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699" r:id="rId2"/>
    <p:sldId id="322" r:id="rId3"/>
    <p:sldId id="518" r:id="rId4"/>
    <p:sldId id="519" r:id="rId5"/>
    <p:sldId id="521" r:id="rId6"/>
    <p:sldId id="522" r:id="rId7"/>
    <p:sldId id="523" r:id="rId8"/>
    <p:sldId id="527" r:id="rId9"/>
    <p:sldId id="550" r:id="rId10"/>
    <p:sldId id="696" r:id="rId11"/>
    <p:sldId id="528" r:id="rId12"/>
    <p:sldId id="529" r:id="rId13"/>
    <p:sldId id="549" r:id="rId14"/>
    <p:sldId id="697" r:id="rId15"/>
    <p:sldId id="698" r:id="rId16"/>
    <p:sldId id="532" r:id="rId17"/>
    <p:sldId id="551" r:id="rId18"/>
    <p:sldId id="533" r:id="rId19"/>
    <p:sldId id="536" r:id="rId20"/>
    <p:sldId id="537" r:id="rId21"/>
    <p:sldId id="542" r:id="rId22"/>
    <p:sldId id="539" r:id="rId23"/>
    <p:sldId id="541" r:id="rId24"/>
    <p:sldId id="543" r:id="rId25"/>
    <p:sldId id="546" r:id="rId26"/>
    <p:sldId id="545" r:id="rId27"/>
    <p:sldId id="547" r:id="rId28"/>
    <p:sldId id="548" r:id="rId29"/>
    <p:sldId id="658" r:id="rId30"/>
    <p:sldId id="667" r:id="rId31"/>
    <p:sldId id="692" r:id="rId32"/>
    <p:sldId id="673" r:id="rId33"/>
    <p:sldId id="674" r:id="rId34"/>
    <p:sldId id="675" r:id="rId35"/>
    <p:sldId id="693" r:id="rId36"/>
    <p:sldId id="314" r:id="rId37"/>
  </p:sldIdLst>
  <p:sldSz cx="12192000" cy="6858000"/>
  <p:notesSz cx="6669088" cy="97536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0" autoAdjust="0"/>
    <p:restoredTop sz="94660"/>
  </p:normalViewPr>
  <p:slideViewPr>
    <p:cSldViewPr snapToGrid="0">
      <p:cViewPr varScale="1">
        <p:scale>
          <a:sx n="110" d="100"/>
          <a:sy n="110" d="100"/>
        </p:scale>
        <p:origin x="26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89374"/>
          </a:xfrm>
          <a:prstGeom prst="rect">
            <a:avLst/>
          </a:prstGeom>
        </p:spPr>
        <p:txBody>
          <a:bodyPr vert="horz" lIns="91010" tIns="45505" rIns="91010" bIns="45505" rtlCol="0"/>
          <a:lstStyle>
            <a:lvl1pPr algn="l">
              <a:defRPr sz="1200"/>
            </a:lvl1pPr>
          </a:lstStyle>
          <a:p>
            <a:endParaRPr lang="hr-HR"/>
          </a:p>
        </p:txBody>
      </p:sp>
      <p:sp>
        <p:nvSpPr>
          <p:cNvPr id="3" name="Date Placeholder 2"/>
          <p:cNvSpPr>
            <a:spLocks noGrp="1"/>
          </p:cNvSpPr>
          <p:nvPr>
            <p:ph type="dt" idx="1"/>
          </p:nvPr>
        </p:nvSpPr>
        <p:spPr>
          <a:xfrm>
            <a:off x="3777607" y="0"/>
            <a:ext cx="2889938" cy="489374"/>
          </a:xfrm>
          <a:prstGeom prst="rect">
            <a:avLst/>
          </a:prstGeom>
        </p:spPr>
        <p:txBody>
          <a:bodyPr vert="horz" lIns="91010" tIns="45505" rIns="91010" bIns="45505" rtlCol="0"/>
          <a:lstStyle>
            <a:lvl1pPr algn="r">
              <a:defRPr sz="1200"/>
            </a:lvl1pPr>
          </a:lstStyle>
          <a:p>
            <a:fld id="{282A35E6-2670-42A8-B6E8-56E64AC1D0AF}" type="datetimeFigureOut">
              <a:rPr lang="hr-HR" smtClean="0"/>
              <a:t>14.4.2022.</a:t>
            </a:fld>
            <a:endParaRPr lang="hr-HR"/>
          </a:p>
        </p:txBody>
      </p:sp>
      <p:sp>
        <p:nvSpPr>
          <p:cNvPr id="4" name="Slide Image Placeholder 3"/>
          <p:cNvSpPr>
            <a:spLocks noGrp="1" noRot="1" noChangeAspect="1"/>
          </p:cNvSpPr>
          <p:nvPr>
            <p:ph type="sldImg" idx="2"/>
          </p:nvPr>
        </p:nvSpPr>
        <p:spPr>
          <a:xfrm>
            <a:off x="407988" y="1219200"/>
            <a:ext cx="5853112" cy="3292475"/>
          </a:xfrm>
          <a:prstGeom prst="rect">
            <a:avLst/>
          </a:prstGeom>
          <a:noFill/>
          <a:ln w="12700">
            <a:solidFill>
              <a:prstClr val="black"/>
            </a:solidFill>
          </a:ln>
        </p:spPr>
        <p:txBody>
          <a:bodyPr vert="horz" lIns="91010" tIns="45505" rIns="91010" bIns="45505" rtlCol="0" anchor="ctr"/>
          <a:lstStyle/>
          <a:p>
            <a:endParaRPr lang="hr-HR"/>
          </a:p>
        </p:txBody>
      </p:sp>
      <p:sp>
        <p:nvSpPr>
          <p:cNvPr id="5" name="Notes Placeholder 4"/>
          <p:cNvSpPr>
            <a:spLocks noGrp="1"/>
          </p:cNvSpPr>
          <p:nvPr>
            <p:ph type="body" sz="quarter" idx="3"/>
          </p:nvPr>
        </p:nvSpPr>
        <p:spPr>
          <a:xfrm>
            <a:off x="666909" y="4693920"/>
            <a:ext cx="5335270" cy="3840480"/>
          </a:xfrm>
          <a:prstGeom prst="rect">
            <a:avLst/>
          </a:prstGeom>
        </p:spPr>
        <p:txBody>
          <a:bodyPr vert="horz" lIns="91010" tIns="45505" rIns="91010" bIns="4550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1" y="9264227"/>
            <a:ext cx="2889938" cy="489373"/>
          </a:xfrm>
          <a:prstGeom prst="rect">
            <a:avLst/>
          </a:prstGeom>
        </p:spPr>
        <p:txBody>
          <a:bodyPr vert="horz" lIns="91010" tIns="45505" rIns="91010" bIns="45505" rtlCol="0" anchor="b"/>
          <a:lstStyle>
            <a:lvl1pPr algn="l">
              <a:defRPr sz="1200"/>
            </a:lvl1pPr>
          </a:lstStyle>
          <a:p>
            <a:endParaRPr lang="hr-HR"/>
          </a:p>
        </p:txBody>
      </p:sp>
      <p:sp>
        <p:nvSpPr>
          <p:cNvPr id="7" name="Slide Number Placeholder 6"/>
          <p:cNvSpPr>
            <a:spLocks noGrp="1"/>
          </p:cNvSpPr>
          <p:nvPr>
            <p:ph type="sldNum" sz="quarter" idx="5"/>
          </p:nvPr>
        </p:nvSpPr>
        <p:spPr>
          <a:xfrm>
            <a:off x="3777607" y="9264227"/>
            <a:ext cx="2889938" cy="489373"/>
          </a:xfrm>
          <a:prstGeom prst="rect">
            <a:avLst/>
          </a:prstGeom>
        </p:spPr>
        <p:txBody>
          <a:bodyPr vert="horz" lIns="91010" tIns="45505" rIns="91010" bIns="45505" rtlCol="0" anchor="b"/>
          <a:lstStyle>
            <a:lvl1pPr algn="r">
              <a:defRPr sz="1200"/>
            </a:lvl1pPr>
          </a:lstStyle>
          <a:p>
            <a:fld id="{2AEF887D-0440-42F8-82BC-62F7D47032E2}" type="slidenum">
              <a:rPr lang="hr-HR" smtClean="0"/>
              <a:t>‹#›</a:t>
            </a:fld>
            <a:endParaRPr lang="hr-HR"/>
          </a:p>
        </p:txBody>
      </p:sp>
    </p:spTree>
    <p:extLst>
      <p:ext uri="{BB962C8B-B14F-4D97-AF65-F5344CB8AC3E}">
        <p14:creationId xmlns:p14="http://schemas.microsoft.com/office/powerpoint/2010/main" val="317460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455051" fontAlgn="base">
              <a:spcBef>
                <a:spcPct val="0"/>
              </a:spcBef>
              <a:spcAft>
                <a:spcPct val="0"/>
              </a:spcAft>
              <a:defRPr/>
            </a:pPr>
            <a:fld id="{98E79711-3338-44F4-8574-55E4F3148866}" type="slidenum">
              <a:rPr lang="en-US" altLang="sr-Latn-RS">
                <a:solidFill>
                  <a:prstClr val="black"/>
                </a:solidFill>
                <a:latin typeface="Neo Sans" charset="0"/>
                <a:ea typeface="MS PGothic" pitchFamily="34" charset="-128"/>
              </a:rPr>
              <a:pPr defTabSz="455051" fontAlgn="base">
                <a:spcBef>
                  <a:spcPct val="0"/>
                </a:spcBef>
                <a:spcAft>
                  <a:spcPct val="0"/>
                </a:spcAft>
                <a:defRPr/>
              </a:pPr>
              <a:t>32</a:t>
            </a:fld>
            <a:endParaRPr lang="en-US" altLang="sr-Latn-RS">
              <a:solidFill>
                <a:prstClr val="black"/>
              </a:solidFill>
              <a:latin typeface="Neo Sans" charset="0"/>
              <a:ea typeface="MS PGothic" pitchFamily="34" charset="-128"/>
            </a:endParaRPr>
          </a:p>
        </p:txBody>
      </p:sp>
    </p:spTree>
    <p:extLst>
      <p:ext uri="{BB962C8B-B14F-4D97-AF65-F5344CB8AC3E}">
        <p14:creationId xmlns:p14="http://schemas.microsoft.com/office/powerpoint/2010/main" val="1920140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455051" fontAlgn="base">
              <a:spcBef>
                <a:spcPct val="0"/>
              </a:spcBef>
              <a:spcAft>
                <a:spcPct val="0"/>
              </a:spcAft>
              <a:defRPr/>
            </a:pPr>
            <a:fld id="{98E79711-3338-44F4-8574-55E4F3148866}" type="slidenum">
              <a:rPr lang="en-US" altLang="sr-Latn-RS">
                <a:solidFill>
                  <a:prstClr val="black"/>
                </a:solidFill>
                <a:latin typeface="Neo Sans" charset="0"/>
                <a:ea typeface="MS PGothic" pitchFamily="34" charset="-128"/>
              </a:rPr>
              <a:pPr defTabSz="455051" fontAlgn="base">
                <a:spcBef>
                  <a:spcPct val="0"/>
                </a:spcBef>
                <a:spcAft>
                  <a:spcPct val="0"/>
                </a:spcAft>
                <a:defRPr/>
              </a:pPr>
              <a:t>33</a:t>
            </a:fld>
            <a:endParaRPr lang="en-US" altLang="sr-Latn-RS">
              <a:solidFill>
                <a:prstClr val="black"/>
              </a:solidFill>
              <a:latin typeface="Neo Sans" charset="0"/>
              <a:ea typeface="MS PGothic" pitchFamily="34" charset="-128"/>
            </a:endParaRPr>
          </a:p>
        </p:txBody>
      </p:sp>
    </p:spTree>
    <p:extLst>
      <p:ext uri="{BB962C8B-B14F-4D97-AF65-F5344CB8AC3E}">
        <p14:creationId xmlns:p14="http://schemas.microsoft.com/office/powerpoint/2010/main" val="4225680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455051" fontAlgn="base">
              <a:spcBef>
                <a:spcPct val="0"/>
              </a:spcBef>
              <a:spcAft>
                <a:spcPct val="0"/>
              </a:spcAft>
              <a:defRPr/>
            </a:pPr>
            <a:fld id="{98E79711-3338-44F4-8574-55E4F3148866}" type="slidenum">
              <a:rPr lang="en-US" altLang="sr-Latn-RS">
                <a:solidFill>
                  <a:prstClr val="black"/>
                </a:solidFill>
                <a:latin typeface="Neo Sans" charset="0"/>
                <a:ea typeface="MS PGothic" pitchFamily="34" charset="-128"/>
              </a:rPr>
              <a:pPr defTabSz="455051" fontAlgn="base">
                <a:spcBef>
                  <a:spcPct val="0"/>
                </a:spcBef>
                <a:spcAft>
                  <a:spcPct val="0"/>
                </a:spcAft>
                <a:defRPr/>
              </a:pPr>
              <a:t>34</a:t>
            </a:fld>
            <a:endParaRPr lang="en-US" altLang="sr-Latn-RS">
              <a:solidFill>
                <a:prstClr val="black"/>
              </a:solidFill>
              <a:latin typeface="Neo Sans" charset="0"/>
              <a:ea typeface="MS PGothic" pitchFamily="34" charset="-128"/>
            </a:endParaRPr>
          </a:p>
        </p:txBody>
      </p:sp>
    </p:spTree>
    <p:extLst>
      <p:ext uri="{BB962C8B-B14F-4D97-AF65-F5344CB8AC3E}">
        <p14:creationId xmlns:p14="http://schemas.microsoft.com/office/powerpoint/2010/main" val="2848410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PlaceHolder 1"/>
          <p:cNvSpPr>
            <a:spLocks noGrp="1" noRot="1" noChangeAspect="1"/>
          </p:cNvSpPr>
          <p:nvPr>
            <p:ph type="sldImg"/>
          </p:nvPr>
        </p:nvSpPr>
        <p:spPr>
          <a:xfrm>
            <a:off x="-225425" y="793750"/>
            <a:ext cx="7061200" cy="3971925"/>
          </a:xfrm>
          <a:prstGeom prst="rect">
            <a:avLst/>
          </a:prstGeom>
        </p:spPr>
      </p:sp>
      <p:sp>
        <p:nvSpPr>
          <p:cNvPr id="371" name="PlaceHolder 2"/>
          <p:cNvSpPr>
            <a:spLocks noGrp="1"/>
          </p:cNvSpPr>
          <p:nvPr>
            <p:ph type="body"/>
          </p:nvPr>
        </p:nvSpPr>
        <p:spPr>
          <a:xfrm>
            <a:off x="660590" y="5029054"/>
            <a:ext cx="5288452" cy="4764581"/>
          </a:xfrm>
          <a:prstGeom prst="rect">
            <a:avLst/>
          </a:prstGeom>
        </p:spPr>
        <p:txBody>
          <a:bodyPr/>
          <a:lstStyle/>
          <a:p>
            <a:endParaRPr lang="hr-HR" sz="2000" spc="-1">
              <a:latin typeface="Arial"/>
            </a:endParaRPr>
          </a:p>
        </p:txBody>
      </p:sp>
      <p:sp>
        <p:nvSpPr>
          <p:cNvPr id="372" name="TextShape 3"/>
          <p:cNvSpPr txBox="1"/>
          <p:nvPr/>
        </p:nvSpPr>
        <p:spPr>
          <a:xfrm>
            <a:off x="3743569" y="10056875"/>
            <a:ext cx="2865046" cy="529762"/>
          </a:xfrm>
          <a:prstGeom prst="rect">
            <a:avLst/>
          </a:prstGeom>
          <a:noFill/>
          <a:ln>
            <a:noFill/>
          </a:ln>
        </p:spPr>
        <p:txBody>
          <a:bodyPr lIns="91010" tIns="45505" rIns="91010" bIns="45505" anchor="b"/>
          <a:lstStyle/>
          <a:p>
            <a:pPr algn="r" defTabSz="910102">
              <a:defRPr/>
            </a:pPr>
            <a:fld id="{22CD11AE-0C70-417A-B365-B9FFABCCF8BB}" type="slidenum">
              <a:rPr lang="hr-HR" sz="1200" spc="-1">
                <a:solidFill>
                  <a:prstClr val="black"/>
                </a:solidFill>
                <a:latin typeface="Neo Sans"/>
                <a:ea typeface="MS PGothic" pitchFamily="34" charset="-128"/>
              </a:rPr>
              <a:pPr algn="r" defTabSz="910102">
                <a:defRPr/>
              </a:pPr>
              <a:t>36</a:t>
            </a:fld>
            <a:endParaRPr lang="hr-HR" sz="1200" spc="-1">
              <a:solidFill>
                <a:prstClr val="black"/>
              </a:solidFill>
              <a:latin typeface="Times New Roman"/>
              <a:ea typeface="MS PGothic" pitchFamily="34" charset="-128"/>
            </a:endParaRPr>
          </a:p>
        </p:txBody>
      </p:sp>
    </p:spTree>
    <p:extLst>
      <p:ext uri="{BB962C8B-B14F-4D97-AF65-F5344CB8AC3E}">
        <p14:creationId xmlns:p14="http://schemas.microsoft.com/office/powerpoint/2010/main" val="390224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2683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1693924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3178476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120854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217279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r>
              <a:rPr lang="sr-Latn-RS"/>
              <a:t>xx.03.2022.</a:t>
            </a:r>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1951908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r>
              <a:rPr lang="sr-Latn-RS"/>
              <a:t>xx.03.2022.</a:t>
            </a:r>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18527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r>
              <a:rPr lang="sr-Latn-RS"/>
              <a:t>xx.03.2022.</a:t>
            </a:r>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9629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sr-Latn-RS"/>
              <a:t>xx.03.2022.</a:t>
            </a:r>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0711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sr-Latn-RS"/>
              <a:t>xx.03.2022.</a:t>
            </a:r>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84701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sr-Latn-RS"/>
              <a:t>xx.03.2022.</a:t>
            </a:r>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88891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r-Latn-RS"/>
              <a:t>xx.03.2022.</a:t>
            </a:r>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E166CB-1D6B-4A02-9E82-4F91D1244FB4}" type="slidenum">
              <a:rPr lang="hr-HR" smtClean="0"/>
              <a:t>‹#›</a:t>
            </a:fld>
            <a:endParaRPr lang="hr-HR"/>
          </a:p>
        </p:txBody>
      </p:sp>
      <p:pic>
        <p:nvPicPr>
          <p:cNvPr id="7" name="Picture 6"/>
          <p:cNvPicPr>
            <a:picLocks noChangeAspect="1"/>
          </p:cNvPicPr>
          <p:nvPr userDrawn="1"/>
        </p:nvPicPr>
        <p:blipFill>
          <a:blip r:embed="rId13"/>
          <a:stretch>
            <a:fillRect/>
          </a:stretch>
        </p:blipFill>
        <p:spPr>
          <a:xfrm>
            <a:off x="9178182" y="6122068"/>
            <a:ext cx="2242025" cy="735932"/>
          </a:xfrm>
          <a:prstGeom prst="rect">
            <a:avLst/>
          </a:prstGeom>
        </p:spPr>
      </p:pic>
    </p:spTree>
    <p:extLst>
      <p:ext uri="{BB962C8B-B14F-4D97-AF65-F5344CB8AC3E}">
        <p14:creationId xmlns:p14="http://schemas.microsoft.com/office/powerpoint/2010/main" val="26295084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CB603-4139-4A4D-85A8-9B1B89CCC86E}"/>
              </a:ext>
            </a:extLst>
          </p:cNvPr>
          <p:cNvSpPr>
            <a:spLocks noGrp="1"/>
          </p:cNvSpPr>
          <p:nvPr>
            <p:ph type="title"/>
          </p:nvPr>
        </p:nvSpPr>
        <p:spPr/>
        <p:txBody>
          <a:bodyPr/>
          <a:lstStyle/>
          <a:p>
            <a:r>
              <a:rPr lang="en-GB" dirty="0"/>
              <a:t>Program </a:t>
            </a:r>
            <a:r>
              <a:rPr lang="en-GB" dirty="0" err="1"/>
              <a:t>radionice</a:t>
            </a:r>
            <a:endParaRPr lang="en-GB" dirty="0"/>
          </a:p>
        </p:txBody>
      </p:sp>
      <p:graphicFrame>
        <p:nvGraphicFramePr>
          <p:cNvPr id="6" name="Content Placeholder 5">
            <a:extLst>
              <a:ext uri="{FF2B5EF4-FFF2-40B4-BE49-F238E27FC236}">
                <a16:creationId xmlns:a16="http://schemas.microsoft.com/office/drawing/2014/main" id="{7B1FD0BB-C4FA-4B34-9FC8-66A4C5BD4535}"/>
              </a:ext>
            </a:extLst>
          </p:cNvPr>
          <p:cNvGraphicFramePr>
            <a:graphicFrameLocks noGrp="1"/>
          </p:cNvGraphicFramePr>
          <p:nvPr>
            <p:ph idx="1"/>
            <p:extLst>
              <p:ext uri="{D42A27DB-BD31-4B8C-83A1-F6EECF244321}">
                <p14:modId xmlns:p14="http://schemas.microsoft.com/office/powerpoint/2010/main" val="558664112"/>
              </p:ext>
            </p:extLst>
          </p:nvPr>
        </p:nvGraphicFramePr>
        <p:xfrm>
          <a:off x="1341121" y="2133599"/>
          <a:ext cx="9457508" cy="3030584"/>
        </p:xfrm>
        <a:graphic>
          <a:graphicData uri="http://schemas.openxmlformats.org/drawingml/2006/table">
            <a:tbl>
              <a:tblPr firstRow="1" firstCol="1" bandRow="1">
                <a:tableStyleId>{BDBED569-4797-4DF1-A0F4-6AAB3CD982D8}</a:tableStyleId>
              </a:tblPr>
              <a:tblGrid>
                <a:gridCol w="2223134">
                  <a:extLst>
                    <a:ext uri="{9D8B030D-6E8A-4147-A177-3AD203B41FA5}">
                      <a16:colId xmlns:a16="http://schemas.microsoft.com/office/drawing/2014/main" val="3033036052"/>
                    </a:ext>
                  </a:extLst>
                </a:gridCol>
                <a:gridCol w="7234374">
                  <a:extLst>
                    <a:ext uri="{9D8B030D-6E8A-4147-A177-3AD203B41FA5}">
                      <a16:colId xmlns:a16="http://schemas.microsoft.com/office/drawing/2014/main" val="3181016360"/>
                    </a:ext>
                  </a:extLst>
                </a:gridCol>
              </a:tblGrid>
              <a:tr h="757646">
                <a:tc>
                  <a:txBody>
                    <a:bodyPr/>
                    <a:lstStyle/>
                    <a:p>
                      <a:pPr>
                        <a:lnSpc>
                          <a:spcPct val="107000"/>
                        </a:lnSpc>
                        <a:spcAft>
                          <a:spcPts val="800"/>
                        </a:spcAft>
                      </a:pPr>
                      <a:r>
                        <a:rPr lang="en-US" sz="2800" dirty="0">
                          <a:effectLst/>
                        </a:rPr>
                        <a:t>13:00 - 14:00</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2800" dirty="0" err="1">
                          <a:effectLst/>
                        </a:rPr>
                        <a:t>Uvodna</a:t>
                      </a:r>
                      <a:r>
                        <a:rPr lang="en-US" sz="2800" dirty="0">
                          <a:effectLst/>
                        </a:rPr>
                        <a:t> </a:t>
                      </a:r>
                      <a:r>
                        <a:rPr lang="en-US" sz="2800" dirty="0" err="1">
                          <a:effectLst/>
                        </a:rPr>
                        <a:t>riječ</a:t>
                      </a:r>
                      <a:r>
                        <a:rPr lang="en-US" sz="2800" dirty="0">
                          <a:effectLst/>
                        </a:rPr>
                        <a:t> </a:t>
                      </a:r>
                      <a:r>
                        <a:rPr lang="en-US" sz="2800" dirty="0" err="1">
                          <a:effectLst/>
                        </a:rPr>
                        <a:t>i</a:t>
                      </a:r>
                      <a:r>
                        <a:rPr lang="en-US" sz="2800" dirty="0">
                          <a:effectLst/>
                        </a:rPr>
                        <a:t> </a:t>
                      </a:r>
                      <a:r>
                        <a:rPr lang="en-US" sz="2800" dirty="0" err="1">
                          <a:effectLst/>
                        </a:rPr>
                        <a:t>prezentacija</a:t>
                      </a:r>
                      <a:r>
                        <a:rPr lang="en-US" sz="2800" dirty="0">
                          <a:effectLst/>
                        </a:rPr>
                        <a:t> </a:t>
                      </a:r>
                      <a:r>
                        <a:rPr lang="en-US" sz="2800" dirty="0" err="1">
                          <a:effectLst/>
                        </a:rPr>
                        <a:t>Poziva</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99434720"/>
                  </a:ext>
                </a:extLst>
              </a:tr>
              <a:tr h="757646">
                <a:tc>
                  <a:txBody>
                    <a:bodyPr/>
                    <a:lstStyle/>
                    <a:p>
                      <a:pPr>
                        <a:lnSpc>
                          <a:spcPct val="107000"/>
                        </a:lnSpc>
                        <a:spcAft>
                          <a:spcPts val="800"/>
                        </a:spcAft>
                      </a:pPr>
                      <a:r>
                        <a:rPr lang="en-US" sz="2800">
                          <a:effectLst/>
                        </a:rPr>
                        <a:t>14:00 - 14:10 </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2800" b="1" dirty="0" err="1">
                          <a:effectLst/>
                        </a:rPr>
                        <a:t>Prezentacija</a:t>
                      </a:r>
                      <a:r>
                        <a:rPr lang="en-US" sz="2800" b="1" dirty="0">
                          <a:effectLst/>
                        </a:rPr>
                        <a:t> </a:t>
                      </a:r>
                      <a:r>
                        <a:rPr lang="en-US" sz="2800" b="1" dirty="0" err="1">
                          <a:effectLst/>
                        </a:rPr>
                        <a:t>sustava</a:t>
                      </a:r>
                      <a:r>
                        <a:rPr lang="en-US" sz="2800" b="1" dirty="0">
                          <a:effectLst/>
                        </a:rPr>
                        <a:t> </a:t>
                      </a:r>
                      <a:r>
                        <a:rPr lang="en-US" sz="2800" b="1" dirty="0" err="1">
                          <a:effectLst/>
                        </a:rPr>
                        <a:t>eNPOO</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5003810"/>
                  </a:ext>
                </a:extLst>
              </a:tr>
              <a:tr h="757646">
                <a:tc>
                  <a:txBody>
                    <a:bodyPr/>
                    <a:lstStyle/>
                    <a:p>
                      <a:pPr>
                        <a:lnSpc>
                          <a:spcPct val="107000"/>
                        </a:lnSpc>
                        <a:spcAft>
                          <a:spcPts val="800"/>
                        </a:spcAft>
                      </a:pPr>
                      <a:r>
                        <a:rPr lang="en-US" sz="2800">
                          <a:effectLst/>
                        </a:rPr>
                        <a:t>14:10 – 14:20</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2800" b="1" dirty="0">
                          <a:effectLst/>
                        </a:rPr>
                        <a:t>Q&amp;A  </a:t>
                      </a:r>
                      <a:r>
                        <a:rPr lang="en-US" sz="2800" b="1" dirty="0" err="1">
                          <a:effectLst/>
                        </a:rPr>
                        <a:t>vezano</a:t>
                      </a:r>
                      <a:r>
                        <a:rPr lang="en-US" sz="2800" b="1" dirty="0">
                          <a:effectLst/>
                        </a:rPr>
                        <a:t> za </a:t>
                      </a:r>
                      <a:r>
                        <a:rPr lang="en-US" sz="2800" b="1" dirty="0" err="1">
                          <a:effectLst/>
                        </a:rPr>
                        <a:t>eNPOO</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77529305"/>
                  </a:ext>
                </a:extLst>
              </a:tr>
              <a:tr h="757646">
                <a:tc>
                  <a:txBody>
                    <a:bodyPr/>
                    <a:lstStyle/>
                    <a:p>
                      <a:pPr>
                        <a:lnSpc>
                          <a:spcPct val="107000"/>
                        </a:lnSpc>
                        <a:spcAft>
                          <a:spcPts val="800"/>
                        </a:spcAft>
                      </a:pPr>
                      <a:r>
                        <a:rPr lang="en-US" sz="2800">
                          <a:effectLst/>
                        </a:rPr>
                        <a:t>14:20 – 15:20</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2800" b="1" dirty="0" err="1">
                          <a:effectLst/>
                        </a:rPr>
                        <a:t>Odgovori</a:t>
                      </a:r>
                      <a:r>
                        <a:rPr lang="en-US" sz="2800" b="1" dirty="0">
                          <a:effectLst/>
                        </a:rPr>
                        <a:t> </a:t>
                      </a:r>
                      <a:r>
                        <a:rPr lang="en-US" sz="2800" b="1" dirty="0" err="1">
                          <a:effectLst/>
                        </a:rPr>
                        <a:t>pitanja</a:t>
                      </a:r>
                      <a:r>
                        <a:rPr lang="en-US" sz="2800" b="1" dirty="0">
                          <a:effectLst/>
                        </a:rPr>
                        <a:t> </a:t>
                      </a:r>
                      <a:r>
                        <a:rPr lang="en-US" sz="2800" b="1" dirty="0" err="1">
                          <a:effectLst/>
                        </a:rPr>
                        <a:t>vezana</a:t>
                      </a:r>
                      <a:r>
                        <a:rPr lang="en-US" sz="2800" b="1" dirty="0">
                          <a:effectLst/>
                        </a:rPr>
                        <a:t> </a:t>
                      </a:r>
                      <a:r>
                        <a:rPr lang="en-US" sz="2800" b="1" dirty="0" err="1">
                          <a:effectLst/>
                        </a:rPr>
                        <a:t>uz</a:t>
                      </a:r>
                      <a:r>
                        <a:rPr lang="en-US" sz="2800" b="1" dirty="0">
                          <a:effectLst/>
                        </a:rPr>
                        <a:t> </a:t>
                      </a:r>
                      <a:r>
                        <a:rPr lang="en-US" sz="2800" b="1" dirty="0" err="1">
                          <a:effectLst/>
                        </a:rPr>
                        <a:t>Poziv</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65238226"/>
                  </a:ext>
                </a:extLst>
              </a:tr>
            </a:tbl>
          </a:graphicData>
        </a:graphic>
      </p:graphicFrame>
      <p:sp>
        <p:nvSpPr>
          <p:cNvPr id="4" name="Date Placeholder 3">
            <a:extLst>
              <a:ext uri="{FF2B5EF4-FFF2-40B4-BE49-F238E27FC236}">
                <a16:creationId xmlns:a16="http://schemas.microsoft.com/office/drawing/2014/main" id="{6E72AF92-0FEF-4A86-BF06-5ABEBB46E5FD}"/>
              </a:ext>
            </a:extLst>
          </p:cNvPr>
          <p:cNvSpPr>
            <a:spLocks noGrp="1"/>
          </p:cNvSpPr>
          <p:nvPr>
            <p:ph type="dt" sz="half" idx="10"/>
          </p:nvPr>
        </p:nvSpPr>
        <p:spPr/>
        <p:txBody>
          <a:bodyPr/>
          <a:lstStyle/>
          <a:p>
            <a:r>
              <a:rPr lang="sr-Latn-RS"/>
              <a:t>xx.03.2022.</a:t>
            </a:r>
            <a:endParaRPr lang="hr-HR"/>
          </a:p>
        </p:txBody>
      </p:sp>
      <p:sp>
        <p:nvSpPr>
          <p:cNvPr id="5" name="Slide Number Placeholder 4">
            <a:extLst>
              <a:ext uri="{FF2B5EF4-FFF2-40B4-BE49-F238E27FC236}">
                <a16:creationId xmlns:a16="http://schemas.microsoft.com/office/drawing/2014/main" id="{77BC809D-0F8D-43D4-B076-0BD846D87A40}"/>
              </a:ext>
            </a:extLst>
          </p:cNvPr>
          <p:cNvSpPr>
            <a:spLocks noGrp="1"/>
          </p:cNvSpPr>
          <p:nvPr>
            <p:ph type="sldNum" sz="quarter" idx="12"/>
          </p:nvPr>
        </p:nvSpPr>
        <p:spPr/>
        <p:txBody>
          <a:bodyPr/>
          <a:lstStyle/>
          <a:p>
            <a:fld id="{CDE166CB-1D6B-4A02-9E82-4F91D1244FB4}" type="slidenum">
              <a:rPr lang="hr-HR" smtClean="0"/>
              <a:t>1</a:t>
            </a:fld>
            <a:endParaRPr lang="hr-HR"/>
          </a:p>
        </p:txBody>
      </p:sp>
      <p:pic>
        <p:nvPicPr>
          <p:cNvPr id="7" name="Slika 6">
            <a:extLst>
              <a:ext uri="{FF2B5EF4-FFF2-40B4-BE49-F238E27FC236}">
                <a16:creationId xmlns:a16="http://schemas.microsoft.com/office/drawing/2014/main" id="{87641AA9-F9F9-4F2E-A39A-EC1AF2DA26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9587" y="6241623"/>
            <a:ext cx="2136479" cy="474773"/>
          </a:xfrm>
          <a:prstGeom prst="rect">
            <a:avLst/>
          </a:prstGeom>
        </p:spPr>
      </p:pic>
      <p:pic>
        <p:nvPicPr>
          <p:cNvPr id="8" name="Picture 7">
            <a:extLst>
              <a:ext uri="{FF2B5EF4-FFF2-40B4-BE49-F238E27FC236}">
                <a16:creationId xmlns:a16="http://schemas.microsoft.com/office/drawing/2014/main" id="{012BC325-75A5-4E8E-AA24-185E1430EA4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Tree>
    <p:extLst>
      <p:ext uri="{BB962C8B-B14F-4D97-AF65-F5344CB8AC3E}">
        <p14:creationId xmlns:p14="http://schemas.microsoft.com/office/powerpoint/2010/main" val="16136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254725" y="1206713"/>
            <a:ext cx="11377747" cy="3693319"/>
          </a:xfrm>
          <a:prstGeom prst="rect">
            <a:avLst/>
          </a:prstGeom>
        </p:spPr>
        <p:style>
          <a:lnRef idx="0">
            <a:scrgbClr r="0" g="0" b="0"/>
          </a:lnRef>
          <a:fillRef idx="1003">
            <a:schemeClr val="lt1"/>
          </a:fillRef>
          <a:effectRef idx="0">
            <a:scrgbClr r="0" g="0" b="0"/>
          </a:effectRef>
          <a:fontRef idx="major"/>
        </p:style>
        <p:txBody>
          <a:bodyPr wrap="square">
            <a:spAutoFit/>
          </a:bodyPr>
          <a:lstStyle/>
          <a:p>
            <a:r>
              <a:rPr lang="en-US" dirty="0" err="1"/>
              <a:t>Sukladno</a:t>
            </a:r>
            <a:r>
              <a:rPr lang="en-US" dirty="0"/>
              <a:t> </a:t>
            </a:r>
            <a:r>
              <a:rPr lang="en-US" dirty="0" err="1"/>
              <a:t>Komunikaciji</a:t>
            </a:r>
            <a:r>
              <a:rPr lang="en-US" dirty="0"/>
              <a:t> </a:t>
            </a:r>
            <a:r>
              <a:rPr lang="en-US" dirty="0" err="1"/>
              <a:t>Komisije</a:t>
            </a:r>
            <a:r>
              <a:rPr lang="en-US" dirty="0"/>
              <a:t> </a:t>
            </a:r>
            <a:r>
              <a:rPr lang="en-US" dirty="0" err="1"/>
              <a:t>Europskom</a:t>
            </a:r>
            <a:r>
              <a:rPr lang="en-US" dirty="0"/>
              <a:t> </a:t>
            </a:r>
            <a:r>
              <a:rPr lang="en-US" dirty="0" err="1"/>
              <a:t>parlamentu</a:t>
            </a:r>
            <a:r>
              <a:rPr lang="en-US" dirty="0"/>
              <a:t>, </a:t>
            </a:r>
            <a:r>
              <a:rPr lang="en-US" dirty="0" err="1"/>
              <a:t>Vijeću</a:t>
            </a:r>
            <a:r>
              <a:rPr lang="en-US" dirty="0"/>
              <a:t>, </a:t>
            </a:r>
            <a:r>
              <a:rPr lang="en-US" dirty="0" err="1"/>
              <a:t>Europskom</a:t>
            </a:r>
            <a:r>
              <a:rPr lang="en-US" dirty="0"/>
              <a:t> </a:t>
            </a:r>
            <a:r>
              <a:rPr lang="en-US" dirty="0" err="1"/>
              <a:t>gospodarskom</a:t>
            </a:r>
            <a:r>
              <a:rPr lang="en-US" dirty="0"/>
              <a:t> </a:t>
            </a:r>
            <a:r>
              <a:rPr lang="en-US" dirty="0" err="1"/>
              <a:t>i</a:t>
            </a:r>
            <a:r>
              <a:rPr lang="en-US" dirty="0"/>
              <a:t> </a:t>
            </a:r>
            <a:r>
              <a:rPr lang="en-US" dirty="0" err="1"/>
              <a:t>socijalnom</a:t>
            </a:r>
            <a:r>
              <a:rPr lang="en-US" dirty="0"/>
              <a:t> </a:t>
            </a:r>
            <a:r>
              <a:rPr lang="en-US" dirty="0" err="1"/>
              <a:t>odboru</a:t>
            </a:r>
            <a:r>
              <a:rPr lang="en-US" dirty="0"/>
              <a:t> </a:t>
            </a:r>
            <a:r>
              <a:rPr lang="en-US" dirty="0" err="1"/>
              <a:t>i</a:t>
            </a:r>
            <a:r>
              <a:rPr lang="en-US" dirty="0"/>
              <a:t> </a:t>
            </a:r>
            <a:r>
              <a:rPr lang="en-US" dirty="0" err="1"/>
              <a:t>Odboru</a:t>
            </a:r>
            <a:r>
              <a:rPr lang="en-US" dirty="0"/>
              <a:t> </a:t>
            </a:r>
            <a:r>
              <a:rPr lang="en-US" dirty="0" err="1"/>
              <a:t>regija</a:t>
            </a:r>
            <a:r>
              <a:rPr lang="en-US" dirty="0"/>
              <a:t>: „</a:t>
            </a:r>
            <a:r>
              <a:rPr lang="en-US" dirty="0" err="1"/>
              <a:t>Europska</a:t>
            </a:r>
            <a:r>
              <a:rPr lang="en-US" dirty="0"/>
              <a:t> </a:t>
            </a:r>
            <a:r>
              <a:rPr lang="en-US" dirty="0" err="1"/>
              <a:t>strategija</a:t>
            </a:r>
            <a:r>
              <a:rPr lang="en-US" dirty="0"/>
              <a:t> za </a:t>
            </a:r>
            <a:r>
              <a:rPr lang="en-US" dirty="0" err="1"/>
              <a:t>ključne</a:t>
            </a:r>
            <a:r>
              <a:rPr lang="en-US" dirty="0"/>
              <a:t> </a:t>
            </a:r>
            <a:r>
              <a:rPr lang="en-US" dirty="0" err="1"/>
              <a:t>pomoćne</a:t>
            </a:r>
            <a:r>
              <a:rPr lang="en-US" dirty="0"/>
              <a:t> </a:t>
            </a:r>
            <a:r>
              <a:rPr lang="en-US" dirty="0" err="1"/>
              <a:t>tehnologije</a:t>
            </a:r>
            <a:r>
              <a:rPr lang="en-US" dirty="0"/>
              <a:t> – most </a:t>
            </a:r>
            <a:r>
              <a:rPr lang="en-US" dirty="0" err="1"/>
              <a:t>prema</a:t>
            </a:r>
            <a:r>
              <a:rPr lang="en-US" dirty="0"/>
              <a:t> </a:t>
            </a:r>
            <a:r>
              <a:rPr lang="en-US" dirty="0" err="1"/>
              <a:t>rastu</a:t>
            </a:r>
            <a:r>
              <a:rPr lang="en-US" dirty="0"/>
              <a:t> </a:t>
            </a:r>
            <a:r>
              <a:rPr lang="en-US" dirty="0" err="1"/>
              <a:t>i</a:t>
            </a:r>
            <a:r>
              <a:rPr lang="en-US" dirty="0"/>
              <a:t> </a:t>
            </a:r>
            <a:r>
              <a:rPr lang="en-US" dirty="0" err="1"/>
              <a:t>novim</a:t>
            </a:r>
            <a:r>
              <a:rPr lang="en-US" dirty="0"/>
              <a:t> </a:t>
            </a:r>
            <a:r>
              <a:rPr lang="en-US" dirty="0" err="1"/>
              <a:t>radnim</a:t>
            </a:r>
            <a:r>
              <a:rPr lang="en-US" dirty="0"/>
              <a:t> </a:t>
            </a:r>
            <a:r>
              <a:rPr lang="en-US" dirty="0" err="1"/>
              <a:t>mjestima</a:t>
            </a:r>
            <a:r>
              <a:rPr lang="en-US" dirty="0"/>
              <a:t>”, COM(2012) 341 , TRL-</a:t>
            </a:r>
            <a:r>
              <a:rPr lang="en-US" dirty="0" err="1"/>
              <a:t>ovi</a:t>
            </a:r>
            <a:r>
              <a:rPr lang="en-US" dirty="0"/>
              <a:t> </a:t>
            </a:r>
            <a:r>
              <a:rPr lang="en-US" dirty="0" err="1"/>
              <a:t>su</a:t>
            </a:r>
            <a:r>
              <a:rPr lang="en-US" dirty="0"/>
              <a:t>: 	</a:t>
            </a:r>
          </a:p>
          <a:p>
            <a:endParaRPr lang="en-US" dirty="0"/>
          </a:p>
          <a:p>
            <a:r>
              <a:rPr lang="en-US" dirty="0"/>
              <a:t>TRL 1: </a:t>
            </a:r>
            <a:r>
              <a:rPr lang="en-US" dirty="0" err="1"/>
              <a:t>Temeljna</a:t>
            </a:r>
            <a:r>
              <a:rPr lang="en-US" dirty="0"/>
              <a:t> (</a:t>
            </a:r>
            <a:r>
              <a:rPr lang="en-US" dirty="0" err="1"/>
              <a:t>bazična</a:t>
            </a:r>
            <a:r>
              <a:rPr lang="en-US" dirty="0"/>
              <a:t>, </a:t>
            </a:r>
            <a:r>
              <a:rPr lang="en-US" dirty="0" err="1"/>
              <a:t>fundamentalna</a:t>
            </a:r>
            <a:r>
              <a:rPr lang="en-US" dirty="0"/>
              <a:t>) </a:t>
            </a:r>
            <a:r>
              <a:rPr lang="en-US" dirty="0" err="1"/>
              <a:t>istraživanja</a:t>
            </a:r>
            <a:r>
              <a:rPr lang="en-US" dirty="0"/>
              <a:t> </a:t>
            </a:r>
          </a:p>
          <a:p>
            <a:r>
              <a:rPr lang="en-US" dirty="0"/>
              <a:t>TRL 2: </a:t>
            </a:r>
            <a:r>
              <a:rPr lang="en-US" dirty="0" err="1"/>
              <a:t>Formuliranje</a:t>
            </a:r>
            <a:r>
              <a:rPr lang="en-US" dirty="0"/>
              <a:t> </a:t>
            </a:r>
            <a:r>
              <a:rPr lang="en-US" dirty="0" err="1"/>
              <a:t>tehnološkog</a:t>
            </a:r>
            <a:r>
              <a:rPr lang="en-US" dirty="0"/>
              <a:t> </a:t>
            </a:r>
            <a:r>
              <a:rPr lang="en-US" dirty="0" err="1"/>
              <a:t>koncepta</a:t>
            </a:r>
            <a:r>
              <a:rPr lang="en-US" dirty="0"/>
              <a:t> </a:t>
            </a:r>
          </a:p>
          <a:p>
            <a:r>
              <a:rPr lang="pl-PL" dirty="0"/>
              <a:t>TRL 3: Eksperimentalno dokazivanje koncepta </a:t>
            </a:r>
          </a:p>
          <a:p>
            <a:r>
              <a:rPr lang="en-US" dirty="0"/>
              <a:t>TRL 4: </a:t>
            </a:r>
            <a:r>
              <a:rPr lang="en-US" dirty="0" err="1"/>
              <a:t>Laboratorijska</a:t>
            </a:r>
            <a:r>
              <a:rPr lang="en-US" dirty="0"/>
              <a:t> </a:t>
            </a:r>
            <a:r>
              <a:rPr lang="en-US" dirty="0" err="1"/>
              <a:t>validacija</a:t>
            </a:r>
            <a:r>
              <a:rPr lang="en-US" dirty="0"/>
              <a:t> </a:t>
            </a:r>
            <a:r>
              <a:rPr lang="en-US" dirty="0" err="1"/>
              <a:t>tehnološkog</a:t>
            </a:r>
            <a:r>
              <a:rPr lang="en-US" dirty="0"/>
              <a:t> </a:t>
            </a:r>
            <a:r>
              <a:rPr lang="en-US" dirty="0" err="1"/>
              <a:t>koncepta</a:t>
            </a:r>
            <a:r>
              <a:rPr lang="en-US" dirty="0"/>
              <a:t> </a:t>
            </a:r>
          </a:p>
          <a:p>
            <a:r>
              <a:rPr lang="en-US" dirty="0"/>
              <a:t>TRL 5: </a:t>
            </a:r>
            <a:r>
              <a:rPr lang="en-US" dirty="0" err="1"/>
              <a:t>Validacija</a:t>
            </a:r>
            <a:r>
              <a:rPr lang="en-US" dirty="0"/>
              <a:t> </a:t>
            </a:r>
            <a:r>
              <a:rPr lang="en-US" dirty="0" err="1"/>
              <a:t>tehnologije</a:t>
            </a:r>
            <a:r>
              <a:rPr lang="en-US" dirty="0"/>
              <a:t> u </a:t>
            </a:r>
            <a:r>
              <a:rPr lang="en-US" dirty="0" err="1"/>
              <a:t>relevantnom</a:t>
            </a:r>
            <a:r>
              <a:rPr lang="en-US" dirty="0"/>
              <a:t> </a:t>
            </a:r>
            <a:r>
              <a:rPr lang="en-US" dirty="0" err="1"/>
              <a:t>okruženju</a:t>
            </a:r>
            <a:r>
              <a:rPr lang="en-US" dirty="0"/>
              <a:t> </a:t>
            </a:r>
          </a:p>
          <a:p>
            <a:r>
              <a:rPr lang="en-US" dirty="0"/>
              <a:t>TRL 6. </a:t>
            </a:r>
            <a:r>
              <a:rPr lang="en-US" dirty="0" err="1"/>
              <a:t>Demonstracija</a:t>
            </a:r>
            <a:r>
              <a:rPr lang="en-US" dirty="0"/>
              <a:t> </a:t>
            </a:r>
            <a:r>
              <a:rPr lang="en-US" dirty="0" err="1"/>
              <a:t>tehnologije</a:t>
            </a:r>
            <a:r>
              <a:rPr lang="en-US" dirty="0"/>
              <a:t> u </a:t>
            </a:r>
            <a:r>
              <a:rPr lang="en-US" dirty="0" err="1"/>
              <a:t>relevantnom</a:t>
            </a:r>
            <a:r>
              <a:rPr lang="en-US" dirty="0"/>
              <a:t> </a:t>
            </a:r>
            <a:r>
              <a:rPr lang="en-US" dirty="0" err="1"/>
              <a:t>okruženju</a:t>
            </a:r>
            <a:r>
              <a:rPr lang="en-US" dirty="0"/>
              <a:t> </a:t>
            </a:r>
          </a:p>
          <a:p>
            <a:r>
              <a:rPr lang="en-US" b="1" dirty="0"/>
              <a:t>TRL 7: </a:t>
            </a:r>
            <a:r>
              <a:rPr lang="en-US" b="1" dirty="0" err="1"/>
              <a:t>Demonstracija</a:t>
            </a:r>
            <a:r>
              <a:rPr lang="en-US" b="1" dirty="0"/>
              <a:t> </a:t>
            </a:r>
            <a:r>
              <a:rPr lang="en-US" b="1" dirty="0" err="1"/>
              <a:t>tehnologije</a:t>
            </a:r>
            <a:r>
              <a:rPr lang="en-US" b="1" dirty="0"/>
              <a:t> u </a:t>
            </a:r>
            <a:r>
              <a:rPr lang="en-US" b="1" dirty="0" err="1"/>
              <a:t>operativnom</a:t>
            </a:r>
            <a:r>
              <a:rPr lang="en-US" b="1" dirty="0"/>
              <a:t> </a:t>
            </a:r>
            <a:r>
              <a:rPr lang="en-US" b="1" dirty="0" err="1"/>
              <a:t>okruženju</a:t>
            </a:r>
            <a:r>
              <a:rPr lang="en-US" b="1" dirty="0"/>
              <a:t> </a:t>
            </a:r>
          </a:p>
          <a:p>
            <a:r>
              <a:rPr lang="nn-NO" b="1" dirty="0"/>
              <a:t>TRL 8: Uspostavljen i kvalificiran tehnološki sustav </a:t>
            </a:r>
          </a:p>
          <a:p>
            <a:r>
              <a:rPr lang="en-US" dirty="0"/>
              <a:t>TRL 9: </a:t>
            </a:r>
            <a:r>
              <a:rPr lang="en-US" dirty="0" err="1"/>
              <a:t>Uspješno</a:t>
            </a:r>
            <a:r>
              <a:rPr lang="en-US" dirty="0"/>
              <a:t> </a:t>
            </a:r>
            <a:r>
              <a:rPr lang="en-US" dirty="0" err="1"/>
              <a:t>dokazana</a:t>
            </a:r>
            <a:r>
              <a:rPr lang="en-US" dirty="0"/>
              <a:t> </a:t>
            </a:r>
            <a:r>
              <a:rPr lang="en-US" dirty="0" err="1"/>
              <a:t>tehnologija</a:t>
            </a:r>
            <a:r>
              <a:rPr lang="en-US" dirty="0"/>
              <a:t> - </a:t>
            </a:r>
            <a:r>
              <a:rPr lang="en-US" dirty="0" err="1"/>
              <a:t>konkurentna</a:t>
            </a:r>
            <a:r>
              <a:rPr lang="en-US" dirty="0"/>
              <a:t> </a:t>
            </a:r>
            <a:r>
              <a:rPr lang="en-US" dirty="0" err="1"/>
              <a:t>proizvodnja</a:t>
            </a:r>
            <a:r>
              <a:rPr lang="en-US" dirty="0"/>
              <a:t> 	</a:t>
            </a:r>
          </a:p>
        </p:txBody>
      </p:sp>
      <p:sp>
        <p:nvSpPr>
          <p:cNvPr id="4" name="TextBox 3"/>
          <p:cNvSpPr txBox="1"/>
          <p:nvPr/>
        </p:nvSpPr>
        <p:spPr>
          <a:xfrm>
            <a:off x="313508" y="371323"/>
            <a:ext cx="1126018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TRL </a:t>
            </a:r>
            <a:r>
              <a:rPr lang="en-150" sz="2400" b="1">
                <a:latin typeface="+mj-lt"/>
              </a:rPr>
              <a:t>–</a:t>
            </a:r>
            <a:r>
              <a:rPr lang="en-US" sz="2400" b="1">
                <a:latin typeface="+mj-lt"/>
              </a:rPr>
              <a:t> </a:t>
            </a:r>
            <a:r>
              <a:rPr lang="en-US" sz="2000"/>
              <a:t>Tehnološka  razina spremnosti </a:t>
            </a:r>
            <a:r>
              <a:rPr lang="en-US" i="1"/>
              <a:t>(engl. Technology Readiness Level) </a:t>
            </a:r>
            <a:r>
              <a:rPr lang="en-US"/>
              <a:t>	</a:t>
            </a:r>
          </a:p>
        </p:txBody>
      </p:sp>
      <p:pic>
        <p:nvPicPr>
          <p:cNvPr id="7" name="Slika 6">
            <a:extLst>
              <a:ext uri="{FF2B5EF4-FFF2-40B4-BE49-F238E27FC236}">
                <a16:creationId xmlns:a16="http://schemas.microsoft.com/office/drawing/2014/main" id="{8039A776-89DE-43AA-B7A1-4B515D711F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31435"/>
            <a:ext cx="2136479" cy="474773"/>
          </a:xfrm>
          <a:prstGeom prst="rect">
            <a:avLst/>
          </a:prstGeom>
        </p:spPr>
      </p:pic>
    </p:spTree>
    <p:extLst>
      <p:ext uri="{BB962C8B-B14F-4D97-AF65-F5344CB8AC3E}">
        <p14:creationId xmlns:p14="http://schemas.microsoft.com/office/powerpoint/2010/main" val="60425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71822"/>
            <a:ext cx="2558203" cy="757979"/>
          </a:xfrm>
          <a:prstGeom prst="rect">
            <a:avLst/>
          </a:prstGeom>
          <a:noFill/>
        </p:spPr>
      </p:pic>
      <p:sp>
        <p:nvSpPr>
          <p:cNvPr id="3" name="Rectangle 2"/>
          <p:cNvSpPr/>
          <p:nvPr/>
        </p:nvSpPr>
        <p:spPr>
          <a:xfrm>
            <a:off x="617946" y="1196764"/>
            <a:ext cx="11182565" cy="4729500"/>
          </a:xfrm>
          <a:prstGeom prst="rect">
            <a:avLst/>
          </a:prstGeom>
        </p:spPr>
        <p:style>
          <a:lnRef idx="0">
            <a:scrgbClr r="0" g="0" b="0"/>
          </a:lnRef>
          <a:fillRef idx="1003">
            <a:schemeClr val="lt1"/>
          </a:fillRef>
          <a:effectRef idx="0">
            <a:scrgbClr r="0" g="0" b="0"/>
          </a:effectRef>
          <a:fontRef idx="major"/>
        </p:style>
        <p:txBody>
          <a:bodyPr wrap="square">
            <a:spAutoFit/>
          </a:bodyPr>
          <a:lstStyle/>
          <a:p>
            <a:pPr>
              <a:spcAft>
                <a:spcPts val="200"/>
              </a:spcAft>
            </a:pPr>
            <a:endParaRPr lang="en-150"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a:t>
            </a:r>
            <a:r>
              <a:rPr lang="en-US" b="1" dirty="0"/>
              <a:t>ne </a:t>
            </a:r>
            <a:r>
              <a:rPr lang="en-US" b="1" dirty="0" err="1"/>
              <a:t>spada</a:t>
            </a:r>
            <a:r>
              <a:rPr lang="en-US" b="1" dirty="0"/>
              <a:t> u </a:t>
            </a:r>
            <a:r>
              <a:rPr lang="en-US" b="1" dirty="0" err="1"/>
              <a:t>skupinu</a:t>
            </a:r>
            <a:r>
              <a:rPr lang="en-US" b="1" dirty="0"/>
              <a:t> MSP-ova </a:t>
            </a:r>
            <a:endParaRPr lang="en-150" b="1" dirty="0"/>
          </a:p>
          <a:p>
            <a:pPr marL="285750" indent="-285750" algn="just">
              <a:spcAft>
                <a:spcPts val="200"/>
              </a:spcAft>
              <a:buFont typeface="Arial" panose="020B0604020202020204" pitchFamily="34" charset="0"/>
              <a:buChar char="•"/>
            </a:pPr>
            <a:r>
              <a:rPr lang="pl-PL" b="1" dirty="0">
                <a:latin typeface="+mj-lt"/>
              </a:rPr>
              <a:t>Udrugama</a:t>
            </a:r>
            <a:r>
              <a:rPr lang="pl-PL" dirty="0">
                <a:latin typeface="+mj-lt"/>
              </a:rPr>
              <a:t> ili dobrotvornim organizacijama te</a:t>
            </a:r>
            <a:r>
              <a:rPr lang="pl-PL" b="1" dirty="0">
                <a:latin typeface="+mj-lt"/>
              </a:rPr>
              <a:t> paušalnim </a:t>
            </a:r>
            <a:r>
              <a:rPr lang="pl-PL" dirty="0">
                <a:latin typeface="+mj-lt"/>
              </a:rPr>
              <a:t>obrtima</a:t>
            </a:r>
            <a:endParaRPr lang="en-US"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a:t>
            </a:r>
            <a:r>
              <a:rPr lang="en-US" dirty="0" err="1">
                <a:latin typeface="+mj-lt"/>
              </a:rPr>
              <a:t>potražuje</a:t>
            </a:r>
            <a:r>
              <a:rPr lang="en-US" dirty="0">
                <a:latin typeface="+mj-lt"/>
              </a:rPr>
              <a:t> </a:t>
            </a:r>
            <a:r>
              <a:rPr lang="en-US" dirty="0" err="1">
                <a:latin typeface="+mj-lt"/>
              </a:rPr>
              <a:t>potporu</a:t>
            </a:r>
            <a:r>
              <a:rPr lang="en-US" dirty="0">
                <a:latin typeface="+mj-lt"/>
              </a:rPr>
              <a:t> u </a:t>
            </a:r>
            <a:r>
              <a:rPr lang="en-US" dirty="0" err="1">
                <a:latin typeface="+mj-lt"/>
              </a:rPr>
              <a:t>sektorima</a:t>
            </a:r>
            <a:r>
              <a:rPr lang="en-US" dirty="0">
                <a:latin typeface="+mj-lt"/>
              </a:rPr>
              <a:t> </a:t>
            </a:r>
            <a:r>
              <a:rPr lang="en-US" b="1" dirty="0" err="1">
                <a:latin typeface="+mj-lt"/>
              </a:rPr>
              <a:t>ribarstva</a:t>
            </a:r>
            <a:r>
              <a:rPr lang="en-US" b="1" dirty="0">
                <a:latin typeface="+mj-lt"/>
              </a:rPr>
              <a:t> </a:t>
            </a:r>
            <a:r>
              <a:rPr lang="en-US" b="1" dirty="0" err="1">
                <a:latin typeface="+mj-lt"/>
              </a:rPr>
              <a:t>i</a:t>
            </a:r>
            <a:r>
              <a:rPr lang="en-US" b="1" dirty="0">
                <a:latin typeface="+mj-lt"/>
              </a:rPr>
              <a:t> </a:t>
            </a:r>
            <a:r>
              <a:rPr lang="en-US" b="1" dirty="0" err="1">
                <a:latin typeface="+mj-lt"/>
              </a:rPr>
              <a:t>akvakulture</a:t>
            </a:r>
            <a:r>
              <a:rPr lang="en-US" dirty="0">
                <a:latin typeface="+mj-lt"/>
              </a:rPr>
              <a:t>, </a:t>
            </a:r>
            <a:r>
              <a:rPr lang="en-US" dirty="0" err="1">
                <a:latin typeface="+mj-lt"/>
              </a:rPr>
              <a:t>primarne</a:t>
            </a:r>
            <a:r>
              <a:rPr lang="en-US" dirty="0">
                <a:latin typeface="+mj-lt"/>
              </a:rPr>
              <a:t> </a:t>
            </a:r>
            <a:r>
              <a:rPr lang="en-US" b="1" dirty="0" err="1">
                <a:latin typeface="+mj-lt"/>
              </a:rPr>
              <a:t>poljoprivredne</a:t>
            </a:r>
            <a:r>
              <a:rPr lang="en-US" dirty="0">
                <a:latin typeface="+mj-lt"/>
              </a:rPr>
              <a:t> </a:t>
            </a:r>
            <a:r>
              <a:rPr lang="en-US" dirty="0" err="1">
                <a:latin typeface="+mj-lt"/>
              </a:rPr>
              <a:t>proizvodnje</a:t>
            </a:r>
            <a:r>
              <a:rPr lang="en-US" dirty="0">
                <a:latin typeface="+mj-lt"/>
              </a:rPr>
              <a:t>, </a:t>
            </a:r>
            <a:r>
              <a:rPr lang="en-US" dirty="0" err="1">
                <a:latin typeface="+mj-lt"/>
              </a:rPr>
              <a:t>proizvodnje</a:t>
            </a:r>
            <a:r>
              <a:rPr lang="en-US" dirty="0">
                <a:latin typeface="+mj-lt"/>
              </a:rPr>
              <a:t>, </a:t>
            </a:r>
            <a:r>
              <a:rPr lang="en-US" dirty="0" err="1">
                <a:latin typeface="+mj-lt"/>
              </a:rPr>
              <a:t>prerade</a:t>
            </a:r>
            <a:r>
              <a:rPr lang="en-US" dirty="0">
                <a:latin typeface="+mj-lt"/>
              </a:rPr>
              <a:t> </a:t>
            </a:r>
            <a:r>
              <a:rPr lang="en-US" dirty="0" err="1">
                <a:latin typeface="+mj-lt"/>
              </a:rPr>
              <a:t>i</a:t>
            </a:r>
            <a:r>
              <a:rPr lang="en-US" dirty="0">
                <a:latin typeface="+mj-lt"/>
              </a:rPr>
              <a:t> </a:t>
            </a:r>
            <a:r>
              <a:rPr lang="en-US" dirty="0" err="1">
                <a:latin typeface="+mj-lt"/>
              </a:rPr>
              <a:t>stavljanje</a:t>
            </a:r>
            <a:r>
              <a:rPr lang="en-US" dirty="0">
                <a:latin typeface="+mj-lt"/>
              </a:rPr>
              <a:t> </a:t>
            </a:r>
            <a:r>
              <a:rPr lang="en-US" dirty="0" err="1">
                <a:latin typeface="+mj-lt"/>
              </a:rPr>
              <a:t>na</a:t>
            </a:r>
            <a:r>
              <a:rPr lang="en-US" dirty="0">
                <a:latin typeface="+mj-lt"/>
              </a:rPr>
              <a:t> </a:t>
            </a:r>
            <a:r>
              <a:rPr lang="en-US" dirty="0" err="1">
                <a:latin typeface="+mj-lt"/>
              </a:rPr>
              <a:t>tržište</a:t>
            </a:r>
            <a:r>
              <a:rPr lang="en-US" dirty="0">
                <a:latin typeface="+mj-lt"/>
              </a:rPr>
              <a:t> </a:t>
            </a:r>
            <a:r>
              <a:rPr lang="en-US" b="1" dirty="0" err="1">
                <a:latin typeface="+mj-lt"/>
              </a:rPr>
              <a:t>duhana</a:t>
            </a:r>
            <a:r>
              <a:rPr lang="en-US" dirty="0">
                <a:latin typeface="+mj-lt"/>
              </a:rPr>
              <a:t> </a:t>
            </a:r>
            <a:r>
              <a:rPr lang="en-US" dirty="0" err="1">
                <a:latin typeface="+mj-lt"/>
              </a:rPr>
              <a:t>i</a:t>
            </a:r>
            <a:r>
              <a:rPr lang="en-US" dirty="0">
                <a:latin typeface="+mj-lt"/>
              </a:rPr>
              <a:t> </a:t>
            </a:r>
            <a:r>
              <a:rPr lang="en-US" dirty="0" err="1">
                <a:latin typeface="+mj-lt"/>
              </a:rPr>
              <a:t>duhanskih</a:t>
            </a:r>
            <a:r>
              <a:rPr lang="en-US" dirty="0">
                <a:latin typeface="+mj-lt"/>
              </a:rPr>
              <a:t> </a:t>
            </a:r>
            <a:r>
              <a:rPr lang="en-US" dirty="0" err="1">
                <a:latin typeface="+mj-lt"/>
              </a:rPr>
              <a:t>proizvoda</a:t>
            </a:r>
            <a:r>
              <a:rPr lang="en-US" dirty="0">
                <a:latin typeface="+mj-lt"/>
              </a:rPr>
              <a:t>, </a:t>
            </a:r>
            <a:r>
              <a:rPr lang="en-US" b="1" dirty="0" err="1">
                <a:latin typeface="+mj-lt"/>
              </a:rPr>
              <a:t>kasina</a:t>
            </a:r>
            <a:r>
              <a:rPr lang="en-US" dirty="0">
                <a:latin typeface="+mj-lt"/>
              </a:rPr>
              <a:t> </a:t>
            </a:r>
            <a:r>
              <a:rPr lang="en-US" dirty="0" err="1">
                <a:latin typeface="+mj-lt"/>
              </a:rPr>
              <a:t>i</a:t>
            </a:r>
            <a:r>
              <a:rPr lang="en-US" dirty="0">
                <a:latin typeface="+mj-lt"/>
              </a:rPr>
              <a:t> </a:t>
            </a:r>
            <a:r>
              <a:rPr lang="en-US" dirty="0" err="1">
                <a:latin typeface="+mj-lt"/>
              </a:rPr>
              <a:t>istovjetna</a:t>
            </a:r>
            <a:r>
              <a:rPr lang="en-US" dirty="0">
                <a:latin typeface="+mj-lt"/>
              </a:rPr>
              <a:t> </a:t>
            </a:r>
            <a:r>
              <a:rPr lang="en-US" dirty="0" err="1">
                <a:latin typeface="+mj-lt"/>
              </a:rPr>
              <a:t>poduzeća</a:t>
            </a:r>
            <a:r>
              <a:rPr lang="en-US" dirty="0">
                <a:latin typeface="+mj-lt"/>
              </a:rPr>
              <a:t>, </a:t>
            </a:r>
            <a:r>
              <a:rPr lang="en-US" dirty="0" err="1">
                <a:latin typeface="+mj-lt"/>
              </a:rPr>
              <a:t>poslovanje</a:t>
            </a:r>
            <a:r>
              <a:rPr lang="en-US" dirty="0">
                <a:latin typeface="+mj-lt"/>
              </a:rPr>
              <a:t> </a:t>
            </a:r>
            <a:r>
              <a:rPr lang="en-US" b="1" dirty="0" err="1">
                <a:latin typeface="+mj-lt"/>
              </a:rPr>
              <a:t>nekretninama</a:t>
            </a:r>
            <a:r>
              <a:rPr lang="en-US" dirty="0">
                <a:latin typeface="+mj-lt"/>
              </a:rPr>
              <a:t>, </a:t>
            </a:r>
            <a:r>
              <a:rPr lang="en-US" b="1" dirty="0" err="1">
                <a:latin typeface="+mj-lt"/>
              </a:rPr>
              <a:t>financijske</a:t>
            </a:r>
            <a:r>
              <a:rPr lang="en-US" dirty="0">
                <a:latin typeface="+mj-lt"/>
              </a:rPr>
              <a:t> </a:t>
            </a:r>
            <a:r>
              <a:rPr lang="en-US" dirty="0" err="1">
                <a:latin typeface="+mj-lt"/>
              </a:rPr>
              <a:t>djelatnosti</a:t>
            </a:r>
            <a:r>
              <a:rPr lang="en-US" dirty="0">
                <a:latin typeface="+mj-lt"/>
              </a:rPr>
              <a:t> </a:t>
            </a:r>
            <a:r>
              <a:rPr lang="en-US" dirty="0" err="1">
                <a:latin typeface="+mj-lt"/>
              </a:rPr>
              <a:t>i</a:t>
            </a:r>
            <a:r>
              <a:rPr lang="en-US" dirty="0">
                <a:latin typeface="+mj-lt"/>
              </a:rPr>
              <a:t> </a:t>
            </a:r>
            <a:r>
              <a:rPr lang="en-US" dirty="0" err="1">
                <a:latin typeface="+mj-lt"/>
              </a:rPr>
              <a:t>djelatnosti</a:t>
            </a:r>
            <a:r>
              <a:rPr lang="en-US" b="1" dirty="0">
                <a:latin typeface="+mj-lt"/>
              </a:rPr>
              <a:t> </a:t>
            </a:r>
            <a:r>
              <a:rPr lang="en-US" b="1" dirty="0" err="1">
                <a:latin typeface="+mj-lt"/>
              </a:rPr>
              <a:t>osiguranja</a:t>
            </a:r>
            <a:r>
              <a:rPr lang="en-US" dirty="0">
                <a:latin typeface="+mj-lt"/>
              </a:rPr>
              <a:t>, </a:t>
            </a:r>
            <a:r>
              <a:rPr lang="en-US" dirty="0" err="1">
                <a:latin typeface="+mj-lt"/>
              </a:rPr>
              <a:t>djelatnosti</a:t>
            </a:r>
            <a:r>
              <a:rPr lang="en-US" dirty="0">
                <a:latin typeface="+mj-lt"/>
              </a:rPr>
              <a:t> </a:t>
            </a:r>
            <a:r>
              <a:rPr lang="en-US" dirty="0" err="1">
                <a:latin typeface="+mj-lt"/>
              </a:rPr>
              <a:t>prerade</a:t>
            </a:r>
            <a:r>
              <a:rPr lang="en-US" dirty="0">
                <a:latin typeface="+mj-lt"/>
              </a:rPr>
              <a:t> </a:t>
            </a:r>
            <a:r>
              <a:rPr lang="en-US" dirty="0" err="1">
                <a:latin typeface="+mj-lt"/>
              </a:rPr>
              <a:t>i</a:t>
            </a:r>
            <a:r>
              <a:rPr lang="en-US" dirty="0">
                <a:latin typeface="+mj-lt"/>
              </a:rPr>
              <a:t> </a:t>
            </a:r>
            <a:r>
              <a:rPr lang="en-US" dirty="0" err="1">
                <a:latin typeface="+mj-lt"/>
              </a:rPr>
              <a:t>stavljanja</a:t>
            </a:r>
            <a:r>
              <a:rPr lang="en-US" dirty="0">
                <a:latin typeface="+mj-lt"/>
              </a:rPr>
              <a:t> </a:t>
            </a:r>
            <a:r>
              <a:rPr lang="en-US" dirty="0" err="1">
                <a:latin typeface="+mj-lt"/>
              </a:rPr>
              <a:t>na</a:t>
            </a:r>
            <a:r>
              <a:rPr lang="en-US" dirty="0">
                <a:latin typeface="+mj-lt"/>
              </a:rPr>
              <a:t> </a:t>
            </a:r>
            <a:r>
              <a:rPr lang="en-US" dirty="0" err="1">
                <a:latin typeface="+mj-lt"/>
              </a:rPr>
              <a:t>tržište</a:t>
            </a:r>
            <a:r>
              <a:rPr lang="en-US" dirty="0">
                <a:latin typeface="+mj-lt"/>
              </a:rPr>
              <a:t> </a:t>
            </a:r>
            <a:r>
              <a:rPr lang="en-US" dirty="0" err="1">
                <a:latin typeface="+mj-lt"/>
              </a:rPr>
              <a:t>poljoprivrednih</a:t>
            </a:r>
            <a:r>
              <a:rPr lang="en-US" dirty="0">
                <a:latin typeface="+mj-lt"/>
              </a:rPr>
              <a:t> </a:t>
            </a:r>
            <a:r>
              <a:rPr lang="en-US" dirty="0" err="1">
                <a:latin typeface="+mj-lt"/>
              </a:rPr>
              <a:t>proizvoda</a:t>
            </a:r>
            <a:r>
              <a:rPr lang="en-US" dirty="0">
                <a:latin typeface="+mj-lt"/>
              </a:rPr>
              <a:t> u </a:t>
            </a:r>
            <a:r>
              <a:rPr lang="en-US" dirty="0" err="1">
                <a:latin typeface="+mj-lt"/>
              </a:rPr>
              <a:t>određenim</a:t>
            </a:r>
            <a:r>
              <a:rPr lang="en-US" dirty="0">
                <a:latin typeface="+mj-lt"/>
              </a:rPr>
              <a:t> </a:t>
            </a:r>
            <a:r>
              <a:rPr lang="en-US" dirty="0" err="1">
                <a:latin typeface="+mj-lt"/>
              </a:rPr>
              <a:t>slučajevima</a:t>
            </a:r>
            <a:endParaRPr lang="en-US"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je u </a:t>
            </a:r>
            <a:r>
              <a:rPr lang="en-US" b="1" dirty="0" err="1">
                <a:latin typeface="+mj-lt"/>
              </a:rPr>
              <a:t>dvije</a:t>
            </a:r>
            <a:r>
              <a:rPr lang="en-US" b="1" dirty="0">
                <a:latin typeface="+mj-lt"/>
              </a:rPr>
              <a:t> </a:t>
            </a:r>
            <a:r>
              <a:rPr lang="en-US" b="1" dirty="0" err="1">
                <a:latin typeface="+mj-lt"/>
              </a:rPr>
              <a:t>godine</a:t>
            </a:r>
            <a:r>
              <a:rPr lang="en-US" b="1" dirty="0">
                <a:latin typeface="+mj-lt"/>
              </a:rPr>
              <a:t> </a:t>
            </a:r>
            <a:r>
              <a:rPr lang="en-US" b="1" dirty="0" err="1">
                <a:latin typeface="+mj-lt"/>
              </a:rPr>
              <a:t>prije</a:t>
            </a:r>
            <a:r>
              <a:rPr lang="en-US" b="1" dirty="0">
                <a:latin typeface="+mj-lt"/>
              </a:rPr>
              <a:t> </a:t>
            </a:r>
            <a:r>
              <a:rPr lang="en-US" b="1" dirty="0" err="1">
                <a:latin typeface="+mj-lt"/>
              </a:rPr>
              <a:t>podnošenja</a:t>
            </a:r>
            <a:r>
              <a:rPr lang="en-US" b="1" dirty="0">
                <a:latin typeface="+mj-lt"/>
              </a:rPr>
              <a:t> </a:t>
            </a:r>
            <a:r>
              <a:rPr lang="en-US" b="1" dirty="0" err="1">
                <a:latin typeface="+mj-lt"/>
              </a:rPr>
              <a:t>zahtjeva</a:t>
            </a:r>
            <a:r>
              <a:rPr lang="en-US" b="1" dirty="0">
                <a:latin typeface="+mj-lt"/>
              </a:rPr>
              <a:t> za </a:t>
            </a:r>
            <a:r>
              <a:rPr lang="en-US" b="1" dirty="0" err="1">
                <a:latin typeface="+mj-lt"/>
              </a:rPr>
              <a:t>potporu</a:t>
            </a:r>
            <a:r>
              <a:rPr lang="en-US" b="1" dirty="0">
                <a:latin typeface="+mj-lt"/>
              </a:rPr>
              <a:t> </a:t>
            </a:r>
            <a:r>
              <a:rPr lang="en-US" b="1" dirty="0" err="1">
                <a:latin typeface="+mj-lt"/>
              </a:rPr>
              <a:t>proveo</a:t>
            </a:r>
            <a:r>
              <a:rPr lang="en-US" b="1" dirty="0">
                <a:latin typeface="+mj-lt"/>
              </a:rPr>
              <a:t> </a:t>
            </a:r>
            <a:r>
              <a:rPr lang="en-US" b="1" dirty="0" err="1">
                <a:latin typeface="+mj-lt"/>
              </a:rPr>
              <a:t>premještanje</a:t>
            </a:r>
            <a:r>
              <a:rPr lang="en-US" b="1" dirty="0">
                <a:latin typeface="+mj-lt"/>
              </a:rPr>
              <a:t> u </a:t>
            </a:r>
            <a:r>
              <a:rPr lang="en-US" b="1" dirty="0" err="1">
                <a:latin typeface="+mj-lt"/>
              </a:rPr>
              <a:t>objekt</a:t>
            </a:r>
            <a:r>
              <a:rPr lang="en-US" b="1" dirty="0">
                <a:latin typeface="+mj-lt"/>
              </a:rPr>
              <a:t> </a:t>
            </a:r>
            <a:r>
              <a:rPr lang="en-US" dirty="0">
                <a:latin typeface="+mj-lt"/>
              </a:rPr>
              <a:t>u </a:t>
            </a:r>
            <a:r>
              <a:rPr lang="en-US" dirty="0" err="1">
                <a:latin typeface="+mj-lt"/>
              </a:rPr>
              <a:t>kojem</a:t>
            </a:r>
            <a:r>
              <a:rPr lang="en-US" dirty="0">
                <a:latin typeface="+mj-lt"/>
              </a:rPr>
              <a:t> </a:t>
            </a:r>
            <a:r>
              <a:rPr lang="en-US" dirty="0" err="1">
                <a:latin typeface="+mj-lt"/>
              </a:rPr>
              <a:t>će</a:t>
            </a:r>
            <a:r>
              <a:rPr lang="en-US" dirty="0">
                <a:latin typeface="+mj-lt"/>
              </a:rPr>
              <a:t> se </a:t>
            </a:r>
            <a:r>
              <a:rPr lang="en-US" dirty="0" err="1">
                <a:latin typeface="+mj-lt"/>
              </a:rPr>
              <a:t>odvijati</a:t>
            </a:r>
            <a:r>
              <a:rPr lang="en-US" dirty="0">
                <a:latin typeface="+mj-lt"/>
              </a:rPr>
              <a:t> </a:t>
            </a:r>
            <a:r>
              <a:rPr lang="en-US" dirty="0" err="1">
                <a:latin typeface="+mj-lt"/>
              </a:rPr>
              <a:t>početno</a:t>
            </a:r>
            <a:r>
              <a:rPr lang="en-US" dirty="0">
                <a:latin typeface="+mj-lt"/>
              </a:rPr>
              <a:t> </a:t>
            </a:r>
            <a:r>
              <a:rPr lang="en-US" dirty="0" err="1">
                <a:latin typeface="+mj-lt"/>
              </a:rPr>
              <a:t>ulaganje</a:t>
            </a:r>
            <a:r>
              <a:rPr lang="en-US" dirty="0">
                <a:latin typeface="+mj-lt"/>
              </a:rPr>
              <a:t> za </a:t>
            </a:r>
            <a:r>
              <a:rPr lang="en-US" dirty="0" err="1">
                <a:latin typeface="+mj-lt"/>
              </a:rPr>
              <a:t>koje</a:t>
            </a:r>
            <a:r>
              <a:rPr lang="en-US" dirty="0">
                <a:latin typeface="+mj-lt"/>
              </a:rPr>
              <a:t> se </a:t>
            </a:r>
            <a:r>
              <a:rPr lang="en-US" dirty="0" err="1">
                <a:latin typeface="+mj-lt"/>
              </a:rPr>
              <a:t>traži</a:t>
            </a:r>
            <a:r>
              <a:rPr lang="en-US" dirty="0">
                <a:latin typeface="+mj-lt"/>
              </a:rPr>
              <a:t> </a:t>
            </a:r>
            <a:r>
              <a:rPr lang="en-US" dirty="0" err="1">
                <a:latin typeface="+mj-lt"/>
              </a:rPr>
              <a:t>potpora</a:t>
            </a:r>
            <a:r>
              <a:rPr lang="en-US" dirty="0">
                <a:latin typeface="+mj-lt"/>
              </a:rPr>
              <a:t> </a:t>
            </a:r>
            <a:r>
              <a:rPr lang="en-US" dirty="0" err="1">
                <a:latin typeface="+mj-lt"/>
              </a:rPr>
              <a:t>odnosno</a:t>
            </a:r>
            <a:r>
              <a:rPr lang="en-US" dirty="0">
                <a:latin typeface="+mj-lt"/>
              </a:rPr>
              <a:t> </a:t>
            </a:r>
            <a:r>
              <a:rPr lang="en-US" dirty="0" err="1">
                <a:latin typeface="+mj-lt"/>
              </a:rPr>
              <a:t>korisniku</a:t>
            </a:r>
            <a:r>
              <a:rPr lang="en-US" dirty="0">
                <a:latin typeface="+mj-lt"/>
              </a:rPr>
              <a:t> koji </a:t>
            </a:r>
            <a:r>
              <a:rPr lang="en-US" dirty="0" err="1">
                <a:latin typeface="+mj-lt"/>
              </a:rPr>
              <a:t>će</a:t>
            </a:r>
            <a:r>
              <a:rPr lang="en-US" dirty="0">
                <a:latin typeface="+mj-lt"/>
              </a:rPr>
              <a:t> to </a:t>
            </a:r>
            <a:r>
              <a:rPr lang="en-US" dirty="0" err="1">
                <a:latin typeface="+mj-lt"/>
              </a:rPr>
              <a:t>učiniti</a:t>
            </a:r>
            <a:r>
              <a:rPr lang="en-US" dirty="0">
                <a:latin typeface="+mj-lt"/>
              </a:rPr>
              <a:t> u </a:t>
            </a:r>
            <a:r>
              <a:rPr lang="en-US" dirty="0" err="1">
                <a:latin typeface="+mj-lt"/>
              </a:rPr>
              <a:t>razdoblju</a:t>
            </a:r>
            <a:r>
              <a:rPr lang="en-US" dirty="0">
                <a:latin typeface="+mj-lt"/>
              </a:rPr>
              <a:t> od </a:t>
            </a:r>
            <a:r>
              <a:rPr lang="en-US" dirty="0" err="1">
                <a:latin typeface="+mj-lt"/>
              </a:rPr>
              <a:t>najviše</a:t>
            </a:r>
            <a:r>
              <a:rPr lang="en-US" dirty="0">
                <a:latin typeface="+mj-lt"/>
              </a:rPr>
              <a:t> </a:t>
            </a:r>
            <a:r>
              <a:rPr lang="en-US" dirty="0" err="1">
                <a:latin typeface="+mj-lt"/>
              </a:rPr>
              <a:t>dvije</a:t>
            </a:r>
            <a:r>
              <a:rPr lang="en-US" dirty="0">
                <a:latin typeface="+mj-lt"/>
              </a:rPr>
              <a:t> </a:t>
            </a:r>
            <a:r>
              <a:rPr lang="en-US" dirty="0" err="1">
                <a:latin typeface="+mj-lt"/>
              </a:rPr>
              <a:t>godine</a:t>
            </a:r>
            <a:r>
              <a:rPr lang="en-US" dirty="0">
                <a:latin typeface="+mj-lt"/>
              </a:rPr>
              <a:t> </a:t>
            </a:r>
            <a:r>
              <a:rPr lang="en-US" dirty="0" err="1">
                <a:latin typeface="+mj-lt"/>
              </a:rPr>
              <a:t>nakon</a:t>
            </a:r>
            <a:r>
              <a:rPr lang="en-US" dirty="0">
                <a:latin typeface="+mj-lt"/>
              </a:rPr>
              <a:t> </a:t>
            </a:r>
            <a:r>
              <a:rPr lang="en-US" dirty="0" err="1">
                <a:latin typeface="+mj-lt"/>
              </a:rPr>
              <a:t>što</a:t>
            </a:r>
            <a:r>
              <a:rPr lang="en-US" dirty="0">
                <a:latin typeface="+mj-lt"/>
              </a:rPr>
              <a:t> </a:t>
            </a:r>
            <a:r>
              <a:rPr lang="en-US" dirty="0" err="1">
                <a:latin typeface="+mj-lt"/>
              </a:rPr>
              <a:t>bude</a:t>
            </a:r>
            <a:r>
              <a:rPr lang="en-US" dirty="0">
                <a:latin typeface="+mj-lt"/>
              </a:rPr>
              <a:t> </a:t>
            </a:r>
            <a:r>
              <a:rPr lang="en-US" dirty="0" err="1">
                <a:latin typeface="+mj-lt"/>
              </a:rPr>
              <a:t>dovršeno</a:t>
            </a:r>
            <a:r>
              <a:rPr lang="en-US" dirty="0">
                <a:latin typeface="+mj-lt"/>
              </a:rPr>
              <a:t> </a:t>
            </a:r>
            <a:r>
              <a:rPr lang="en-US" dirty="0" err="1">
                <a:latin typeface="+mj-lt"/>
              </a:rPr>
              <a:t>početno</a:t>
            </a:r>
            <a:r>
              <a:rPr lang="en-US" dirty="0">
                <a:latin typeface="+mj-lt"/>
              </a:rPr>
              <a:t> </a:t>
            </a:r>
            <a:r>
              <a:rPr lang="en-US" dirty="0" err="1">
                <a:latin typeface="+mj-lt"/>
              </a:rPr>
              <a:t>ulaganje</a:t>
            </a:r>
            <a:r>
              <a:rPr lang="en-US" dirty="0">
                <a:latin typeface="+mj-lt"/>
              </a:rPr>
              <a:t> za </a:t>
            </a:r>
            <a:r>
              <a:rPr lang="en-US" dirty="0" err="1">
                <a:latin typeface="+mj-lt"/>
              </a:rPr>
              <a:t>koje</a:t>
            </a:r>
            <a:r>
              <a:rPr lang="en-US" dirty="0">
                <a:latin typeface="+mj-lt"/>
              </a:rPr>
              <a:t> se </a:t>
            </a:r>
            <a:r>
              <a:rPr lang="en-US" dirty="0" err="1">
                <a:latin typeface="+mj-lt"/>
              </a:rPr>
              <a:t>traži</a:t>
            </a:r>
            <a:r>
              <a:rPr lang="en-US" dirty="0">
                <a:latin typeface="+mj-lt"/>
              </a:rPr>
              <a:t> </a:t>
            </a:r>
            <a:r>
              <a:rPr lang="en-US" dirty="0" err="1">
                <a:latin typeface="+mj-lt"/>
              </a:rPr>
              <a:t>potpora</a:t>
            </a:r>
            <a:endParaRPr lang="en-US"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je </a:t>
            </a:r>
            <a:r>
              <a:rPr lang="en-US" b="1" dirty="0" err="1">
                <a:latin typeface="+mj-lt"/>
              </a:rPr>
              <a:t>dobio</a:t>
            </a:r>
            <a:r>
              <a:rPr lang="en-US" b="1" dirty="0">
                <a:latin typeface="+mj-lt"/>
              </a:rPr>
              <a:t> </a:t>
            </a:r>
            <a:r>
              <a:rPr lang="en-US" b="1" dirty="0" err="1">
                <a:latin typeface="+mj-lt"/>
              </a:rPr>
              <a:t>državnu</a:t>
            </a:r>
            <a:r>
              <a:rPr lang="en-US" b="1" dirty="0">
                <a:latin typeface="+mj-lt"/>
              </a:rPr>
              <a:t> </a:t>
            </a:r>
            <a:r>
              <a:rPr lang="en-US" b="1" dirty="0" err="1">
                <a:latin typeface="+mj-lt"/>
              </a:rPr>
              <a:t>potporu</a:t>
            </a:r>
            <a:r>
              <a:rPr lang="en-US" b="1" dirty="0">
                <a:latin typeface="+mj-lt"/>
              </a:rPr>
              <a:t> </a:t>
            </a:r>
            <a:r>
              <a:rPr lang="en-US" b="1" dirty="0" err="1">
                <a:latin typeface="+mj-lt"/>
              </a:rPr>
              <a:t>ili</a:t>
            </a:r>
            <a:r>
              <a:rPr lang="en-US" b="1" dirty="0">
                <a:latin typeface="+mj-lt"/>
              </a:rPr>
              <a:t> </a:t>
            </a:r>
            <a:r>
              <a:rPr lang="en-US" b="1" dirty="0" err="1">
                <a:latin typeface="+mj-lt"/>
              </a:rPr>
              <a:t>potporu</a:t>
            </a:r>
            <a:r>
              <a:rPr lang="en-US" b="1" dirty="0">
                <a:latin typeface="+mj-lt"/>
              </a:rPr>
              <a:t> male </a:t>
            </a:r>
            <a:r>
              <a:rPr lang="en-US" b="1" dirty="0" err="1">
                <a:latin typeface="+mj-lt"/>
              </a:rPr>
              <a:t>vrijednosti</a:t>
            </a:r>
            <a:r>
              <a:rPr lang="en-US" b="1" dirty="0">
                <a:latin typeface="+mj-lt"/>
              </a:rPr>
              <a:t> za </a:t>
            </a:r>
            <a:r>
              <a:rPr lang="en-US" b="1" dirty="0" err="1">
                <a:latin typeface="+mj-lt"/>
              </a:rPr>
              <a:t>isti</a:t>
            </a:r>
            <a:r>
              <a:rPr lang="en-US" b="1" dirty="0">
                <a:latin typeface="+mj-lt"/>
              </a:rPr>
              <a:t> </a:t>
            </a:r>
            <a:r>
              <a:rPr lang="en-US" b="1" dirty="0" err="1">
                <a:latin typeface="+mj-lt"/>
              </a:rPr>
              <a:t>opravdani</a:t>
            </a:r>
            <a:r>
              <a:rPr lang="en-US" b="1" dirty="0">
                <a:latin typeface="+mj-lt"/>
              </a:rPr>
              <a:t> </a:t>
            </a:r>
            <a:r>
              <a:rPr lang="en-US" b="1" dirty="0" err="1">
                <a:latin typeface="+mj-lt"/>
              </a:rPr>
              <a:t>trošak</a:t>
            </a:r>
            <a:r>
              <a:rPr lang="en-US" b="1" dirty="0">
                <a:latin typeface="+mj-lt"/>
              </a:rPr>
              <a:t> </a:t>
            </a:r>
            <a:r>
              <a:rPr lang="en-US" dirty="0" err="1">
                <a:latin typeface="+mj-lt"/>
              </a:rPr>
              <a:t>projekta</a:t>
            </a:r>
            <a:endParaRPr lang="en-US"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a:t>
            </a:r>
            <a:r>
              <a:rPr lang="en-US" b="1" dirty="0" err="1">
                <a:latin typeface="+mj-lt"/>
              </a:rPr>
              <a:t>nema</a:t>
            </a:r>
            <a:r>
              <a:rPr lang="en-US" b="1" dirty="0">
                <a:latin typeface="+mj-lt"/>
              </a:rPr>
              <a:t> </a:t>
            </a:r>
            <a:r>
              <a:rPr lang="en-US" b="1" dirty="0" err="1">
                <a:latin typeface="+mj-lt"/>
              </a:rPr>
              <a:t>poslovni</a:t>
            </a:r>
            <a:r>
              <a:rPr lang="en-US" b="1" dirty="0">
                <a:latin typeface="+mj-lt"/>
              </a:rPr>
              <a:t> </a:t>
            </a:r>
            <a:r>
              <a:rPr lang="en-US" b="1" dirty="0" err="1">
                <a:latin typeface="+mj-lt"/>
              </a:rPr>
              <a:t>nastan</a:t>
            </a:r>
            <a:r>
              <a:rPr lang="en-US" b="1" dirty="0">
                <a:latin typeface="+mj-lt"/>
              </a:rPr>
              <a:t> u </a:t>
            </a:r>
            <a:r>
              <a:rPr lang="en-US" b="1" dirty="0" err="1">
                <a:latin typeface="+mj-lt"/>
              </a:rPr>
              <a:t>Republici</a:t>
            </a:r>
            <a:r>
              <a:rPr lang="en-US" b="1" dirty="0">
                <a:latin typeface="+mj-lt"/>
              </a:rPr>
              <a:t> </a:t>
            </a:r>
            <a:r>
              <a:rPr lang="en-US" b="1" dirty="0" err="1">
                <a:latin typeface="+mj-lt"/>
              </a:rPr>
              <a:t>Hrvatskoj</a:t>
            </a:r>
            <a:r>
              <a:rPr lang="en-US" b="1" dirty="0">
                <a:latin typeface="+mj-lt"/>
              </a:rPr>
              <a:t> </a:t>
            </a:r>
            <a:r>
              <a:rPr lang="en-US" dirty="0">
                <a:latin typeface="+mj-lt"/>
              </a:rPr>
              <a:t>u </a:t>
            </a:r>
            <a:r>
              <a:rPr lang="en-US" dirty="0" err="1">
                <a:latin typeface="+mj-lt"/>
              </a:rPr>
              <a:t>trenutku</a:t>
            </a:r>
            <a:r>
              <a:rPr lang="en-US" dirty="0">
                <a:latin typeface="+mj-lt"/>
              </a:rPr>
              <a:t> </a:t>
            </a:r>
            <a:r>
              <a:rPr lang="en-US" dirty="0" err="1">
                <a:latin typeface="+mj-lt"/>
              </a:rPr>
              <a:t>plaćanja</a:t>
            </a:r>
            <a:endParaRPr lang="en-US"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a:t>
            </a:r>
            <a:r>
              <a:rPr lang="en-US" b="1" dirty="0" err="1">
                <a:latin typeface="+mj-lt"/>
              </a:rPr>
              <a:t>nije</a:t>
            </a:r>
            <a:r>
              <a:rPr lang="en-US" b="1" dirty="0">
                <a:latin typeface="+mj-lt"/>
              </a:rPr>
              <a:t> </a:t>
            </a:r>
            <a:r>
              <a:rPr lang="en-US" b="1" dirty="0" err="1">
                <a:latin typeface="+mj-lt"/>
              </a:rPr>
              <a:t>registriran</a:t>
            </a:r>
            <a:r>
              <a:rPr lang="en-US" b="1" dirty="0">
                <a:latin typeface="+mj-lt"/>
              </a:rPr>
              <a:t> </a:t>
            </a:r>
            <a:r>
              <a:rPr lang="en-US" dirty="0">
                <a:latin typeface="+mj-lt"/>
              </a:rPr>
              <a:t>za </a:t>
            </a:r>
            <a:r>
              <a:rPr lang="en-US" dirty="0" err="1">
                <a:latin typeface="+mj-lt"/>
              </a:rPr>
              <a:t>obavljanje</a:t>
            </a:r>
            <a:r>
              <a:rPr lang="en-US" dirty="0">
                <a:latin typeface="+mj-lt"/>
              </a:rPr>
              <a:t> </a:t>
            </a:r>
            <a:r>
              <a:rPr lang="en-US" dirty="0" err="1">
                <a:latin typeface="+mj-lt"/>
              </a:rPr>
              <a:t>gospodarske</a:t>
            </a:r>
            <a:r>
              <a:rPr lang="en-US" dirty="0">
                <a:latin typeface="+mj-lt"/>
              </a:rPr>
              <a:t> </a:t>
            </a:r>
            <a:r>
              <a:rPr lang="en-US" dirty="0" err="1">
                <a:latin typeface="+mj-lt"/>
              </a:rPr>
              <a:t>djelatnosti</a:t>
            </a:r>
            <a:r>
              <a:rPr lang="en-US" dirty="0">
                <a:latin typeface="+mj-lt"/>
              </a:rPr>
              <a:t> (</a:t>
            </a:r>
            <a:r>
              <a:rPr lang="en-US" dirty="0" err="1">
                <a:latin typeface="+mj-lt"/>
              </a:rPr>
              <a:t>uvjet</a:t>
            </a:r>
            <a:r>
              <a:rPr lang="en-US" dirty="0">
                <a:latin typeface="+mj-lt"/>
              </a:rPr>
              <a:t> se ne </a:t>
            </a:r>
            <a:r>
              <a:rPr lang="en-US" dirty="0" err="1">
                <a:latin typeface="+mj-lt"/>
              </a:rPr>
              <a:t>odnosi</a:t>
            </a:r>
            <a:r>
              <a:rPr lang="en-US" dirty="0">
                <a:latin typeface="+mj-lt"/>
              </a:rPr>
              <a:t> </a:t>
            </a:r>
            <a:r>
              <a:rPr lang="en-US" dirty="0" err="1">
                <a:latin typeface="+mj-lt"/>
              </a:rPr>
              <a:t>na</a:t>
            </a:r>
            <a:r>
              <a:rPr lang="en-US" dirty="0">
                <a:latin typeface="+mj-lt"/>
              </a:rPr>
              <a:t> </a:t>
            </a:r>
            <a:r>
              <a:rPr lang="en-US" dirty="0" err="1">
                <a:latin typeface="+mj-lt"/>
              </a:rPr>
              <a:t>registraciju</a:t>
            </a:r>
            <a:r>
              <a:rPr lang="en-US" dirty="0">
                <a:latin typeface="+mj-lt"/>
              </a:rPr>
              <a:t> </a:t>
            </a:r>
            <a:r>
              <a:rPr lang="en-US" dirty="0" err="1">
                <a:latin typeface="+mj-lt"/>
              </a:rPr>
              <a:t>pojedinačne</a:t>
            </a:r>
            <a:r>
              <a:rPr lang="en-US" dirty="0">
                <a:latin typeface="+mj-lt"/>
              </a:rPr>
              <a:t> </a:t>
            </a:r>
            <a:r>
              <a:rPr lang="en-US" dirty="0" err="1">
                <a:latin typeface="+mj-lt"/>
              </a:rPr>
              <a:t>djelatnosti</a:t>
            </a:r>
            <a:r>
              <a:rPr lang="en-US" dirty="0">
                <a:latin typeface="+mj-lt"/>
              </a:rPr>
              <a:t>) </a:t>
            </a:r>
            <a:r>
              <a:rPr lang="en-US" b="1" dirty="0" err="1">
                <a:latin typeface="+mj-lt"/>
              </a:rPr>
              <a:t>najmanje</a:t>
            </a:r>
            <a:r>
              <a:rPr lang="en-US" b="1" dirty="0">
                <a:latin typeface="+mj-lt"/>
              </a:rPr>
              <a:t> u </a:t>
            </a:r>
            <a:r>
              <a:rPr lang="en-US" b="1" dirty="0" err="1">
                <a:latin typeface="+mj-lt"/>
              </a:rPr>
              <a:t>godini</a:t>
            </a:r>
            <a:r>
              <a:rPr lang="en-US" b="1" dirty="0">
                <a:latin typeface="+mj-lt"/>
              </a:rPr>
              <a:t> </a:t>
            </a:r>
            <a:r>
              <a:rPr lang="en-US" b="1" dirty="0" err="1">
                <a:latin typeface="+mj-lt"/>
              </a:rPr>
              <a:t>koja</a:t>
            </a:r>
            <a:r>
              <a:rPr lang="en-US" b="1" dirty="0">
                <a:latin typeface="+mj-lt"/>
              </a:rPr>
              <a:t> </a:t>
            </a:r>
            <a:r>
              <a:rPr lang="en-US" b="1" dirty="0" err="1">
                <a:latin typeface="+mj-lt"/>
              </a:rPr>
              <a:t>prethodi</a:t>
            </a:r>
            <a:r>
              <a:rPr lang="en-US" b="1" dirty="0">
                <a:latin typeface="+mj-lt"/>
              </a:rPr>
              <a:t> </a:t>
            </a:r>
            <a:r>
              <a:rPr lang="en-US" b="1" dirty="0" err="1">
                <a:latin typeface="+mj-lt"/>
              </a:rPr>
              <a:t>godini</a:t>
            </a:r>
            <a:r>
              <a:rPr lang="en-US" b="1" dirty="0">
                <a:latin typeface="+mj-lt"/>
              </a:rPr>
              <a:t> </a:t>
            </a:r>
            <a:r>
              <a:rPr lang="en-US" b="1" dirty="0" err="1">
                <a:latin typeface="+mj-lt"/>
              </a:rPr>
              <a:t>predaje</a:t>
            </a:r>
            <a:r>
              <a:rPr lang="en-US" b="1" dirty="0">
                <a:latin typeface="+mj-lt"/>
              </a:rPr>
              <a:t> </a:t>
            </a:r>
            <a:r>
              <a:rPr lang="en-US" b="1" dirty="0" err="1">
                <a:latin typeface="+mj-lt"/>
              </a:rPr>
              <a:t>projektnog</a:t>
            </a:r>
            <a:r>
              <a:rPr lang="en-US" b="1" dirty="0">
                <a:latin typeface="+mj-lt"/>
              </a:rPr>
              <a:t> </a:t>
            </a:r>
            <a:r>
              <a:rPr lang="en-US" b="1" dirty="0" err="1">
                <a:latin typeface="+mj-lt"/>
              </a:rPr>
              <a:t>prijedloga</a:t>
            </a:r>
            <a:endParaRPr lang="pl-PL" b="1" dirty="0">
              <a:latin typeface="+mj-lt"/>
            </a:endParaRPr>
          </a:p>
          <a:p>
            <a:pPr marL="269875" indent="-269875" algn="just">
              <a:spcAft>
                <a:spcPts val="200"/>
              </a:spcAft>
              <a:buFont typeface="Arial" panose="020B0604020202020204" pitchFamily="34" charset="0"/>
              <a:buChar char="•"/>
            </a:pPr>
            <a:r>
              <a:rPr lang="en-US" dirty="0" err="1"/>
              <a:t>Prijavitelju</a:t>
            </a:r>
            <a:r>
              <a:rPr lang="en-US" dirty="0">
                <a:latin typeface="+mj-lt"/>
              </a:rPr>
              <a:t> koji u </a:t>
            </a:r>
            <a:r>
              <a:rPr lang="en-US" dirty="0" err="1">
                <a:latin typeface="+mj-lt"/>
              </a:rPr>
              <a:t>trenutku</a:t>
            </a:r>
            <a:r>
              <a:rPr lang="en-US" dirty="0">
                <a:latin typeface="+mj-lt"/>
              </a:rPr>
              <a:t> </a:t>
            </a:r>
            <a:r>
              <a:rPr lang="en-US" dirty="0" err="1">
                <a:latin typeface="+mj-lt"/>
              </a:rPr>
              <a:t>podnošenja</a:t>
            </a:r>
            <a:r>
              <a:rPr lang="en-US" dirty="0">
                <a:latin typeface="+mj-lt"/>
              </a:rPr>
              <a:t> </a:t>
            </a:r>
            <a:r>
              <a:rPr lang="en-US" dirty="0" err="1">
                <a:latin typeface="+mj-lt"/>
              </a:rPr>
              <a:t>projektnog</a:t>
            </a:r>
            <a:r>
              <a:rPr lang="en-US" dirty="0">
                <a:latin typeface="+mj-lt"/>
              </a:rPr>
              <a:t> </a:t>
            </a:r>
            <a:r>
              <a:rPr lang="en-US" dirty="0" err="1">
                <a:latin typeface="+mj-lt"/>
              </a:rPr>
              <a:t>prijedloga</a:t>
            </a:r>
            <a:r>
              <a:rPr lang="en-US" dirty="0">
                <a:latin typeface="+mj-lt"/>
              </a:rPr>
              <a:t> </a:t>
            </a:r>
            <a:r>
              <a:rPr lang="en-US" b="1" dirty="0" err="1">
                <a:latin typeface="+mj-lt"/>
              </a:rPr>
              <a:t>nije</a:t>
            </a:r>
            <a:r>
              <a:rPr lang="en-US" b="1" dirty="0">
                <a:latin typeface="+mj-lt"/>
              </a:rPr>
              <a:t> </a:t>
            </a:r>
            <a:r>
              <a:rPr lang="en-US" b="1" dirty="0" err="1">
                <a:latin typeface="+mj-lt"/>
              </a:rPr>
              <a:t>registriran</a:t>
            </a:r>
            <a:r>
              <a:rPr lang="en-US" b="1" dirty="0">
                <a:latin typeface="+mj-lt"/>
              </a:rPr>
              <a:t> za </a:t>
            </a:r>
            <a:r>
              <a:rPr lang="en-US" b="1" dirty="0" err="1">
                <a:latin typeface="+mj-lt"/>
              </a:rPr>
              <a:t>prihvatljive</a:t>
            </a:r>
            <a:r>
              <a:rPr lang="en-US" b="1" dirty="0">
                <a:latin typeface="+mj-lt"/>
              </a:rPr>
              <a:t> </a:t>
            </a:r>
            <a:r>
              <a:rPr lang="en-US" b="1" dirty="0" err="1">
                <a:latin typeface="+mj-lt"/>
              </a:rPr>
              <a:t>djelatnosti</a:t>
            </a:r>
            <a:r>
              <a:rPr lang="en-US" b="1" dirty="0">
                <a:latin typeface="+mj-lt"/>
              </a:rPr>
              <a:t> </a:t>
            </a:r>
            <a:r>
              <a:rPr lang="en-US" dirty="0">
                <a:latin typeface="+mj-lt"/>
              </a:rPr>
              <a:t>u </a:t>
            </a:r>
            <a:r>
              <a:rPr lang="en-US" dirty="0" err="1">
                <a:latin typeface="+mj-lt"/>
              </a:rPr>
              <a:t>kojima</a:t>
            </a:r>
            <a:r>
              <a:rPr lang="en-US" dirty="0">
                <a:latin typeface="+mj-lt"/>
              </a:rPr>
              <a:t> se </a:t>
            </a:r>
            <a:r>
              <a:rPr lang="en-US" dirty="0" err="1">
                <a:latin typeface="+mj-lt"/>
              </a:rPr>
              <a:t>provode</a:t>
            </a:r>
            <a:r>
              <a:rPr lang="en-US" dirty="0">
                <a:latin typeface="+mj-lt"/>
              </a:rPr>
              <a:t> </a:t>
            </a:r>
            <a:r>
              <a:rPr lang="en-US" dirty="0" err="1">
                <a:latin typeface="+mj-lt"/>
              </a:rPr>
              <a:t>projektne</a:t>
            </a:r>
            <a:r>
              <a:rPr lang="en-US" dirty="0">
                <a:latin typeface="+mj-lt"/>
              </a:rPr>
              <a:t> </a:t>
            </a:r>
            <a:r>
              <a:rPr lang="en-US" dirty="0" err="1">
                <a:latin typeface="+mj-lt"/>
              </a:rPr>
              <a:t>aktivnosti</a:t>
            </a:r>
            <a:endParaRPr lang="en-US" dirty="0">
              <a:solidFill>
                <a:srgbClr val="000000"/>
              </a:solidFill>
              <a:latin typeface="+mj-lt"/>
            </a:endParaRPr>
          </a:p>
        </p:txBody>
      </p:sp>
      <p:sp>
        <p:nvSpPr>
          <p:cNvPr id="4" name="TextBox 3"/>
          <p:cNvSpPr txBox="1"/>
          <p:nvPr/>
        </p:nvSpPr>
        <p:spPr>
          <a:xfrm>
            <a:off x="617947" y="550433"/>
            <a:ext cx="11182565"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POTPORA SE NE MOŽE DODIJELITI:</a:t>
            </a:r>
          </a:p>
          <a:p>
            <a:r>
              <a:rPr lang="en-US" sz="1200" b="1">
                <a:latin typeface="+mj-lt"/>
              </a:rPr>
              <a:t>(KRITERIJI ZA ISKLJUČENJE) I</a:t>
            </a:r>
          </a:p>
        </p:txBody>
      </p:sp>
      <p:pic>
        <p:nvPicPr>
          <p:cNvPr id="7" name="Slika 6">
            <a:extLst>
              <a:ext uri="{FF2B5EF4-FFF2-40B4-BE49-F238E27FC236}">
                <a16:creationId xmlns:a16="http://schemas.microsoft.com/office/drawing/2014/main" id="{F505CF79-5CDF-450A-9CB0-BDE7AE266B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4490" y="6246702"/>
            <a:ext cx="2136479" cy="474773"/>
          </a:xfrm>
          <a:prstGeom prst="rect">
            <a:avLst/>
          </a:prstGeom>
        </p:spPr>
      </p:pic>
    </p:spTree>
    <p:extLst>
      <p:ext uri="{BB962C8B-B14F-4D97-AF65-F5344CB8AC3E}">
        <p14:creationId xmlns:p14="http://schemas.microsoft.com/office/powerpoint/2010/main" val="667623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91896"/>
            <a:ext cx="2558203" cy="757979"/>
          </a:xfrm>
          <a:prstGeom prst="rect">
            <a:avLst/>
          </a:prstGeom>
          <a:noFill/>
        </p:spPr>
      </p:pic>
      <p:sp>
        <p:nvSpPr>
          <p:cNvPr id="3" name="Rectangle 2"/>
          <p:cNvSpPr/>
          <p:nvPr/>
        </p:nvSpPr>
        <p:spPr>
          <a:xfrm>
            <a:off x="617948" y="1054931"/>
            <a:ext cx="11182565" cy="1477328"/>
          </a:xfrm>
          <a:prstGeom prst="rect">
            <a:avLst/>
          </a:prstGeom>
        </p:spPr>
        <p:txBody>
          <a:bodyPr wrap="square">
            <a:spAutoFit/>
          </a:bodyPr>
          <a:lstStyle/>
          <a:p>
            <a:endParaRPr lang="en-150">
              <a:latin typeface="+mj-lt"/>
            </a:endParaRPr>
          </a:p>
          <a:p>
            <a:pPr marL="285750" indent="-285750">
              <a:buFont typeface="Arial" panose="020B0604020202020204" pitchFamily="34" charset="0"/>
              <a:buChar char="•"/>
            </a:pPr>
            <a:endParaRPr lang="en-US">
              <a:latin typeface="+mj-lt"/>
            </a:endParaRPr>
          </a:p>
          <a:p>
            <a:pPr marL="285750" indent="-285750">
              <a:buFont typeface="Arial" panose="020B0604020202020204" pitchFamily="34" charset="0"/>
              <a:buChar char="•"/>
            </a:pPr>
            <a:endParaRPr lang="pl-PL">
              <a:latin typeface="+mj-lt"/>
            </a:endParaRPr>
          </a:p>
          <a:p>
            <a:pPr marL="342900" indent="-342900" algn="just">
              <a:buFont typeface="Arial" panose="020B0604020202020204" pitchFamily="34" charset="0"/>
              <a:buChar char="•"/>
            </a:pPr>
            <a:endParaRPr lang="en-US">
              <a:solidFill>
                <a:srgbClr val="000000"/>
              </a:solidFill>
              <a:latin typeface="+mj-lt"/>
            </a:endParaRPr>
          </a:p>
          <a:p>
            <a:pPr algn="just"/>
            <a:endParaRPr lang="en-US">
              <a:solidFill>
                <a:srgbClr val="000000"/>
              </a:solidFill>
              <a:latin typeface="+mj-lt"/>
            </a:endParaRPr>
          </a:p>
        </p:txBody>
      </p:sp>
      <p:sp>
        <p:nvSpPr>
          <p:cNvPr id="4" name="TextBox 3"/>
          <p:cNvSpPr txBox="1"/>
          <p:nvPr/>
        </p:nvSpPr>
        <p:spPr>
          <a:xfrm>
            <a:off x="617948" y="428564"/>
            <a:ext cx="10659292"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POTPORA SE NE MOŽE DODIJELITI:</a:t>
            </a:r>
          </a:p>
          <a:p>
            <a:r>
              <a:rPr lang="en-US" sz="1200" b="1">
                <a:latin typeface="+mj-lt"/>
              </a:rPr>
              <a:t>(KRITERIJI ZA ISKLJUČENJE) II</a:t>
            </a:r>
          </a:p>
        </p:txBody>
      </p:sp>
      <p:sp>
        <p:nvSpPr>
          <p:cNvPr id="10" name="TextBox 9"/>
          <p:cNvSpPr txBox="1"/>
          <p:nvPr/>
        </p:nvSpPr>
        <p:spPr>
          <a:xfrm>
            <a:off x="617948" y="1127173"/>
            <a:ext cx="10659292" cy="4247317"/>
          </a:xfrm>
          <a:prstGeom prst="rect">
            <a:avLst/>
          </a:prstGeom>
        </p:spPr>
        <p:style>
          <a:lnRef idx="0">
            <a:scrgbClr r="0" g="0" b="0"/>
          </a:lnRef>
          <a:fillRef idx="1003">
            <a:schemeClr val="lt1"/>
          </a:fillRef>
          <a:effectRef idx="0">
            <a:scrgbClr r="0" g="0" b="0"/>
          </a:effectRef>
          <a:fontRef idx="major"/>
        </p:style>
        <p:txBody>
          <a:bodyPr wrap="square" rtlCol="0">
            <a:spAutoFit/>
          </a:bodyPr>
          <a:lstStyle/>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err="1">
                <a:latin typeface="Calibri Light" panose="020F0302020204030204" pitchFamily="34" charset="0"/>
                <a:cs typeface="Calibri Light" panose="020F0302020204030204" pitchFamily="34" charset="0"/>
              </a:rPr>
              <a:t>Prijavitelju</a:t>
            </a:r>
            <a:r>
              <a:rPr lang="en-US" dirty="0">
                <a:latin typeface="Calibri Light" panose="020F0302020204030204" pitchFamily="34" charset="0"/>
                <a:cs typeface="Calibri Light" panose="020F0302020204030204" pitchFamily="34" charset="0"/>
              </a:rPr>
              <a:t> koji </a:t>
            </a:r>
            <a:r>
              <a:rPr lang="en-US" b="1" dirty="0" err="1">
                <a:latin typeface="Calibri Light" panose="020F0302020204030204" pitchFamily="34" charset="0"/>
                <a:cs typeface="Calibri Light" panose="020F0302020204030204" pitchFamily="34" charset="0"/>
              </a:rPr>
              <a:t>nema</a:t>
            </a:r>
            <a:r>
              <a:rPr lang="en-US" b="1" dirty="0">
                <a:latin typeface="Calibri Light" panose="020F0302020204030204" pitchFamily="34" charset="0"/>
                <a:cs typeface="Calibri Light" panose="020F0302020204030204" pitchFamily="34" charset="0"/>
              </a:rPr>
              <a:t> </a:t>
            </a:r>
            <a:r>
              <a:rPr lang="en-US" b="1" dirty="0" err="1">
                <a:latin typeface="Calibri Light" panose="020F0302020204030204" pitchFamily="34" charset="0"/>
                <a:cs typeface="Calibri Light" panose="020F0302020204030204" pitchFamily="34" charset="0"/>
              </a:rPr>
              <a:t>najmanje</a:t>
            </a:r>
            <a:r>
              <a:rPr lang="en-US" b="1" dirty="0">
                <a:latin typeface="Calibri Light" panose="020F0302020204030204" pitchFamily="34" charset="0"/>
                <a:cs typeface="Calibri Light" panose="020F0302020204030204" pitchFamily="34" charset="0"/>
              </a:rPr>
              <a:t> </a:t>
            </a:r>
            <a:r>
              <a:rPr lang="en-US" b="1" dirty="0" err="1">
                <a:latin typeface="Calibri Light" panose="020F0302020204030204" pitchFamily="34" charset="0"/>
                <a:cs typeface="Calibri Light" panose="020F0302020204030204" pitchFamily="34" charset="0"/>
              </a:rPr>
              <a:t>jednog</a:t>
            </a:r>
            <a:r>
              <a:rPr lang="en-US" b="1" dirty="0">
                <a:latin typeface="Calibri Light" panose="020F0302020204030204" pitchFamily="34" charset="0"/>
                <a:cs typeface="Calibri Light" panose="020F0302020204030204" pitchFamily="34" charset="0"/>
              </a:rPr>
              <a:t> </a:t>
            </a:r>
            <a:r>
              <a:rPr lang="en-US" b="1" dirty="0" err="1">
                <a:latin typeface="Calibri Light" panose="020F0302020204030204" pitchFamily="34" charset="0"/>
                <a:cs typeface="Calibri Light" panose="020F0302020204030204" pitchFamily="34" charset="0"/>
              </a:rPr>
              <a:t>zaposlenog</a:t>
            </a:r>
            <a:r>
              <a:rPr lang="en-US" b="1" dirty="0">
                <a:latin typeface="Calibri Light" panose="020F0302020204030204" pitchFamily="34" charset="0"/>
                <a:cs typeface="Calibri Light" panose="020F0302020204030204" pitchFamily="34" charset="0"/>
              </a:rPr>
              <a:t> </a:t>
            </a:r>
            <a:r>
              <a:rPr lang="en-US" b="1" dirty="0" err="1">
                <a:latin typeface="Calibri Light" panose="020F0302020204030204" pitchFamily="34" charset="0"/>
                <a:cs typeface="Calibri Light" panose="020F0302020204030204" pitchFamily="34" charset="0"/>
              </a:rPr>
              <a:t>na</a:t>
            </a:r>
            <a:r>
              <a:rPr lang="en-US" b="1"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puno</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radno</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vrijeme</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temeljem</a:t>
            </a:r>
            <a:r>
              <a:rPr lang="en-US" dirty="0">
                <a:latin typeface="Calibri Light" panose="020F0302020204030204" pitchFamily="34" charset="0"/>
                <a:cs typeface="Calibri Light" panose="020F0302020204030204" pitchFamily="34" charset="0"/>
              </a:rPr>
              <a:t> sati </a:t>
            </a:r>
            <a:r>
              <a:rPr lang="en-US" dirty="0" err="1">
                <a:latin typeface="Calibri Light" panose="020F0302020204030204" pitchFamily="34" charset="0"/>
                <a:cs typeface="Calibri Light" panose="020F0302020204030204" pitchFamily="34" charset="0"/>
              </a:rPr>
              <a:t>rada</a:t>
            </a:r>
            <a:r>
              <a:rPr lang="en-US" dirty="0">
                <a:latin typeface="Calibri Light" panose="020F0302020204030204" pitchFamily="34" charset="0"/>
                <a:cs typeface="Calibri Light" panose="020F0302020204030204" pitchFamily="34" charset="0"/>
              </a:rPr>
              <a:t>) u </a:t>
            </a:r>
            <a:r>
              <a:rPr lang="en-US" dirty="0" err="1">
                <a:latin typeface="Calibri Light" panose="020F0302020204030204" pitchFamily="34" charset="0"/>
                <a:cs typeface="Calibri Light" panose="020F0302020204030204" pitchFamily="34" charset="0"/>
              </a:rPr>
              <a:t>godini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koja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prethodi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godini</a:t>
            </a:r>
            <a:r>
              <a:rPr lang="en-US" dirty="0">
                <a:latin typeface="Calibri Light" panose="020F0302020204030204" pitchFamily="34" charset="0"/>
                <a:cs typeface="Calibri Light" panose="020F0302020204030204" pitchFamily="34" charset="0"/>
              </a:rPr>
              <a:t> u </a:t>
            </a:r>
            <a:r>
              <a:rPr lang="en-US" dirty="0" err="1">
                <a:latin typeface="Calibri Light" panose="020F0302020204030204" pitchFamily="34" charset="0"/>
                <a:cs typeface="Calibri Light" panose="020F0302020204030204" pitchFamily="34" charset="0"/>
              </a:rPr>
              <a:t>kojoj</a:t>
            </a:r>
            <a:r>
              <a:rPr lang="en-US" dirty="0">
                <a:latin typeface="Calibri Light" panose="020F0302020204030204" pitchFamily="34" charset="0"/>
                <a:cs typeface="Calibri Light" panose="020F0302020204030204" pitchFamily="34" charset="0"/>
              </a:rPr>
              <a:t> je </a:t>
            </a:r>
            <a:r>
              <a:rPr lang="en-US" dirty="0" err="1">
                <a:latin typeface="Calibri Light" panose="020F0302020204030204" pitchFamily="34" charset="0"/>
                <a:cs typeface="Calibri Light" panose="020F0302020204030204" pitchFamily="34" charset="0"/>
              </a:rPr>
              <a:t>podnesen</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projektni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prijedlog</a:t>
            </a:r>
            <a:endParaRPr lang="en-US" dirty="0">
              <a:latin typeface="Calibri Light" panose="020F0302020204030204" pitchFamily="34" charset="0"/>
              <a:cs typeface="Calibri Light" panose="020F0302020204030204" pitchFamily="34" charset="0"/>
            </a:endParaRPr>
          </a:p>
          <a:p>
            <a:pPr marL="285750" indent="-285750" algn="just">
              <a:buFont typeface="Arial" panose="020B0604020202020204" pitchFamily="34" charset="0"/>
              <a:buChar char="•"/>
            </a:pPr>
            <a:r>
              <a:rPr lang="en-US" dirty="0" err="1">
                <a:latin typeface="+mj-lt"/>
              </a:rPr>
              <a:t>Prijavitelju</a:t>
            </a:r>
            <a:r>
              <a:rPr lang="en-US" dirty="0">
                <a:latin typeface="+mj-lt"/>
              </a:rPr>
              <a:t> </a:t>
            </a:r>
            <a:r>
              <a:rPr lang="en-US" dirty="0" err="1">
                <a:latin typeface="+mj-lt"/>
              </a:rPr>
              <a:t>čiji</a:t>
            </a:r>
            <a:r>
              <a:rPr lang="en-US" dirty="0">
                <a:latin typeface="+mj-lt"/>
              </a:rPr>
              <a:t> </a:t>
            </a:r>
            <a:r>
              <a:rPr lang="en-US" b="1" dirty="0" err="1">
                <a:latin typeface="+mj-lt"/>
              </a:rPr>
              <a:t>poslovni</a:t>
            </a:r>
            <a:r>
              <a:rPr lang="en-US" b="1" dirty="0">
                <a:latin typeface="+mj-lt"/>
              </a:rPr>
              <a:t> </a:t>
            </a:r>
            <a:r>
              <a:rPr lang="en-US" b="1" dirty="0" err="1">
                <a:latin typeface="+mj-lt"/>
              </a:rPr>
              <a:t>prihodi</a:t>
            </a:r>
            <a:r>
              <a:rPr lang="en-US" b="1" dirty="0">
                <a:latin typeface="+mj-lt"/>
              </a:rPr>
              <a:t> </a:t>
            </a:r>
            <a:r>
              <a:rPr lang="en-US" dirty="0">
                <a:latin typeface="+mj-lt"/>
              </a:rPr>
              <a:t>u </a:t>
            </a:r>
            <a:r>
              <a:rPr lang="en-US" dirty="0" err="1">
                <a:latin typeface="+mj-lt"/>
              </a:rPr>
              <a:t>godini</a:t>
            </a:r>
            <a:r>
              <a:rPr lang="en-US" dirty="0">
                <a:latin typeface="+mj-lt"/>
              </a:rPr>
              <a:t> </a:t>
            </a:r>
            <a:r>
              <a:rPr lang="en-US" dirty="0" err="1">
                <a:latin typeface="+mj-lt"/>
              </a:rPr>
              <a:t>koja</a:t>
            </a:r>
            <a:r>
              <a:rPr lang="en-US" dirty="0">
                <a:latin typeface="+mj-lt"/>
              </a:rPr>
              <a:t> </a:t>
            </a:r>
            <a:r>
              <a:rPr lang="en-US" dirty="0" err="1">
                <a:latin typeface="+mj-lt"/>
              </a:rPr>
              <a:t>prethodi</a:t>
            </a:r>
            <a:r>
              <a:rPr lang="en-US" dirty="0">
                <a:latin typeface="+mj-lt"/>
              </a:rPr>
              <a:t> </a:t>
            </a:r>
            <a:r>
              <a:rPr lang="en-US" dirty="0" err="1">
                <a:latin typeface="+mj-lt"/>
              </a:rPr>
              <a:t>godini</a:t>
            </a:r>
            <a:r>
              <a:rPr lang="en-US" dirty="0">
                <a:latin typeface="+mj-lt"/>
              </a:rPr>
              <a:t> </a:t>
            </a:r>
            <a:r>
              <a:rPr lang="en-US" dirty="0" err="1">
                <a:latin typeface="+mj-lt"/>
              </a:rPr>
              <a:t>predaje</a:t>
            </a:r>
            <a:r>
              <a:rPr lang="en-US" dirty="0">
                <a:latin typeface="+mj-lt"/>
              </a:rPr>
              <a:t> </a:t>
            </a:r>
            <a:r>
              <a:rPr lang="en-US" dirty="0" err="1">
                <a:latin typeface="+mj-lt"/>
              </a:rPr>
              <a:t>projektnog</a:t>
            </a:r>
            <a:r>
              <a:rPr lang="en-US" dirty="0">
                <a:latin typeface="+mj-lt"/>
              </a:rPr>
              <a:t> </a:t>
            </a:r>
            <a:r>
              <a:rPr lang="en-US" dirty="0" err="1">
                <a:latin typeface="+mj-lt"/>
              </a:rPr>
              <a:t>prijedloga</a:t>
            </a:r>
            <a:r>
              <a:rPr lang="en-US" dirty="0">
                <a:latin typeface="+mj-lt"/>
              </a:rPr>
              <a:t> </a:t>
            </a:r>
            <a:r>
              <a:rPr lang="en-US" dirty="0" err="1">
                <a:latin typeface="+mj-lt"/>
              </a:rPr>
              <a:t>iznose</a:t>
            </a:r>
            <a:r>
              <a:rPr lang="en-US" dirty="0">
                <a:latin typeface="+mj-lt"/>
              </a:rPr>
              <a:t> </a:t>
            </a:r>
            <a:r>
              <a:rPr lang="en-US" b="1" dirty="0" err="1">
                <a:latin typeface="+mj-lt"/>
              </a:rPr>
              <a:t>manje</a:t>
            </a:r>
            <a:r>
              <a:rPr lang="en-US" b="1" dirty="0">
                <a:latin typeface="+mj-lt"/>
              </a:rPr>
              <a:t> od 30 % </a:t>
            </a:r>
            <a:r>
              <a:rPr lang="en-US" dirty="0">
                <a:latin typeface="+mj-lt"/>
              </a:rPr>
              <a:t>od </a:t>
            </a:r>
            <a:r>
              <a:rPr lang="en-US" dirty="0" err="1">
                <a:latin typeface="+mj-lt"/>
              </a:rPr>
              <a:t>ukupne</a:t>
            </a:r>
            <a:r>
              <a:rPr lang="en-US" dirty="0">
                <a:latin typeface="+mj-lt"/>
              </a:rPr>
              <a:t> </a:t>
            </a:r>
            <a:r>
              <a:rPr lang="en-US" dirty="0" err="1">
                <a:latin typeface="+mj-lt"/>
              </a:rPr>
              <a:t>vrijednosti</a:t>
            </a:r>
            <a:r>
              <a:rPr lang="en-US" dirty="0">
                <a:latin typeface="+mj-lt"/>
              </a:rPr>
              <a:t> </a:t>
            </a:r>
            <a:r>
              <a:rPr lang="en-US" dirty="0" err="1">
                <a:latin typeface="+mj-lt"/>
              </a:rPr>
              <a:t>projekta</a:t>
            </a:r>
            <a:endParaRPr lang="en-US" dirty="0">
              <a:latin typeface="+mj-lt"/>
            </a:endParaRPr>
          </a:p>
          <a:p>
            <a:pPr marL="285750" indent="-285750" algn="just">
              <a:buFont typeface="Arial" panose="020B0604020202020204" pitchFamily="34" charset="0"/>
              <a:buChar char="•"/>
            </a:pPr>
            <a:r>
              <a:rPr lang="en-US" dirty="0" err="1">
                <a:latin typeface="Calibri Light" panose="020F0302020204030204" pitchFamily="34" charset="0"/>
                <a:cs typeface="Calibri Light" panose="020F0302020204030204" pitchFamily="34" charset="0"/>
              </a:rPr>
              <a:t>Prijavitelju</a:t>
            </a:r>
            <a:r>
              <a:rPr lang="en-US" dirty="0">
                <a:latin typeface="Calibri Light" panose="020F0302020204030204" pitchFamily="34" charset="0"/>
                <a:cs typeface="Calibri Light" panose="020F0302020204030204" pitchFamily="34" charset="0"/>
              </a:rPr>
              <a:t> koji </a:t>
            </a:r>
            <a:r>
              <a:rPr lang="en-US" dirty="0" err="1">
                <a:latin typeface="Calibri Light" panose="020F0302020204030204" pitchFamily="34" charset="0"/>
                <a:cs typeface="Calibri Light" panose="020F0302020204030204" pitchFamily="34" charset="0"/>
              </a:rPr>
              <a:t>vodi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poslovne</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knjige</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evidencije</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sukladno</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Zakonu</a:t>
            </a:r>
            <a:r>
              <a:rPr lang="en-US" dirty="0">
                <a:latin typeface="Calibri Light" panose="020F0302020204030204" pitchFamily="34" charset="0"/>
                <a:cs typeface="Calibri Light" panose="020F0302020204030204" pitchFamily="34" charset="0"/>
              </a:rPr>
              <a:t> o </a:t>
            </a:r>
            <a:r>
              <a:rPr lang="en-US" dirty="0" err="1">
                <a:latin typeface="Calibri Light" panose="020F0302020204030204" pitchFamily="34" charset="0"/>
                <a:cs typeface="Calibri Light" panose="020F0302020204030204" pitchFamily="34" charset="0"/>
              </a:rPr>
              <a:t>porezu</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na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dobit</a:t>
            </a:r>
            <a:r>
              <a:rPr lang="en-US" dirty="0">
                <a:latin typeface="Calibri Light" panose="020F0302020204030204" pitchFamily="34" charset="0"/>
                <a:cs typeface="Calibri Light" panose="020F0302020204030204" pitchFamily="34" charset="0"/>
              </a:rPr>
              <a:t> koji </a:t>
            </a:r>
            <a:r>
              <a:rPr lang="en-US" dirty="0" err="1">
                <a:latin typeface="Calibri Light" panose="020F0302020204030204" pitchFamily="34" charset="0"/>
                <a:cs typeface="Calibri Light" panose="020F0302020204030204" pitchFamily="34" charset="0"/>
              </a:rPr>
              <a:t>ima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iskazan</a:t>
            </a:r>
            <a:r>
              <a:rPr lang="en-US" dirty="0">
                <a:latin typeface="Calibri Light" panose="020F0302020204030204" pitchFamily="34" charset="0"/>
                <a:cs typeface="Calibri Light" panose="020F0302020204030204" pitchFamily="34" charset="0"/>
              </a:rPr>
              <a:t> </a:t>
            </a:r>
            <a:r>
              <a:rPr lang="en-US" b="1" dirty="0" err="1">
                <a:latin typeface="Calibri Light" panose="020F0302020204030204" pitchFamily="34" charset="0"/>
                <a:cs typeface="Calibri Light" panose="020F0302020204030204" pitchFamily="34" charset="0"/>
              </a:rPr>
              <a:t>negativan</a:t>
            </a:r>
            <a:r>
              <a:rPr lang="en-US" b="1" dirty="0">
                <a:latin typeface="Calibri Light" panose="020F0302020204030204" pitchFamily="34" charset="0"/>
                <a:cs typeface="Calibri Light" panose="020F0302020204030204" pitchFamily="34" charset="0"/>
              </a:rPr>
              <a:t> EBITDA </a:t>
            </a:r>
            <a:r>
              <a:rPr lang="en-US" dirty="0">
                <a:latin typeface="Calibri Light" panose="020F0302020204030204" pitchFamily="34" charset="0"/>
                <a:cs typeface="Calibri Light" panose="020F0302020204030204" pitchFamily="34" charset="0"/>
              </a:rPr>
              <a:t>(</a:t>
            </a:r>
            <a:r>
              <a:rPr lang="en-US" dirty="0" err="1">
                <a:latin typeface="Calibri Light" panose="020F0302020204030204" pitchFamily="34" charset="0"/>
                <a:cs typeface="Calibri Light" panose="020F0302020204030204" pitchFamily="34" charset="0"/>
              </a:rPr>
              <a:t>poslovni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prihod</a:t>
            </a:r>
            <a:r>
              <a:rPr lang="en-US" dirty="0">
                <a:latin typeface="Calibri Light" panose="020F0302020204030204" pitchFamily="34" charset="0"/>
                <a:cs typeface="Calibri Light" panose="020F0302020204030204" pitchFamily="34" charset="0"/>
              </a:rPr>
              <a:t> – </a:t>
            </a:r>
            <a:r>
              <a:rPr lang="en-US" dirty="0" err="1">
                <a:latin typeface="Calibri Light" panose="020F0302020204030204" pitchFamily="34" charset="0"/>
                <a:cs typeface="Calibri Light" panose="020F0302020204030204" pitchFamily="34" charset="0"/>
              </a:rPr>
              <a:t>poslovni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rashod</a:t>
            </a:r>
            <a:r>
              <a:rPr lang="en-US" dirty="0">
                <a:latin typeface="Calibri Light" panose="020F0302020204030204" pitchFamily="34" charset="0"/>
                <a:cs typeface="Calibri Light" panose="020F0302020204030204" pitchFamily="34" charset="0"/>
              </a:rPr>
              <a:t> + </a:t>
            </a:r>
            <a:r>
              <a:rPr lang="en-US" dirty="0" err="1">
                <a:latin typeface="Calibri Light" panose="020F0302020204030204" pitchFamily="34" charset="0"/>
                <a:cs typeface="Calibri Light" panose="020F0302020204030204" pitchFamily="34" charset="0"/>
              </a:rPr>
              <a:t>amortizacija</a:t>
            </a:r>
            <a:r>
              <a:rPr lang="en-US" dirty="0">
                <a:latin typeface="Calibri Light" panose="020F0302020204030204" pitchFamily="34" charset="0"/>
                <a:cs typeface="Calibri Light" panose="020F0302020204030204" pitchFamily="34" charset="0"/>
              </a:rPr>
              <a:t>) u </a:t>
            </a:r>
            <a:r>
              <a:rPr lang="en-US" dirty="0" err="1">
                <a:latin typeface="Calibri Light" panose="020F0302020204030204" pitchFamily="34" charset="0"/>
                <a:cs typeface="Calibri Light" panose="020F0302020204030204" pitchFamily="34" charset="0"/>
              </a:rPr>
              <a:t>godini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koja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prethodi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godini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predaje</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projektnog</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prijedloga</a:t>
            </a:r>
            <a:endParaRPr lang="en-US" dirty="0">
              <a:latin typeface="Calibri Light" panose="020F0302020204030204" pitchFamily="34" charset="0"/>
              <a:cs typeface="Calibri Light" panose="020F0302020204030204" pitchFamily="34" charset="0"/>
            </a:endParaRPr>
          </a:p>
          <a:p>
            <a:pPr marL="285750" indent="-285750" algn="just">
              <a:buFont typeface="Arial" panose="020B0604020202020204" pitchFamily="34" charset="0"/>
              <a:buChar char="•"/>
            </a:pPr>
            <a:r>
              <a:rPr lang="en-US" dirty="0" err="1">
                <a:latin typeface="Calibri Light" panose="020F0302020204030204" pitchFamily="34" charset="0"/>
                <a:cs typeface="Calibri Light" panose="020F0302020204030204" pitchFamily="34" charset="0"/>
              </a:rPr>
              <a:t>Prijavitelju</a:t>
            </a:r>
            <a:r>
              <a:rPr lang="en-US" dirty="0">
                <a:latin typeface="Calibri Light" panose="020F0302020204030204" pitchFamily="34" charset="0"/>
                <a:cs typeface="Calibri Light" panose="020F0302020204030204" pitchFamily="34" charset="0"/>
              </a:rPr>
              <a:t> koji </a:t>
            </a:r>
            <a:r>
              <a:rPr lang="en-US" dirty="0" err="1">
                <a:latin typeface="Calibri Light" panose="020F0302020204030204" pitchFamily="34" charset="0"/>
                <a:cs typeface="Calibri Light" panose="020F0302020204030204" pitchFamily="34" charset="0"/>
              </a:rPr>
              <a:t>vodi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poslovne</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knjige</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evidencije</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sukladno</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Zakonu</a:t>
            </a:r>
            <a:r>
              <a:rPr lang="en-US" dirty="0">
                <a:latin typeface="Calibri Light" panose="020F0302020204030204" pitchFamily="34" charset="0"/>
                <a:cs typeface="Calibri Light" panose="020F0302020204030204" pitchFamily="34" charset="0"/>
              </a:rPr>
              <a:t> o </a:t>
            </a:r>
            <a:r>
              <a:rPr lang="en-US" dirty="0" err="1">
                <a:latin typeface="Calibri Light" panose="020F0302020204030204" pitchFamily="34" charset="0"/>
                <a:cs typeface="Calibri Light" panose="020F0302020204030204" pitchFamily="34" charset="0"/>
              </a:rPr>
              <a:t>porezu</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na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dohodak</a:t>
            </a:r>
            <a:r>
              <a:rPr lang="en-US" dirty="0">
                <a:latin typeface="Calibri Light" panose="020F0302020204030204" pitchFamily="34" charset="0"/>
                <a:cs typeface="Calibri Light" panose="020F0302020204030204" pitchFamily="34" charset="0"/>
              </a:rPr>
              <a:t>, a </a:t>
            </a:r>
            <a:r>
              <a:rPr lang="en-US" dirty="0" err="1">
                <a:latin typeface="Calibri Light" panose="020F0302020204030204" pitchFamily="34" charset="0"/>
                <a:cs typeface="Calibri Light" panose="020F0302020204030204" pitchFamily="34" charset="0"/>
              </a:rPr>
              <a:t>ima</a:t>
            </a:r>
            <a:r>
              <a:rPr lang="en-US" dirty="0">
                <a:latin typeface="Calibri Light" panose="020F0302020204030204" pitchFamily="34" charset="0"/>
                <a:cs typeface="Calibri Light" panose="020F0302020204030204" pitchFamily="34" charset="0"/>
              </a:rPr>
              <a:t> </a:t>
            </a:r>
            <a:r>
              <a:rPr lang="en-US" b="1" dirty="0" err="1">
                <a:latin typeface="Calibri Light" panose="020F0302020204030204" pitchFamily="34" charset="0"/>
                <a:cs typeface="Calibri Light" panose="020F0302020204030204" pitchFamily="34" charset="0"/>
              </a:rPr>
              <a:t>iskazan</a:t>
            </a:r>
            <a:r>
              <a:rPr lang="en-US" b="1" dirty="0">
                <a:latin typeface="Calibri Light" panose="020F0302020204030204" pitchFamily="34" charset="0"/>
                <a:cs typeface="Calibri Light" panose="020F0302020204030204" pitchFamily="34" charset="0"/>
              </a:rPr>
              <a:t> </a:t>
            </a:r>
            <a:r>
              <a:rPr lang="en-US" b="1" dirty="0" err="1">
                <a:latin typeface="Calibri Light" panose="020F0302020204030204" pitchFamily="34" charset="0"/>
                <a:cs typeface="Calibri Light" panose="020F0302020204030204" pitchFamily="34" charset="0"/>
              </a:rPr>
              <a:t>gubitak</a:t>
            </a:r>
            <a:r>
              <a:rPr lang="en-US" b="1"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prema</a:t>
            </a:r>
            <a:r>
              <a:rPr lang="en-US" dirty="0">
                <a:latin typeface="Calibri Light" panose="020F0302020204030204" pitchFamily="34" charset="0"/>
                <a:cs typeface="Calibri Light" panose="020F0302020204030204" pitchFamily="34" charset="0"/>
              </a:rPr>
              <a:t> DOH </a:t>
            </a:r>
            <a:r>
              <a:rPr lang="en-US" dirty="0" err="1">
                <a:latin typeface="Calibri Light" panose="020F0302020204030204" pitchFamily="34" charset="0"/>
                <a:cs typeface="Calibri Light" panose="020F0302020204030204" pitchFamily="34" charset="0"/>
              </a:rPr>
              <a:t>obrascima</a:t>
            </a:r>
            <a:r>
              <a:rPr lang="en-US" dirty="0">
                <a:latin typeface="Calibri Light" panose="020F0302020204030204" pitchFamily="34" charset="0"/>
                <a:cs typeface="Calibri Light" panose="020F0302020204030204" pitchFamily="34" charset="0"/>
              </a:rPr>
              <a:t> u </a:t>
            </a:r>
            <a:r>
              <a:rPr lang="en-US" dirty="0" err="1">
                <a:latin typeface="Calibri Light" panose="020F0302020204030204" pitchFamily="34" charset="0"/>
                <a:cs typeface="Calibri Light" panose="020F0302020204030204" pitchFamily="34" charset="0"/>
              </a:rPr>
              <a:t>godini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koja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prethodi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godini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predaje</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projektnog</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prijedloga</a:t>
            </a:r>
            <a:endParaRPr lang="en-US" dirty="0">
              <a:latin typeface="Calibri Light" panose="020F0302020204030204" pitchFamily="34" charset="0"/>
              <a:cs typeface="Calibri Light" panose="020F0302020204030204" pitchFamily="34" charset="0"/>
            </a:endParaRPr>
          </a:p>
          <a:p>
            <a:pPr marL="285750" indent="-285750" algn="just">
              <a:buFont typeface="Arial" panose="020B0604020202020204" pitchFamily="34" charset="0"/>
              <a:buChar char="•"/>
            </a:pPr>
            <a:r>
              <a:rPr lang="en-US" dirty="0" err="1">
                <a:latin typeface="+mj-lt"/>
                <a:cs typeface="Calibri Light" panose="020F0302020204030204" pitchFamily="34" charset="0"/>
              </a:rPr>
              <a:t>Prijavitelju</a:t>
            </a:r>
            <a:r>
              <a:rPr lang="en-US" dirty="0">
                <a:latin typeface="+mj-lt"/>
                <a:cs typeface="Calibri Light" panose="020F0302020204030204" pitchFamily="34" charset="0"/>
              </a:rPr>
              <a:t> koji </a:t>
            </a:r>
            <a:r>
              <a:rPr lang="en-US" b="1" dirty="0" err="1">
                <a:latin typeface="+mj-lt"/>
                <a:cs typeface="Calibri Light" panose="020F0302020204030204" pitchFamily="34" charset="0"/>
              </a:rPr>
              <a:t>nije</a:t>
            </a:r>
            <a:r>
              <a:rPr lang="en-US" b="1" dirty="0">
                <a:latin typeface="+mj-lt"/>
                <a:cs typeface="Calibri Light" panose="020F0302020204030204" pitchFamily="34" charset="0"/>
              </a:rPr>
              <a:t> </a:t>
            </a:r>
            <a:r>
              <a:rPr lang="en-US" b="1" dirty="0" err="1">
                <a:latin typeface="+mj-lt"/>
                <a:cs typeface="Calibri Light" panose="020F0302020204030204" pitchFamily="34" charset="0"/>
              </a:rPr>
              <a:t>izvršio</a:t>
            </a:r>
            <a:r>
              <a:rPr lang="en-US" b="1" dirty="0">
                <a:latin typeface="+mj-lt"/>
                <a:cs typeface="Calibri Light" panose="020F0302020204030204" pitchFamily="34" charset="0"/>
              </a:rPr>
              <a:t> </a:t>
            </a:r>
            <a:r>
              <a:rPr lang="en-US" b="1" dirty="0" err="1">
                <a:latin typeface="+mj-lt"/>
                <a:cs typeface="Calibri Light" panose="020F0302020204030204" pitchFamily="34" charset="0"/>
              </a:rPr>
              <a:t>isplate</a:t>
            </a:r>
            <a:r>
              <a:rPr lang="en-US" b="1" dirty="0">
                <a:latin typeface="+mj-lt"/>
                <a:cs typeface="Calibri Light" panose="020F0302020204030204" pitchFamily="34" charset="0"/>
              </a:rPr>
              <a:t> </a:t>
            </a:r>
            <a:r>
              <a:rPr lang="en-US" b="1" dirty="0" err="1">
                <a:latin typeface="+mj-lt"/>
                <a:cs typeface="Calibri Light" panose="020F0302020204030204" pitchFamily="34" charset="0"/>
              </a:rPr>
              <a:t>plaća</a:t>
            </a:r>
            <a:r>
              <a:rPr lang="en-US" b="1" dirty="0">
                <a:latin typeface="+mj-lt"/>
                <a:cs typeface="Calibri Light" panose="020F0302020204030204" pitchFamily="34" charset="0"/>
              </a:rPr>
              <a:t> </a:t>
            </a:r>
            <a:r>
              <a:rPr lang="en-US" dirty="0" err="1">
                <a:latin typeface="+mj-lt"/>
                <a:cs typeface="Calibri Light" panose="020F0302020204030204" pitchFamily="34" charset="0"/>
              </a:rPr>
              <a:t>zaposlenicima</a:t>
            </a:r>
            <a:r>
              <a:rPr lang="en-US" dirty="0">
                <a:latin typeface="+mj-lt"/>
                <a:cs typeface="Calibri Light" panose="020F0302020204030204" pitchFamily="34" charset="0"/>
              </a:rPr>
              <a:t>, </a:t>
            </a:r>
            <a:r>
              <a:rPr lang="en-US" dirty="0" err="1">
                <a:latin typeface="+mj-lt"/>
                <a:cs typeface="Calibri Light" panose="020F0302020204030204" pitchFamily="34" charset="0"/>
              </a:rPr>
              <a:t>plaćanje</a:t>
            </a:r>
            <a:r>
              <a:rPr lang="en-US" dirty="0">
                <a:latin typeface="+mj-lt"/>
                <a:cs typeface="Calibri Light" panose="020F0302020204030204" pitchFamily="34" charset="0"/>
              </a:rPr>
              <a:t> </a:t>
            </a:r>
            <a:r>
              <a:rPr lang="en-US" b="1" dirty="0" err="1">
                <a:latin typeface="+mj-lt"/>
                <a:cs typeface="Calibri Light" panose="020F0302020204030204" pitchFamily="34" charset="0"/>
              </a:rPr>
              <a:t>doprinosa</a:t>
            </a:r>
            <a:r>
              <a:rPr lang="en-US" dirty="0">
                <a:latin typeface="+mj-lt"/>
                <a:cs typeface="Calibri Light" panose="020F0302020204030204" pitchFamily="34" charset="0"/>
              </a:rPr>
              <a:t> za </a:t>
            </a:r>
            <a:r>
              <a:rPr lang="en-US" dirty="0" err="1">
                <a:latin typeface="+mj-lt"/>
                <a:cs typeface="Calibri Light" panose="020F0302020204030204" pitchFamily="34" charset="0"/>
              </a:rPr>
              <a:t>financiranje</a:t>
            </a:r>
            <a:r>
              <a:rPr lang="en-US" dirty="0">
                <a:latin typeface="+mj-lt"/>
                <a:cs typeface="Calibri Light" panose="020F0302020204030204" pitchFamily="34" charset="0"/>
              </a:rPr>
              <a:t> </a:t>
            </a:r>
            <a:r>
              <a:rPr lang="en-US" dirty="0" err="1">
                <a:latin typeface="+mj-lt"/>
                <a:cs typeface="Calibri Light" panose="020F0302020204030204" pitchFamily="34" charset="0"/>
              </a:rPr>
              <a:t>obveznih</a:t>
            </a:r>
            <a:r>
              <a:rPr lang="en-US" dirty="0">
                <a:latin typeface="+mj-lt"/>
                <a:cs typeface="Calibri Light" panose="020F0302020204030204" pitchFamily="34" charset="0"/>
              </a:rPr>
              <a:t> </a:t>
            </a:r>
            <a:r>
              <a:rPr lang="en-US" dirty="0" err="1">
                <a:latin typeface="+mj-lt"/>
                <a:cs typeface="Calibri Light" panose="020F0302020204030204" pitchFamily="34" charset="0"/>
              </a:rPr>
              <a:t>osiguranja</a:t>
            </a:r>
            <a:r>
              <a:rPr lang="en-US" dirty="0">
                <a:latin typeface="+mj-lt"/>
                <a:cs typeface="Calibri Light" panose="020F0302020204030204" pitchFamily="34" charset="0"/>
              </a:rPr>
              <a:t> (</a:t>
            </a:r>
            <a:r>
              <a:rPr lang="en-US" dirty="0" err="1">
                <a:latin typeface="+mj-lt"/>
                <a:cs typeface="Calibri Light" panose="020F0302020204030204" pitchFamily="34" charset="0"/>
              </a:rPr>
              <a:t>osobito</a:t>
            </a:r>
            <a:r>
              <a:rPr lang="en-US" dirty="0">
                <a:latin typeface="+mj-lt"/>
                <a:cs typeface="Calibri Light" panose="020F0302020204030204" pitchFamily="34" charset="0"/>
              </a:rPr>
              <a:t> </a:t>
            </a:r>
            <a:r>
              <a:rPr lang="en-US" dirty="0" err="1">
                <a:latin typeface="+mj-lt"/>
                <a:cs typeface="Calibri Light" panose="020F0302020204030204" pitchFamily="34" charset="0"/>
              </a:rPr>
              <a:t>zdravstveno</a:t>
            </a:r>
            <a:r>
              <a:rPr lang="en-US" dirty="0">
                <a:latin typeface="+mj-lt"/>
                <a:cs typeface="Calibri Light" panose="020F0302020204030204" pitchFamily="34" charset="0"/>
              </a:rPr>
              <a:t> </a:t>
            </a:r>
            <a:r>
              <a:rPr lang="en-US" dirty="0" err="1">
                <a:latin typeface="+mj-lt"/>
                <a:cs typeface="Calibri Light" panose="020F0302020204030204" pitchFamily="34" charset="0"/>
              </a:rPr>
              <a:t>ili</a:t>
            </a:r>
            <a:r>
              <a:rPr lang="en-US" dirty="0">
                <a:latin typeface="+mj-lt"/>
                <a:cs typeface="Calibri Light" panose="020F0302020204030204" pitchFamily="34" charset="0"/>
              </a:rPr>
              <a:t> </a:t>
            </a:r>
            <a:r>
              <a:rPr lang="en-US" dirty="0" err="1">
                <a:latin typeface="+mj-lt"/>
                <a:cs typeface="Calibri Light" panose="020F0302020204030204" pitchFamily="34" charset="0"/>
              </a:rPr>
              <a:t>mirovinsko</a:t>
            </a:r>
            <a:r>
              <a:rPr lang="en-US" dirty="0">
                <a:latin typeface="+mj-lt"/>
                <a:cs typeface="Calibri Light" panose="020F0302020204030204" pitchFamily="34" charset="0"/>
              </a:rPr>
              <a:t>) </a:t>
            </a:r>
            <a:r>
              <a:rPr lang="en-US" dirty="0" err="1">
                <a:latin typeface="+mj-lt"/>
                <a:cs typeface="Calibri Light" panose="020F0302020204030204" pitchFamily="34" charset="0"/>
              </a:rPr>
              <a:t>ili</a:t>
            </a:r>
            <a:r>
              <a:rPr lang="en-US" dirty="0">
                <a:latin typeface="+mj-lt"/>
                <a:cs typeface="Calibri Light" panose="020F0302020204030204" pitchFamily="34" charset="0"/>
              </a:rPr>
              <a:t> </a:t>
            </a:r>
            <a:r>
              <a:rPr lang="en-US" dirty="0" err="1">
                <a:latin typeface="+mj-lt"/>
                <a:cs typeface="Calibri Light" panose="020F0302020204030204" pitchFamily="34" charset="0"/>
              </a:rPr>
              <a:t>plaćanje</a:t>
            </a:r>
            <a:r>
              <a:rPr lang="en-US" dirty="0">
                <a:latin typeface="+mj-lt"/>
                <a:cs typeface="Calibri Light" panose="020F0302020204030204" pitchFamily="34" charset="0"/>
              </a:rPr>
              <a:t> </a:t>
            </a:r>
            <a:r>
              <a:rPr lang="en-US" b="1" dirty="0" err="1">
                <a:latin typeface="+mj-lt"/>
                <a:cs typeface="Calibri Light" panose="020F0302020204030204" pitchFamily="34" charset="0"/>
              </a:rPr>
              <a:t>poreza</a:t>
            </a:r>
            <a:r>
              <a:rPr lang="en-US" dirty="0">
                <a:latin typeface="+mj-lt"/>
                <a:cs typeface="Calibri Light" panose="020F0302020204030204" pitchFamily="34" charset="0"/>
              </a:rPr>
              <a:t> u </a:t>
            </a:r>
            <a:r>
              <a:rPr lang="en-US" dirty="0" err="1">
                <a:latin typeface="+mj-lt"/>
                <a:cs typeface="Calibri Light" panose="020F0302020204030204" pitchFamily="34" charset="0"/>
              </a:rPr>
              <a:t>skladu</a:t>
            </a:r>
            <a:r>
              <a:rPr lang="en-US" dirty="0">
                <a:latin typeface="+mj-lt"/>
                <a:cs typeface="Calibri Light" panose="020F0302020204030204" pitchFamily="34" charset="0"/>
              </a:rPr>
              <a:t> s </a:t>
            </a:r>
            <a:r>
              <a:rPr lang="en-US" dirty="0" err="1">
                <a:latin typeface="+mj-lt"/>
                <a:cs typeface="Calibri Light" panose="020F0302020204030204" pitchFamily="34" charset="0"/>
              </a:rPr>
              <a:t>propisima</a:t>
            </a:r>
            <a:r>
              <a:rPr lang="en-US" dirty="0">
                <a:latin typeface="+mj-lt"/>
                <a:cs typeface="Calibri Light" panose="020F0302020204030204" pitchFamily="34" charset="0"/>
              </a:rPr>
              <a:t> </a:t>
            </a:r>
            <a:r>
              <a:rPr lang="en-US" dirty="0" err="1">
                <a:latin typeface="+mj-lt"/>
                <a:cs typeface="Calibri Light" panose="020F0302020204030204" pitchFamily="34" charset="0"/>
              </a:rPr>
              <a:t>Republike</a:t>
            </a:r>
            <a:r>
              <a:rPr lang="en-US" dirty="0">
                <a:latin typeface="+mj-lt"/>
                <a:cs typeface="Calibri Light" panose="020F0302020204030204" pitchFamily="34" charset="0"/>
              </a:rPr>
              <a:t> </a:t>
            </a:r>
            <a:r>
              <a:rPr lang="en-US" dirty="0" err="1">
                <a:latin typeface="+mj-lt"/>
                <a:cs typeface="Calibri Light" panose="020F0302020204030204" pitchFamily="34" charset="0"/>
              </a:rPr>
              <a:t>Hrvatske</a:t>
            </a:r>
            <a:r>
              <a:rPr lang="en-US" dirty="0">
                <a:latin typeface="+mj-lt"/>
                <a:cs typeface="Calibri Light" panose="020F0302020204030204" pitchFamily="34" charset="0"/>
              </a:rPr>
              <a:t>, </a:t>
            </a:r>
            <a:r>
              <a:rPr lang="en-US" dirty="0" err="1">
                <a:latin typeface="+mj-lt"/>
                <a:cs typeface="Calibri Light" panose="020F0302020204030204" pitchFamily="34" charset="0"/>
              </a:rPr>
              <a:t>odnosno</a:t>
            </a:r>
            <a:r>
              <a:rPr lang="en-US" dirty="0">
                <a:latin typeface="+mj-lt"/>
                <a:cs typeface="Calibri Light" panose="020F0302020204030204" pitchFamily="34" charset="0"/>
              </a:rPr>
              <a:t> u </a:t>
            </a:r>
            <a:r>
              <a:rPr lang="en-US" dirty="0" err="1">
                <a:latin typeface="+mj-lt"/>
                <a:cs typeface="Calibri Light" panose="020F0302020204030204" pitchFamily="34" charset="0"/>
              </a:rPr>
              <a:t>skladu</a:t>
            </a:r>
            <a:r>
              <a:rPr lang="en-US" dirty="0">
                <a:latin typeface="+mj-lt"/>
                <a:cs typeface="Calibri Light" panose="020F0302020204030204" pitchFamily="34" charset="0"/>
              </a:rPr>
              <a:t> s </a:t>
            </a:r>
            <a:r>
              <a:rPr lang="en-US" dirty="0" err="1">
                <a:latin typeface="+mj-lt"/>
                <a:cs typeface="Calibri Light" panose="020F0302020204030204" pitchFamily="34" charset="0"/>
              </a:rPr>
              <a:t>propisima</a:t>
            </a:r>
            <a:r>
              <a:rPr lang="en-US" dirty="0">
                <a:latin typeface="+mj-lt"/>
                <a:cs typeface="Calibri Light" panose="020F0302020204030204" pitchFamily="34" charset="0"/>
              </a:rPr>
              <a:t> </a:t>
            </a:r>
            <a:r>
              <a:rPr lang="en-US" dirty="0" err="1">
                <a:latin typeface="+mj-lt"/>
                <a:cs typeface="Calibri Light" panose="020F0302020204030204" pitchFamily="34" charset="0"/>
              </a:rPr>
              <a:t>države</a:t>
            </a:r>
            <a:r>
              <a:rPr lang="en-US" dirty="0">
                <a:latin typeface="+mj-lt"/>
                <a:cs typeface="Calibri Light" panose="020F0302020204030204" pitchFamily="34" charset="0"/>
              </a:rPr>
              <a:t> </a:t>
            </a:r>
            <a:r>
              <a:rPr lang="en-US" dirty="0" err="1">
                <a:latin typeface="+mj-lt"/>
                <a:cs typeface="Calibri Light" panose="020F0302020204030204" pitchFamily="34" charset="0"/>
              </a:rPr>
              <a:t>poslovnog</a:t>
            </a:r>
            <a:r>
              <a:rPr lang="en-US" dirty="0">
                <a:latin typeface="+mj-lt"/>
                <a:cs typeface="Calibri Light" panose="020F0302020204030204" pitchFamily="34" charset="0"/>
              </a:rPr>
              <a:t> </a:t>
            </a:r>
            <a:r>
              <a:rPr lang="en-US" dirty="0" err="1">
                <a:latin typeface="+mj-lt"/>
                <a:cs typeface="Calibri Light" panose="020F0302020204030204" pitchFamily="34" charset="0"/>
              </a:rPr>
              <a:t>nastana</a:t>
            </a:r>
            <a:r>
              <a:rPr lang="en-US" dirty="0">
                <a:latin typeface="+mj-lt"/>
                <a:cs typeface="Calibri Light" panose="020F0302020204030204" pitchFamily="34" charset="0"/>
              </a:rPr>
              <a:t> </a:t>
            </a:r>
            <a:r>
              <a:rPr lang="en-US" dirty="0" err="1">
                <a:latin typeface="+mj-lt"/>
                <a:cs typeface="Calibri Light" panose="020F0302020204030204" pitchFamily="34" charset="0"/>
              </a:rPr>
              <a:t>prijavitelja</a:t>
            </a:r>
            <a:endParaRPr lang="en-US" dirty="0">
              <a:latin typeface="+mj-lt"/>
              <a:cs typeface="Calibri Light" panose="020F0302020204030204" pitchFamily="34" charset="0"/>
            </a:endParaRPr>
          </a:p>
          <a:p>
            <a:pPr marL="285750" indent="-285750" algn="just">
              <a:buFont typeface="Arial" panose="020B0604020202020204" pitchFamily="34" charset="0"/>
              <a:buChar char="•"/>
            </a:pPr>
            <a:r>
              <a:rPr lang="en-US" dirty="0" err="1">
                <a:latin typeface="+mj-lt"/>
              </a:rPr>
              <a:t>Prijaviteljima</a:t>
            </a:r>
            <a:r>
              <a:rPr lang="en-US" dirty="0">
                <a:latin typeface="+mj-lt"/>
              </a:rPr>
              <a:t> koji </a:t>
            </a:r>
            <a:r>
              <a:rPr lang="en-US" dirty="0" err="1">
                <a:latin typeface="+mj-lt"/>
              </a:rPr>
              <a:t>su</a:t>
            </a:r>
            <a:r>
              <a:rPr lang="en-US" dirty="0">
                <a:latin typeface="+mj-lt"/>
              </a:rPr>
              <a:t> </a:t>
            </a:r>
            <a:r>
              <a:rPr lang="en-US" dirty="0" err="1">
                <a:latin typeface="+mj-lt"/>
              </a:rPr>
              <a:t>dostavili</a:t>
            </a:r>
            <a:r>
              <a:rPr lang="en-US" dirty="0">
                <a:latin typeface="+mj-lt"/>
              </a:rPr>
              <a:t> </a:t>
            </a:r>
            <a:r>
              <a:rPr lang="en-US" b="1" dirty="0" err="1">
                <a:latin typeface="+mj-lt"/>
              </a:rPr>
              <a:t>lažne</a:t>
            </a:r>
            <a:r>
              <a:rPr lang="en-US" b="1" dirty="0">
                <a:latin typeface="+mj-lt"/>
              </a:rPr>
              <a:t> </a:t>
            </a:r>
            <a:r>
              <a:rPr lang="en-US" b="1" dirty="0" err="1">
                <a:latin typeface="+mj-lt"/>
              </a:rPr>
              <a:t>informacije</a:t>
            </a:r>
            <a:r>
              <a:rPr lang="en-US" b="1" dirty="0">
                <a:latin typeface="+mj-lt"/>
              </a:rPr>
              <a:t> </a:t>
            </a:r>
            <a:r>
              <a:rPr lang="en-US" dirty="0">
                <a:latin typeface="+mj-lt"/>
              </a:rPr>
              <a:t>u </a:t>
            </a:r>
            <a:r>
              <a:rPr lang="en-US" dirty="0" err="1">
                <a:latin typeface="+mj-lt"/>
              </a:rPr>
              <a:t>sklopu</a:t>
            </a:r>
            <a:r>
              <a:rPr lang="en-US" dirty="0">
                <a:latin typeface="+mj-lt"/>
              </a:rPr>
              <a:t> </a:t>
            </a:r>
            <a:r>
              <a:rPr lang="en-US" dirty="0" err="1">
                <a:latin typeface="+mj-lt"/>
              </a:rPr>
              <a:t>projektnog</a:t>
            </a:r>
            <a:r>
              <a:rPr lang="en-US" dirty="0">
                <a:latin typeface="+mj-lt"/>
              </a:rPr>
              <a:t> </a:t>
            </a:r>
            <a:r>
              <a:rPr lang="en-US" dirty="0" err="1">
                <a:latin typeface="+mj-lt"/>
              </a:rPr>
              <a:t>prijedloga</a:t>
            </a:r>
            <a:endParaRPr lang="en-US" dirty="0">
              <a:latin typeface="+mj-lt"/>
            </a:endParaRPr>
          </a:p>
          <a:p>
            <a:pPr marL="285750" indent="-285750">
              <a:buFont typeface="Arial" panose="020B0604020202020204" pitchFamily="34" charset="0"/>
              <a:buChar char="•"/>
            </a:pPr>
            <a:endParaRPr lang="en-US" dirty="0">
              <a:latin typeface="Calibri Light" panose="020F0302020204030204" pitchFamily="34" charset="0"/>
              <a:cs typeface="Calibri Light" panose="020F0302020204030204" pitchFamily="34" charset="0"/>
            </a:endParaRPr>
          </a:p>
        </p:txBody>
      </p:sp>
      <p:pic>
        <p:nvPicPr>
          <p:cNvPr id="9" name="Slika 6">
            <a:extLst>
              <a:ext uri="{FF2B5EF4-FFF2-40B4-BE49-F238E27FC236}">
                <a16:creationId xmlns:a16="http://schemas.microsoft.com/office/drawing/2014/main" id="{314004BD-1E52-4B0C-B293-0EE69F67E0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2855" y="6279834"/>
            <a:ext cx="2136479" cy="474773"/>
          </a:xfrm>
          <a:prstGeom prst="rect">
            <a:avLst/>
          </a:prstGeom>
        </p:spPr>
      </p:pic>
    </p:spTree>
    <p:extLst>
      <p:ext uri="{BB962C8B-B14F-4D97-AF65-F5344CB8AC3E}">
        <p14:creationId xmlns:p14="http://schemas.microsoft.com/office/powerpoint/2010/main" val="684890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91896"/>
            <a:ext cx="2558203" cy="757979"/>
          </a:xfrm>
          <a:prstGeom prst="rect">
            <a:avLst/>
          </a:prstGeom>
          <a:noFill/>
        </p:spPr>
      </p:pic>
      <p:sp>
        <p:nvSpPr>
          <p:cNvPr id="3" name="Rectangle 2"/>
          <p:cNvSpPr/>
          <p:nvPr/>
        </p:nvSpPr>
        <p:spPr>
          <a:xfrm>
            <a:off x="617948" y="1054931"/>
            <a:ext cx="11182565" cy="1477328"/>
          </a:xfrm>
          <a:prstGeom prst="rect">
            <a:avLst/>
          </a:prstGeom>
        </p:spPr>
        <p:txBody>
          <a:bodyPr wrap="square">
            <a:spAutoFit/>
          </a:bodyPr>
          <a:lstStyle/>
          <a:p>
            <a:endParaRPr lang="en-150">
              <a:latin typeface="+mj-lt"/>
            </a:endParaRPr>
          </a:p>
          <a:p>
            <a:pPr marL="285750" indent="-285750">
              <a:buFont typeface="Arial" panose="020B0604020202020204" pitchFamily="34" charset="0"/>
              <a:buChar char="•"/>
            </a:pPr>
            <a:endParaRPr lang="en-US">
              <a:latin typeface="+mj-lt"/>
            </a:endParaRPr>
          </a:p>
          <a:p>
            <a:pPr marL="285750" indent="-285750">
              <a:buFont typeface="Arial" panose="020B0604020202020204" pitchFamily="34" charset="0"/>
              <a:buChar char="•"/>
            </a:pPr>
            <a:endParaRPr lang="pl-PL">
              <a:latin typeface="+mj-lt"/>
            </a:endParaRPr>
          </a:p>
          <a:p>
            <a:pPr marL="342900" indent="-342900" algn="just">
              <a:buFont typeface="Arial" panose="020B0604020202020204" pitchFamily="34" charset="0"/>
              <a:buChar char="•"/>
            </a:pPr>
            <a:endParaRPr lang="en-US">
              <a:solidFill>
                <a:srgbClr val="000000"/>
              </a:solidFill>
              <a:latin typeface="+mj-lt"/>
            </a:endParaRPr>
          </a:p>
          <a:p>
            <a:pPr algn="just"/>
            <a:endParaRPr lang="en-US">
              <a:solidFill>
                <a:srgbClr val="000000"/>
              </a:solidFill>
              <a:latin typeface="+mj-lt"/>
            </a:endParaRPr>
          </a:p>
        </p:txBody>
      </p:sp>
      <p:sp>
        <p:nvSpPr>
          <p:cNvPr id="4" name="TextBox 3"/>
          <p:cNvSpPr txBox="1"/>
          <p:nvPr/>
        </p:nvSpPr>
        <p:spPr>
          <a:xfrm>
            <a:off x="617948" y="428564"/>
            <a:ext cx="10735852"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POTPORA SE NE MOŽE DODIJELITI:</a:t>
            </a:r>
          </a:p>
          <a:p>
            <a:r>
              <a:rPr lang="en-US" sz="1200" b="1">
                <a:latin typeface="+mj-lt"/>
              </a:rPr>
              <a:t>(KRITERIJI ZA ISKLJUČENJE) III</a:t>
            </a:r>
          </a:p>
        </p:txBody>
      </p:sp>
      <p:sp>
        <p:nvSpPr>
          <p:cNvPr id="10" name="TextBox 9"/>
          <p:cNvSpPr txBox="1"/>
          <p:nvPr/>
        </p:nvSpPr>
        <p:spPr>
          <a:xfrm>
            <a:off x="617948" y="1127173"/>
            <a:ext cx="10659292" cy="4375557"/>
          </a:xfrm>
          <a:prstGeom prst="rect">
            <a:avLst/>
          </a:prstGeom>
        </p:spPr>
        <p:style>
          <a:lnRef idx="0">
            <a:scrgbClr r="0" g="0" b="0"/>
          </a:lnRef>
          <a:fillRef idx="1003">
            <a:schemeClr val="lt1"/>
          </a:fillRef>
          <a:effectRef idx="0">
            <a:scrgbClr r="0" g="0" b="0"/>
          </a:effectRef>
          <a:fontRef idx="major"/>
        </p:style>
        <p:txBody>
          <a:bodyPr wrap="square" rtlCol="0">
            <a:spAutoFit/>
          </a:bodyPr>
          <a:lstStyle/>
          <a:p>
            <a:pPr marL="285750" indent="-285750" algn="just">
              <a:buFont typeface="Arial" panose="020B0604020202020204" pitchFamily="34" charset="0"/>
              <a:buChar char="•"/>
            </a:pPr>
            <a:endParaRPr lang="en-US" dirty="0"/>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je </a:t>
            </a:r>
            <a:r>
              <a:rPr lang="en-US" b="1" dirty="0">
                <a:latin typeface="+mj-lt"/>
              </a:rPr>
              <a:t>u </a:t>
            </a:r>
            <a:r>
              <a:rPr lang="en-US" b="1" dirty="0" err="1">
                <a:latin typeface="+mj-lt"/>
              </a:rPr>
              <a:t>teškoćama</a:t>
            </a:r>
            <a:r>
              <a:rPr lang="en-US" b="1" dirty="0">
                <a:latin typeface="+mj-lt"/>
              </a:rPr>
              <a:t> </a:t>
            </a:r>
            <a:r>
              <a:rPr lang="en-US" b="1" dirty="0" err="1">
                <a:latin typeface="+mj-lt"/>
              </a:rPr>
              <a:t>kako</a:t>
            </a:r>
            <a:r>
              <a:rPr lang="en-US" b="1" dirty="0">
                <a:latin typeface="+mj-lt"/>
              </a:rPr>
              <a:t> je </a:t>
            </a:r>
            <a:r>
              <a:rPr lang="en-US" b="1" dirty="0" err="1">
                <a:latin typeface="+mj-lt"/>
              </a:rPr>
              <a:t>definirano</a:t>
            </a:r>
            <a:r>
              <a:rPr lang="en-US" b="1" dirty="0">
                <a:latin typeface="+mj-lt"/>
              </a:rPr>
              <a:t> u </a:t>
            </a:r>
            <a:r>
              <a:rPr lang="en-US" b="1" dirty="0" err="1">
                <a:latin typeface="+mj-lt"/>
              </a:rPr>
              <a:t>Uredbi</a:t>
            </a:r>
            <a:r>
              <a:rPr lang="en-US" b="1" dirty="0">
                <a:latin typeface="+mj-lt"/>
              </a:rPr>
              <a:t> GBER</a:t>
            </a:r>
            <a:endParaRPr lang="en-US" dirty="0">
              <a:latin typeface="+mj-lt"/>
            </a:endParaRPr>
          </a:p>
          <a:p>
            <a:pPr marL="285750" indent="-285750" algn="just">
              <a:spcAft>
                <a:spcPts val="200"/>
              </a:spcAft>
              <a:buFont typeface="Arial" panose="020B0604020202020204" pitchFamily="34" charset="0"/>
              <a:buChar char="•"/>
            </a:pPr>
            <a:r>
              <a:rPr lang="en-US" dirty="0">
                <a:latin typeface="+mj-lt"/>
              </a:rPr>
              <a:t>U </a:t>
            </a:r>
            <a:r>
              <a:rPr lang="en-US" dirty="0" err="1">
                <a:latin typeface="+mj-lt"/>
              </a:rPr>
              <a:t>slučaju</a:t>
            </a:r>
            <a:r>
              <a:rPr lang="en-US" dirty="0">
                <a:latin typeface="+mj-lt"/>
              </a:rPr>
              <a:t> </a:t>
            </a:r>
            <a:r>
              <a:rPr lang="en-US" dirty="0" err="1">
                <a:latin typeface="+mj-lt"/>
              </a:rPr>
              <a:t>kada</a:t>
            </a:r>
            <a:r>
              <a:rPr lang="en-US" dirty="0">
                <a:latin typeface="+mj-lt"/>
              </a:rPr>
              <a:t> je </a:t>
            </a:r>
            <a:r>
              <a:rPr lang="en-US" dirty="0" err="1">
                <a:latin typeface="+mj-lt"/>
              </a:rPr>
              <a:t>nad</a:t>
            </a:r>
            <a:r>
              <a:rPr lang="en-US" dirty="0">
                <a:latin typeface="+mj-lt"/>
              </a:rPr>
              <a:t> </a:t>
            </a:r>
            <a:r>
              <a:rPr lang="en-US" dirty="0" err="1">
                <a:latin typeface="+mj-lt"/>
              </a:rPr>
              <a:t>gospodarskim</a:t>
            </a:r>
            <a:r>
              <a:rPr lang="en-US" dirty="0">
                <a:latin typeface="+mj-lt"/>
              </a:rPr>
              <a:t> </a:t>
            </a:r>
            <a:r>
              <a:rPr lang="en-US" dirty="0" err="1">
                <a:latin typeface="+mj-lt"/>
              </a:rPr>
              <a:t>subjektom</a:t>
            </a:r>
            <a:r>
              <a:rPr lang="en-US" dirty="0">
                <a:latin typeface="+mj-lt"/>
              </a:rPr>
              <a:t> </a:t>
            </a:r>
            <a:r>
              <a:rPr lang="en-US" dirty="0" err="1">
                <a:latin typeface="+mj-lt"/>
              </a:rPr>
              <a:t>otvoren</a:t>
            </a:r>
            <a:r>
              <a:rPr lang="en-US" dirty="0">
                <a:latin typeface="+mj-lt"/>
              </a:rPr>
              <a:t> </a:t>
            </a:r>
            <a:r>
              <a:rPr lang="en-US" b="1" dirty="0" err="1">
                <a:latin typeface="+mj-lt"/>
              </a:rPr>
              <a:t>stečajni</a:t>
            </a:r>
            <a:r>
              <a:rPr lang="en-US" b="1" dirty="0">
                <a:latin typeface="+mj-lt"/>
              </a:rPr>
              <a:t> </a:t>
            </a:r>
            <a:r>
              <a:rPr lang="en-US" b="1" dirty="0" err="1">
                <a:latin typeface="+mj-lt"/>
              </a:rPr>
              <a:t>postupak</a:t>
            </a:r>
            <a:r>
              <a:rPr lang="en-US" dirty="0">
                <a:latin typeface="+mj-lt"/>
              </a:rPr>
              <a:t>, </a:t>
            </a:r>
            <a:r>
              <a:rPr lang="en-US" dirty="0" err="1">
                <a:latin typeface="+mj-lt"/>
              </a:rPr>
              <a:t>ako</a:t>
            </a:r>
            <a:r>
              <a:rPr lang="en-US" dirty="0">
                <a:latin typeface="+mj-lt"/>
              </a:rPr>
              <a:t> je </a:t>
            </a:r>
            <a:r>
              <a:rPr lang="en-US" dirty="0" err="1">
                <a:latin typeface="+mj-lt"/>
              </a:rPr>
              <a:t>nesposoban</a:t>
            </a:r>
            <a:r>
              <a:rPr lang="en-US" dirty="0">
                <a:latin typeface="+mj-lt"/>
              </a:rPr>
              <a:t> za </a:t>
            </a:r>
            <a:r>
              <a:rPr lang="en-US" dirty="0" err="1">
                <a:latin typeface="+mj-lt"/>
              </a:rPr>
              <a:t>plaćanje</a:t>
            </a:r>
            <a:r>
              <a:rPr lang="en-US" dirty="0">
                <a:latin typeface="+mj-lt"/>
              </a:rPr>
              <a:t> </a:t>
            </a:r>
            <a:r>
              <a:rPr lang="en-US" dirty="0" err="1">
                <a:latin typeface="+mj-lt"/>
              </a:rPr>
              <a:t>ili</a:t>
            </a:r>
            <a:r>
              <a:rPr lang="en-US" dirty="0">
                <a:latin typeface="+mj-lt"/>
              </a:rPr>
              <a:t> </a:t>
            </a:r>
            <a:r>
              <a:rPr lang="en-US" b="1" dirty="0" err="1">
                <a:latin typeface="+mj-lt"/>
              </a:rPr>
              <a:t>prezadužen</a:t>
            </a:r>
            <a:r>
              <a:rPr lang="en-US" dirty="0">
                <a:latin typeface="+mj-lt"/>
              </a:rPr>
              <a:t>, </a:t>
            </a:r>
            <a:r>
              <a:rPr lang="en-US" dirty="0" err="1">
                <a:latin typeface="+mj-lt"/>
              </a:rPr>
              <a:t>ili</a:t>
            </a:r>
            <a:r>
              <a:rPr lang="en-US" dirty="0">
                <a:latin typeface="+mj-lt"/>
              </a:rPr>
              <a:t> u </a:t>
            </a:r>
            <a:r>
              <a:rPr lang="en-US" dirty="0" err="1">
                <a:latin typeface="+mj-lt"/>
              </a:rPr>
              <a:t>postupku</a:t>
            </a:r>
            <a:r>
              <a:rPr lang="en-US" b="1" dirty="0">
                <a:latin typeface="+mj-lt"/>
              </a:rPr>
              <a:t> </a:t>
            </a:r>
            <a:r>
              <a:rPr lang="en-US" b="1" dirty="0" err="1">
                <a:latin typeface="+mj-lt"/>
              </a:rPr>
              <a:t>likvidacije</a:t>
            </a:r>
            <a:r>
              <a:rPr lang="en-US" dirty="0">
                <a:latin typeface="+mj-lt"/>
              </a:rPr>
              <a:t>, </a:t>
            </a:r>
            <a:r>
              <a:rPr lang="en-US" dirty="0" err="1">
                <a:latin typeface="+mj-lt"/>
              </a:rPr>
              <a:t>ako</a:t>
            </a:r>
            <a:r>
              <a:rPr lang="en-US" dirty="0">
                <a:latin typeface="+mj-lt"/>
              </a:rPr>
              <a:t> </a:t>
            </a:r>
            <a:r>
              <a:rPr lang="en-US" dirty="0" err="1">
                <a:latin typeface="+mj-lt"/>
              </a:rPr>
              <a:t>njegovom</a:t>
            </a:r>
            <a:r>
              <a:rPr lang="en-US" dirty="0">
                <a:latin typeface="+mj-lt"/>
              </a:rPr>
              <a:t> </a:t>
            </a:r>
            <a:r>
              <a:rPr lang="en-US" dirty="0" err="1">
                <a:latin typeface="+mj-lt"/>
              </a:rPr>
              <a:t>imovinom</a:t>
            </a:r>
            <a:r>
              <a:rPr lang="en-US" dirty="0">
                <a:latin typeface="+mj-lt"/>
              </a:rPr>
              <a:t> </a:t>
            </a:r>
            <a:r>
              <a:rPr lang="en-US" dirty="0" err="1">
                <a:latin typeface="+mj-lt"/>
              </a:rPr>
              <a:t>upravlja</a:t>
            </a:r>
            <a:r>
              <a:rPr lang="en-US" dirty="0">
                <a:latin typeface="+mj-lt"/>
              </a:rPr>
              <a:t> </a:t>
            </a:r>
            <a:r>
              <a:rPr lang="en-US" dirty="0" err="1">
                <a:latin typeface="+mj-lt"/>
              </a:rPr>
              <a:t>stečajni</a:t>
            </a:r>
            <a:r>
              <a:rPr lang="en-US" dirty="0">
                <a:latin typeface="+mj-lt"/>
              </a:rPr>
              <a:t> </a:t>
            </a:r>
            <a:r>
              <a:rPr lang="en-US" dirty="0" err="1">
                <a:latin typeface="+mj-lt"/>
              </a:rPr>
              <a:t>upravitelj</a:t>
            </a:r>
            <a:r>
              <a:rPr lang="en-US" dirty="0">
                <a:latin typeface="+mj-lt"/>
              </a:rPr>
              <a:t> </a:t>
            </a:r>
            <a:r>
              <a:rPr lang="en-US" dirty="0" err="1">
                <a:latin typeface="+mj-lt"/>
              </a:rPr>
              <a:t>ili</a:t>
            </a:r>
            <a:r>
              <a:rPr lang="en-US" dirty="0">
                <a:latin typeface="+mj-lt"/>
              </a:rPr>
              <a:t> </a:t>
            </a:r>
            <a:r>
              <a:rPr lang="en-US" dirty="0" err="1">
                <a:latin typeface="+mj-lt"/>
              </a:rPr>
              <a:t>sud</a:t>
            </a:r>
            <a:r>
              <a:rPr lang="en-US" dirty="0">
                <a:latin typeface="+mj-lt"/>
              </a:rPr>
              <a:t>, </a:t>
            </a:r>
            <a:r>
              <a:rPr lang="en-US" dirty="0" err="1">
                <a:latin typeface="+mj-lt"/>
              </a:rPr>
              <a:t>ako</a:t>
            </a:r>
            <a:r>
              <a:rPr lang="en-US" dirty="0">
                <a:latin typeface="+mj-lt"/>
              </a:rPr>
              <a:t> je u </a:t>
            </a:r>
            <a:r>
              <a:rPr lang="en-US" b="1" dirty="0" err="1">
                <a:latin typeface="+mj-lt"/>
              </a:rPr>
              <a:t>nagodbi</a:t>
            </a:r>
            <a:r>
              <a:rPr lang="en-US" b="1" dirty="0">
                <a:latin typeface="+mj-lt"/>
              </a:rPr>
              <a:t> s </a:t>
            </a:r>
            <a:r>
              <a:rPr lang="en-US" b="1" dirty="0" err="1">
                <a:latin typeface="+mj-lt"/>
              </a:rPr>
              <a:t>vjerovnicima</a:t>
            </a:r>
            <a:r>
              <a:rPr lang="en-US" dirty="0">
                <a:latin typeface="+mj-lt"/>
              </a:rPr>
              <a:t>, </a:t>
            </a:r>
            <a:r>
              <a:rPr lang="en-US" dirty="0" err="1">
                <a:latin typeface="+mj-lt"/>
              </a:rPr>
              <a:t>ako</a:t>
            </a:r>
            <a:r>
              <a:rPr lang="en-US" dirty="0">
                <a:latin typeface="+mj-lt"/>
              </a:rPr>
              <a:t> je </a:t>
            </a:r>
            <a:r>
              <a:rPr lang="en-US" dirty="0" err="1">
                <a:latin typeface="+mj-lt"/>
              </a:rPr>
              <a:t>obustavio</a:t>
            </a:r>
            <a:r>
              <a:rPr lang="en-US" dirty="0">
                <a:latin typeface="+mj-lt"/>
              </a:rPr>
              <a:t> </a:t>
            </a:r>
            <a:r>
              <a:rPr lang="en-US" dirty="0" err="1">
                <a:latin typeface="+mj-lt"/>
              </a:rPr>
              <a:t>poslovne</a:t>
            </a:r>
            <a:r>
              <a:rPr lang="en-US" dirty="0">
                <a:latin typeface="+mj-lt"/>
              </a:rPr>
              <a:t> </a:t>
            </a:r>
            <a:r>
              <a:rPr lang="en-US" dirty="0" err="1">
                <a:latin typeface="+mj-lt"/>
              </a:rPr>
              <a:t>aktivnosti</a:t>
            </a:r>
            <a:r>
              <a:rPr lang="en-US" dirty="0">
                <a:latin typeface="+mj-lt"/>
              </a:rPr>
              <a:t> </a:t>
            </a:r>
            <a:r>
              <a:rPr lang="en-US" dirty="0" err="1">
                <a:latin typeface="+mj-lt"/>
              </a:rPr>
              <a:t>ili</a:t>
            </a:r>
            <a:r>
              <a:rPr lang="en-US" dirty="0">
                <a:latin typeface="+mj-lt"/>
              </a:rPr>
              <a:t> je u </a:t>
            </a:r>
            <a:r>
              <a:rPr lang="en-US" dirty="0" err="1">
                <a:latin typeface="+mj-lt"/>
              </a:rPr>
              <a:t>bilo</a:t>
            </a:r>
            <a:r>
              <a:rPr lang="en-US" dirty="0">
                <a:latin typeface="+mj-lt"/>
              </a:rPr>
              <a:t> </a:t>
            </a:r>
            <a:r>
              <a:rPr lang="en-US" dirty="0" err="1">
                <a:latin typeface="+mj-lt"/>
              </a:rPr>
              <a:t>kakvoj</a:t>
            </a:r>
            <a:r>
              <a:rPr lang="en-US" dirty="0">
                <a:latin typeface="+mj-lt"/>
              </a:rPr>
              <a:t> </a:t>
            </a:r>
            <a:r>
              <a:rPr lang="en-US" dirty="0" err="1">
                <a:latin typeface="+mj-lt"/>
              </a:rPr>
              <a:t>istovrsnoj</a:t>
            </a:r>
            <a:r>
              <a:rPr lang="en-US" dirty="0">
                <a:latin typeface="+mj-lt"/>
              </a:rPr>
              <a:t> </a:t>
            </a:r>
            <a:r>
              <a:rPr lang="en-US" dirty="0" err="1">
                <a:latin typeface="+mj-lt"/>
              </a:rPr>
              <a:t>situaciji</a:t>
            </a:r>
            <a:r>
              <a:rPr lang="en-US" dirty="0">
                <a:latin typeface="+mj-lt"/>
              </a:rPr>
              <a:t> </a:t>
            </a:r>
            <a:r>
              <a:rPr lang="en-US" dirty="0" err="1">
                <a:latin typeface="+mj-lt"/>
              </a:rPr>
              <a:t>koja</a:t>
            </a:r>
            <a:r>
              <a:rPr lang="en-US" dirty="0">
                <a:latin typeface="+mj-lt"/>
              </a:rPr>
              <a:t> </a:t>
            </a:r>
            <a:r>
              <a:rPr lang="en-US" dirty="0" err="1">
                <a:latin typeface="+mj-lt"/>
              </a:rPr>
              <a:t>proizlazi</a:t>
            </a:r>
            <a:r>
              <a:rPr lang="en-US" dirty="0">
                <a:latin typeface="+mj-lt"/>
              </a:rPr>
              <a:t> </a:t>
            </a:r>
            <a:r>
              <a:rPr lang="en-US" dirty="0" err="1">
                <a:latin typeface="+mj-lt"/>
              </a:rPr>
              <a:t>iz</a:t>
            </a:r>
            <a:r>
              <a:rPr lang="en-US" dirty="0">
                <a:latin typeface="+mj-lt"/>
              </a:rPr>
              <a:t> </a:t>
            </a:r>
            <a:r>
              <a:rPr lang="en-US" dirty="0" err="1">
                <a:latin typeface="+mj-lt"/>
              </a:rPr>
              <a:t>sličnog</a:t>
            </a:r>
            <a:r>
              <a:rPr lang="en-US" dirty="0">
                <a:latin typeface="+mj-lt"/>
              </a:rPr>
              <a:t> </a:t>
            </a:r>
            <a:r>
              <a:rPr lang="en-US" dirty="0" err="1">
                <a:latin typeface="+mj-lt"/>
              </a:rPr>
              <a:t>postupka</a:t>
            </a:r>
            <a:r>
              <a:rPr lang="en-US" dirty="0">
                <a:latin typeface="+mj-lt"/>
              </a:rPr>
              <a:t> </a:t>
            </a:r>
          </a:p>
          <a:p>
            <a:pPr marL="285750" indent="-285750" algn="just">
              <a:spcAft>
                <a:spcPts val="200"/>
              </a:spcAft>
              <a:buFont typeface="Arial" panose="020B0604020202020204" pitchFamily="34" charset="0"/>
              <a:buChar char="•"/>
            </a:pPr>
            <a:r>
              <a:rPr lang="en-US" dirty="0" err="1">
                <a:latin typeface="+mj-lt"/>
              </a:rPr>
              <a:t>Ako</a:t>
            </a:r>
            <a:r>
              <a:rPr lang="en-US" dirty="0">
                <a:latin typeface="+mj-lt"/>
              </a:rPr>
              <a:t> je </a:t>
            </a:r>
            <a:r>
              <a:rPr lang="en-US" dirty="0" err="1">
                <a:latin typeface="+mj-lt"/>
              </a:rPr>
              <a:t>prijavitelj</a:t>
            </a:r>
            <a:r>
              <a:rPr lang="en-US" dirty="0">
                <a:latin typeface="+mj-lt"/>
              </a:rPr>
              <a:t> </a:t>
            </a:r>
            <a:r>
              <a:rPr lang="en-US" dirty="0" err="1">
                <a:latin typeface="+mj-lt"/>
              </a:rPr>
              <a:t>ili</a:t>
            </a:r>
            <a:r>
              <a:rPr lang="en-US" dirty="0">
                <a:latin typeface="+mj-lt"/>
              </a:rPr>
              <a:t> </a:t>
            </a:r>
            <a:r>
              <a:rPr lang="en-US" dirty="0" err="1">
                <a:latin typeface="+mj-lt"/>
              </a:rPr>
              <a:t>osoba</a:t>
            </a:r>
            <a:r>
              <a:rPr lang="en-US" dirty="0">
                <a:latin typeface="+mj-lt"/>
              </a:rPr>
              <a:t> </a:t>
            </a:r>
            <a:r>
              <a:rPr lang="en-US" dirty="0" err="1">
                <a:latin typeface="+mj-lt"/>
              </a:rPr>
              <a:t>ovlaštena</a:t>
            </a:r>
            <a:r>
              <a:rPr lang="en-US" dirty="0">
                <a:latin typeface="+mj-lt"/>
              </a:rPr>
              <a:t> po </a:t>
            </a:r>
            <a:r>
              <a:rPr lang="en-US" dirty="0" err="1">
                <a:latin typeface="+mj-lt"/>
              </a:rPr>
              <a:t>zakonu</a:t>
            </a:r>
            <a:r>
              <a:rPr lang="en-US" dirty="0">
                <a:latin typeface="+mj-lt"/>
              </a:rPr>
              <a:t> za </a:t>
            </a:r>
            <a:r>
              <a:rPr lang="en-US" dirty="0" err="1">
                <a:latin typeface="+mj-lt"/>
              </a:rPr>
              <a:t>zastupanje</a:t>
            </a:r>
            <a:r>
              <a:rPr lang="en-US" dirty="0">
                <a:latin typeface="+mj-lt"/>
              </a:rPr>
              <a:t> </a:t>
            </a:r>
            <a:r>
              <a:rPr lang="en-US" dirty="0" err="1">
                <a:latin typeface="+mj-lt"/>
              </a:rPr>
              <a:t>prijavitelja</a:t>
            </a:r>
            <a:r>
              <a:rPr lang="en-US" dirty="0">
                <a:latin typeface="+mj-lt"/>
              </a:rPr>
              <a:t> (</a:t>
            </a:r>
            <a:r>
              <a:rPr lang="en-US" dirty="0" err="1">
                <a:latin typeface="+mj-lt"/>
              </a:rPr>
              <a:t>osobe</a:t>
            </a:r>
            <a:r>
              <a:rPr lang="en-US" dirty="0">
                <a:latin typeface="+mj-lt"/>
              </a:rPr>
              <a:t> </a:t>
            </a:r>
            <a:r>
              <a:rPr lang="en-US" dirty="0" err="1">
                <a:latin typeface="+mj-lt"/>
              </a:rPr>
              <a:t>koja</a:t>
            </a:r>
            <a:r>
              <a:rPr lang="en-US" dirty="0">
                <a:latin typeface="+mj-lt"/>
              </a:rPr>
              <a:t> je </a:t>
            </a:r>
            <a:r>
              <a:rPr lang="en-US" dirty="0" err="1">
                <a:latin typeface="+mj-lt"/>
              </a:rPr>
              <a:t>član</a:t>
            </a:r>
            <a:r>
              <a:rPr lang="en-US" dirty="0">
                <a:latin typeface="+mj-lt"/>
              </a:rPr>
              <a:t> </a:t>
            </a:r>
            <a:r>
              <a:rPr lang="en-US" dirty="0" err="1">
                <a:latin typeface="+mj-lt"/>
              </a:rPr>
              <a:t>upravnog</a:t>
            </a:r>
            <a:r>
              <a:rPr lang="en-US" dirty="0">
                <a:latin typeface="+mj-lt"/>
              </a:rPr>
              <a:t>, </a:t>
            </a:r>
            <a:r>
              <a:rPr lang="en-US" dirty="0" err="1">
                <a:latin typeface="+mj-lt"/>
              </a:rPr>
              <a:t>upravljačkog</a:t>
            </a:r>
            <a:r>
              <a:rPr lang="en-US" dirty="0">
                <a:latin typeface="+mj-lt"/>
              </a:rPr>
              <a:t> </a:t>
            </a:r>
            <a:r>
              <a:rPr lang="en-US" dirty="0" err="1">
                <a:latin typeface="+mj-lt"/>
              </a:rPr>
              <a:t>ili</a:t>
            </a:r>
            <a:r>
              <a:rPr lang="en-US" dirty="0">
                <a:latin typeface="+mj-lt"/>
              </a:rPr>
              <a:t> </a:t>
            </a:r>
            <a:r>
              <a:rPr lang="en-US" dirty="0" err="1">
                <a:latin typeface="+mj-lt"/>
              </a:rPr>
              <a:t>nadzornog</a:t>
            </a:r>
            <a:r>
              <a:rPr lang="en-US" dirty="0">
                <a:latin typeface="+mj-lt"/>
              </a:rPr>
              <a:t> </a:t>
            </a:r>
            <a:r>
              <a:rPr lang="en-US" dirty="0" err="1">
                <a:latin typeface="+mj-lt"/>
              </a:rPr>
              <a:t>tijela</a:t>
            </a:r>
            <a:r>
              <a:rPr lang="en-US" dirty="0">
                <a:latin typeface="+mj-lt"/>
              </a:rPr>
              <a:t> </a:t>
            </a:r>
            <a:r>
              <a:rPr lang="en-US" dirty="0" err="1">
                <a:latin typeface="+mj-lt"/>
              </a:rPr>
              <a:t>ili</a:t>
            </a:r>
            <a:r>
              <a:rPr lang="en-US" dirty="0">
                <a:latin typeface="+mj-lt"/>
              </a:rPr>
              <a:t> </a:t>
            </a:r>
            <a:r>
              <a:rPr lang="en-US" dirty="0" err="1">
                <a:latin typeface="+mj-lt"/>
              </a:rPr>
              <a:t>ima</a:t>
            </a:r>
            <a:r>
              <a:rPr lang="en-US" dirty="0">
                <a:latin typeface="+mj-lt"/>
              </a:rPr>
              <a:t> </a:t>
            </a:r>
            <a:r>
              <a:rPr lang="en-US" dirty="0" err="1">
                <a:latin typeface="+mj-lt"/>
              </a:rPr>
              <a:t>ovlasti</a:t>
            </a:r>
            <a:r>
              <a:rPr lang="en-US" dirty="0">
                <a:latin typeface="+mj-lt"/>
              </a:rPr>
              <a:t> </a:t>
            </a:r>
            <a:r>
              <a:rPr lang="en-US" dirty="0" err="1">
                <a:latin typeface="+mj-lt"/>
              </a:rPr>
              <a:t>zastupanja</a:t>
            </a:r>
            <a:r>
              <a:rPr lang="en-US" dirty="0">
                <a:latin typeface="+mj-lt"/>
              </a:rPr>
              <a:t>, </a:t>
            </a:r>
            <a:r>
              <a:rPr lang="en-US" dirty="0" err="1">
                <a:latin typeface="+mj-lt"/>
              </a:rPr>
              <a:t>donošenja</a:t>
            </a:r>
            <a:r>
              <a:rPr lang="en-US" dirty="0">
                <a:latin typeface="+mj-lt"/>
              </a:rPr>
              <a:t> </a:t>
            </a:r>
            <a:r>
              <a:rPr lang="en-US" dirty="0" err="1">
                <a:latin typeface="+mj-lt"/>
              </a:rPr>
              <a:t>odluka</a:t>
            </a:r>
            <a:r>
              <a:rPr lang="en-US" dirty="0">
                <a:latin typeface="+mj-lt"/>
              </a:rPr>
              <a:t> </a:t>
            </a:r>
            <a:r>
              <a:rPr lang="en-US" dirty="0" err="1">
                <a:latin typeface="+mj-lt"/>
              </a:rPr>
              <a:t>ili</a:t>
            </a:r>
            <a:r>
              <a:rPr lang="en-US" dirty="0">
                <a:latin typeface="+mj-lt"/>
              </a:rPr>
              <a:t> </a:t>
            </a:r>
            <a:r>
              <a:rPr lang="en-US" dirty="0" err="1">
                <a:latin typeface="+mj-lt"/>
              </a:rPr>
              <a:t>nadzora</a:t>
            </a:r>
            <a:r>
              <a:rPr lang="en-US" dirty="0">
                <a:latin typeface="+mj-lt"/>
              </a:rPr>
              <a:t> toga </a:t>
            </a:r>
            <a:r>
              <a:rPr lang="en-US" dirty="0" err="1">
                <a:latin typeface="+mj-lt"/>
              </a:rPr>
              <a:t>gospodarskog</a:t>
            </a:r>
            <a:r>
              <a:rPr lang="en-US" dirty="0">
                <a:latin typeface="+mj-lt"/>
              </a:rPr>
              <a:t> </a:t>
            </a:r>
            <a:r>
              <a:rPr lang="en-US" dirty="0" err="1">
                <a:latin typeface="+mj-lt"/>
              </a:rPr>
              <a:t>subjekta</a:t>
            </a:r>
            <a:r>
              <a:rPr lang="en-US" dirty="0">
                <a:latin typeface="+mj-lt"/>
              </a:rPr>
              <a:t>) </a:t>
            </a:r>
            <a:r>
              <a:rPr lang="en-US" dirty="0" err="1">
                <a:latin typeface="+mj-lt"/>
              </a:rPr>
              <a:t>pravomoćno</a:t>
            </a:r>
            <a:r>
              <a:rPr lang="en-US" dirty="0">
                <a:latin typeface="+mj-lt"/>
              </a:rPr>
              <a:t> </a:t>
            </a:r>
            <a:r>
              <a:rPr lang="en-US" b="1" dirty="0" err="1">
                <a:latin typeface="+mj-lt"/>
              </a:rPr>
              <a:t>osuđena</a:t>
            </a:r>
            <a:r>
              <a:rPr lang="en-US" b="1" dirty="0">
                <a:latin typeface="+mj-lt"/>
              </a:rPr>
              <a:t> za </a:t>
            </a:r>
            <a:r>
              <a:rPr lang="en-US" b="1" dirty="0" err="1">
                <a:latin typeface="+mj-lt"/>
              </a:rPr>
              <a:t>bilo</a:t>
            </a:r>
            <a:r>
              <a:rPr lang="en-US" b="1" dirty="0">
                <a:latin typeface="+mj-lt"/>
              </a:rPr>
              <a:t> </a:t>
            </a:r>
            <a:r>
              <a:rPr lang="en-US" b="1" dirty="0" err="1">
                <a:latin typeface="+mj-lt"/>
              </a:rPr>
              <a:t>koje</a:t>
            </a:r>
            <a:r>
              <a:rPr lang="en-US" b="1" dirty="0">
                <a:latin typeface="+mj-lt"/>
              </a:rPr>
              <a:t> od </a:t>
            </a:r>
            <a:r>
              <a:rPr lang="en-US" b="1" dirty="0" err="1">
                <a:latin typeface="+mj-lt"/>
              </a:rPr>
              <a:t>sljedećih</a:t>
            </a:r>
            <a:r>
              <a:rPr lang="en-US" b="1" dirty="0">
                <a:latin typeface="+mj-lt"/>
              </a:rPr>
              <a:t> </a:t>
            </a:r>
            <a:r>
              <a:rPr lang="en-US" b="1" dirty="0" err="1">
                <a:latin typeface="+mj-lt"/>
              </a:rPr>
              <a:t>kaznenih</a:t>
            </a:r>
            <a:r>
              <a:rPr lang="en-US" b="1" dirty="0">
                <a:latin typeface="+mj-lt"/>
              </a:rPr>
              <a:t> </a:t>
            </a:r>
            <a:r>
              <a:rPr lang="en-US" b="1" dirty="0" err="1">
                <a:latin typeface="+mj-lt"/>
              </a:rPr>
              <a:t>djela</a:t>
            </a:r>
            <a:r>
              <a:rPr lang="en-US" b="1" dirty="0">
                <a:latin typeface="+mj-lt"/>
              </a:rPr>
              <a:t>: </a:t>
            </a:r>
            <a:r>
              <a:rPr lang="en-US" dirty="0" err="1">
                <a:latin typeface="+mj-lt"/>
              </a:rPr>
              <a:t>sudjelovanje</a:t>
            </a:r>
            <a:r>
              <a:rPr lang="en-US" dirty="0">
                <a:latin typeface="+mj-lt"/>
              </a:rPr>
              <a:t> u </a:t>
            </a:r>
            <a:r>
              <a:rPr lang="en-US" dirty="0" err="1">
                <a:latin typeface="+mj-lt"/>
              </a:rPr>
              <a:t>zločinačkoj</a:t>
            </a:r>
            <a:r>
              <a:rPr lang="en-US" dirty="0">
                <a:latin typeface="+mj-lt"/>
              </a:rPr>
              <a:t> </a:t>
            </a:r>
            <a:r>
              <a:rPr lang="en-US" dirty="0" err="1">
                <a:latin typeface="+mj-lt"/>
              </a:rPr>
              <a:t>organizaciji</a:t>
            </a:r>
            <a:r>
              <a:rPr lang="en-US" dirty="0">
                <a:latin typeface="+mj-lt"/>
              </a:rPr>
              <a:t>, </a:t>
            </a:r>
            <a:r>
              <a:rPr lang="en-US" dirty="0" err="1">
                <a:latin typeface="+mj-lt"/>
              </a:rPr>
              <a:t>terorizam</a:t>
            </a:r>
            <a:r>
              <a:rPr lang="en-US" dirty="0">
                <a:latin typeface="+mj-lt"/>
              </a:rPr>
              <a:t>, </a:t>
            </a:r>
            <a:r>
              <a:rPr lang="en-US" dirty="0" err="1">
                <a:latin typeface="+mj-lt"/>
              </a:rPr>
              <a:t>pranje</a:t>
            </a:r>
            <a:r>
              <a:rPr lang="en-US" dirty="0">
                <a:latin typeface="+mj-lt"/>
              </a:rPr>
              <a:t> </a:t>
            </a:r>
            <a:r>
              <a:rPr lang="en-US" dirty="0" err="1">
                <a:latin typeface="+mj-lt"/>
              </a:rPr>
              <a:t>novca</a:t>
            </a:r>
            <a:r>
              <a:rPr lang="en-US" dirty="0">
                <a:latin typeface="+mj-lt"/>
              </a:rPr>
              <a:t> </a:t>
            </a:r>
            <a:r>
              <a:rPr lang="en-US" dirty="0" err="1">
                <a:latin typeface="+mj-lt"/>
              </a:rPr>
              <a:t>ili</a:t>
            </a:r>
            <a:r>
              <a:rPr lang="en-US" dirty="0">
                <a:latin typeface="+mj-lt"/>
              </a:rPr>
              <a:t> </a:t>
            </a:r>
            <a:r>
              <a:rPr lang="en-US" dirty="0" err="1">
                <a:latin typeface="+mj-lt"/>
              </a:rPr>
              <a:t>financiranje</a:t>
            </a:r>
            <a:r>
              <a:rPr lang="en-US" dirty="0">
                <a:latin typeface="+mj-lt"/>
              </a:rPr>
              <a:t> </a:t>
            </a:r>
            <a:r>
              <a:rPr lang="en-US" dirty="0" err="1">
                <a:latin typeface="+mj-lt"/>
              </a:rPr>
              <a:t>terorizma</a:t>
            </a:r>
            <a:r>
              <a:rPr lang="en-US" dirty="0">
                <a:latin typeface="+mj-lt"/>
              </a:rPr>
              <a:t>, </a:t>
            </a:r>
            <a:r>
              <a:rPr lang="en-US" dirty="0" err="1">
                <a:latin typeface="+mj-lt"/>
              </a:rPr>
              <a:t>dječji</a:t>
            </a:r>
            <a:r>
              <a:rPr lang="en-US" dirty="0">
                <a:latin typeface="+mj-lt"/>
              </a:rPr>
              <a:t> rad </a:t>
            </a:r>
            <a:r>
              <a:rPr lang="en-US" dirty="0" err="1">
                <a:latin typeface="+mj-lt"/>
              </a:rPr>
              <a:t>ili</a:t>
            </a:r>
            <a:r>
              <a:rPr lang="en-US" dirty="0">
                <a:latin typeface="+mj-lt"/>
              </a:rPr>
              <a:t> </a:t>
            </a:r>
            <a:r>
              <a:rPr lang="en-US" dirty="0" err="1">
                <a:latin typeface="+mj-lt"/>
              </a:rPr>
              <a:t>druge</a:t>
            </a:r>
            <a:r>
              <a:rPr lang="en-US" dirty="0">
                <a:latin typeface="+mj-lt"/>
              </a:rPr>
              <a:t> </a:t>
            </a:r>
            <a:r>
              <a:rPr lang="en-US" dirty="0" err="1">
                <a:latin typeface="+mj-lt"/>
              </a:rPr>
              <a:t>oblike</a:t>
            </a:r>
            <a:r>
              <a:rPr lang="en-US" dirty="0">
                <a:latin typeface="+mj-lt"/>
              </a:rPr>
              <a:t> </a:t>
            </a:r>
            <a:r>
              <a:rPr lang="en-US" dirty="0" err="1">
                <a:latin typeface="+mj-lt"/>
              </a:rPr>
              <a:t>trgovanja</a:t>
            </a:r>
            <a:r>
              <a:rPr lang="en-US" dirty="0">
                <a:latin typeface="+mj-lt"/>
              </a:rPr>
              <a:t> </a:t>
            </a:r>
            <a:r>
              <a:rPr lang="en-US" dirty="0" err="1">
                <a:latin typeface="+mj-lt"/>
              </a:rPr>
              <a:t>ljudima</a:t>
            </a:r>
            <a:r>
              <a:rPr lang="en-US" dirty="0">
                <a:latin typeface="+mj-lt"/>
              </a:rPr>
              <a:t>, </a:t>
            </a:r>
            <a:r>
              <a:rPr lang="en-US" dirty="0" err="1">
                <a:latin typeface="+mj-lt"/>
              </a:rPr>
              <a:t>korupciju</a:t>
            </a:r>
            <a:r>
              <a:rPr lang="en-US" dirty="0">
                <a:latin typeface="+mj-lt"/>
              </a:rPr>
              <a:t>, </a:t>
            </a:r>
            <a:r>
              <a:rPr lang="en-US" dirty="0" err="1">
                <a:latin typeface="+mj-lt"/>
              </a:rPr>
              <a:t>prijevaru</a:t>
            </a:r>
            <a:endParaRPr lang="en-US"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a:t>
            </a:r>
            <a:r>
              <a:rPr lang="en-US" dirty="0" err="1">
                <a:latin typeface="+mj-lt"/>
              </a:rPr>
              <a:t>kojem</a:t>
            </a:r>
            <a:r>
              <a:rPr lang="en-US" dirty="0">
                <a:latin typeface="+mj-lt"/>
              </a:rPr>
              <a:t> je </a:t>
            </a:r>
            <a:r>
              <a:rPr lang="en-US" dirty="0" err="1">
                <a:latin typeface="+mj-lt"/>
              </a:rPr>
              <a:t>utvrđeno</a:t>
            </a:r>
            <a:r>
              <a:rPr lang="en-US" dirty="0">
                <a:latin typeface="+mj-lt"/>
              </a:rPr>
              <a:t> </a:t>
            </a:r>
            <a:r>
              <a:rPr lang="en-US" b="1" dirty="0" err="1">
                <a:latin typeface="+mj-lt"/>
              </a:rPr>
              <a:t>teško</a:t>
            </a:r>
            <a:r>
              <a:rPr lang="en-US" b="1" dirty="0">
                <a:latin typeface="+mj-lt"/>
              </a:rPr>
              <a:t> </a:t>
            </a:r>
            <a:r>
              <a:rPr lang="en-US" b="1" dirty="0" err="1">
                <a:latin typeface="+mj-lt"/>
              </a:rPr>
              <a:t>kršenje</a:t>
            </a:r>
            <a:r>
              <a:rPr lang="en-US" b="1" dirty="0">
                <a:latin typeface="+mj-lt"/>
              </a:rPr>
              <a:t> </a:t>
            </a:r>
            <a:r>
              <a:rPr lang="en-US" b="1" dirty="0" err="1">
                <a:latin typeface="+mj-lt"/>
              </a:rPr>
              <a:t>ugovora</a:t>
            </a:r>
            <a:r>
              <a:rPr lang="en-US" b="1" dirty="0">
                <a:latin typeface="+mj-lt"/>
              </a:rPr>
              <a:t> </a:t>
            </a:r>
            <a:r>
              <a:rPr lang="en-US" dirty="0" err="1">
                <a:latin typeface="+mj-lt"/>
              </a:rPr>
              <a:t>zbog</a:t>
            </a:r>
            <a:r>
              <a:rPr lang="en-US" dirty="0">
                <a:latin typeface="+mj-lt"/>
              </a:rPr>
              <a:t> </a:t>
            </a:r>
            <a:r>
              <a:rPr lang="en-US" dirty="0" err="1">
                <a:latin typeface="+mj-lt"/>
              </a:rPr>
              <a:t>neispunjavanja</a:t>
            </a:r>
            <a:r>
              <a:rPr lang="en-US" dirty="0">
                <a:latin typeface="+mj-lt"/>
              </a:rPr>
              <a:t> </a:t>
            </a:r>
            <a:r>
              <a:rPr lang="en-US" dirty="0" err="1">
                <a:latin typeface="+mj-lt"/>
              </a:rPr>
              <a:t>ugovornih</a:t>
            </a:r>
            <a:r>
              <a:rPr lang="en-US" dirty="0">
                <a:latin typeface="+mj-lt"/>
              </a:rPr>
              <a:t> </a:t>
            </a:r>
            <a:r>
              <a:rPr lang="en-US" dirty="0" err="1">
                <a:latin typeface="+mj-lt"/>
              </a:rPr>
              <a:t>obveza</a:t>
            </a:r>
            <a:r>
              <a:rPr lang="en-US" dirty="0">
                <a:latin typeface="+mj-lt"/>
              </a:rPr>
              <a:t>, a koji je bio </a:t>
            </a:r>
            <a:r>
              <a:rPr lang="en-US" dirty="0" err="1">
                <a:latin typeface="+mj-lt"/>
              </a:rPr>
              <a:t>potpisan</a:t>
            </a:r>
            <a:r>
              <a:rPr lang="en-US" dirty="0">
                <a:latin typeface="+mj-lt"/>
              </a:rPr>
              <a:t> u </a:t>
            </a:r>
            <a:r>
              <a:rPr lang="en-US" dirty="0" err="1">
                <a:latin typeface="+mj-lt"/>
              </a:rPr>
              <a:t>sklopu</a:t>
            </a:r>
            <a:r>
              <a:rPr lang="en-US" dirty="0">
                <a:latin typeface="+mj-lt"/>
              </a:rPr>
              <a:t> </a:t>
            </a:r>
            <a:r>
              <a:rPr lang="en-US" dirty="0" err="1">
                <a:latin typeface="+mj-lt"/>
              </a:rPr>
              <a:t>nekog</a:t>
            </a:r>
            <a:r>
              <a:rPr lang="en-US" dirty="0">
                <a:latin typeface="+mj-lt"/>
              </a:rPr>
              <a:t> </a:t>
            </a:r>
            <a:r>
              <a:rPr lang="en-US" dirty="0" err="1">
                <a:latin typeface="+mj-lt"/>
              </a:rPr>
              <a:t>drugog</a:t>
            </a:r>
            <a:r>
              <a:rPr lang="en-US" dirty="0">
                <a:latin typeface="+mj-lt"/>
              </a:rPr>
              <a:t> </a:t>
            </a:r>
            <a:r>
              <a:rPr lang="en-US" dirty="0" err="1">
                <a:latin typeface="+mj-lt"/>
              </a:rPr>
              <a:t>postupka</a:t>
            </a:r>
            <a:r>
              <a:rPr lang="en-US" dirty="0">
                <a:latin typeface="+mj-lt"/>
              </a:rPr>
              <a:t> </a:t>
            </a:r>
            <a:r>
              <a:rPr lang="en-US" dirty="0" err="1">
                <a:latin typeface="+mj-lt"/>
              </a:rPr>
              <a:t>dodjele</a:t>
            </a:r>
            <a:r>
              <a:rPr lang="en-US" dirty="0">
                <a:latin typeface="+mj-lt"/>
              </a:rPr>
              <a:t> </a:t>
            </a:r>
            <a:r>
              <a:rPr lang="en-US" dirty="0" err="1">
                <a:latin typeface="+mj-lt"/>
              </a:rPr>
              <a:t>bespovratnih</a:t>
            </a:r>
            <a:r>
              <a:rPr lang="en-US" dirty="0">
                <a:latin typeface="+mj-lt"/>
              </a:rPr>
              <a:t> </a:t>
            </a:r>
            <a:r>
              <a:rPr lang="en-US" dirty="0" err="1">
                <a:latin typeface="+mj-lt"/>
              </a:rPr>
              <a:t>sredstava</a:t>
            </a:r>
            <a:r>
              <a:rPr lang="en-US" dirty="0">
                <a:latin typeface="+mj-lt"/>
              </a:rPr>
              <a:t> </a:t>
            </a:r>
            <a:r>
              <a:rPr lang="en-US" dirty="0" err="1">
                <a:latin typeface="+mj-lt"/>
              </a:rPr>
              <a:t>i</a:t>
            </a:r>
            <a:r>
              <a:rPr lang="en-US" dirty="0">
                <a:latin typeface="+mj-lt"/>
              </a:rPr>
              <a:t> bio je (</a:t>
            </a:r>
            <a:r>
              <a:rPr lang="en-US" dirty="0" err="1">
                <a:latin typeface="+mj-lt"/>
              </a:rPr>
              <a:t>su</a:t>
            </a:r>
            <a:r>
              <a:rPr lang="en-US" dirty="0">
                <a:latin typeface="+mj-lt"/>
              </a:rPr>
              <a:t>)</a:t>
            </a:r>
            <a:r>
              <a:rPr lang="en-US" dirty="0" err="1">
                <a:latin typeface="+mj-lt"/>
              </a:rPr>
              <a:t>financiran</a:t>
            </a:r>
            <a:r>
              <a:rPr lang="en-US" dirty="0">
                <a:latin typeface="+mj-lt"/>
              </a:rPr>
              <a:t> </a:t>
            </a:r>
            <a:r>
              <a:rPr lang="en-US" dirty="0" err="1">
                <a:latin typeface="+mj-lt"/>
              </a:rPr>
              <a:t>sredstvima</a:t>
            </a:r>
            <a:r>
              <a:rPr lang="en-US" dirty="0">
                <a:latin typeface="+mj-lt"/>
              </a:rPr>
              <a:t> EU</a:t>
            </a:r>
            <a:endParaRPr lang="en-150"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je u </a:t>
            </a:r>
            <a:r>
              <a:rPr lang="en-US" b="1" dirty="0" err="1">
                <a:latin typeface="+mj-lt"/>
              </a:rPr>
              <a:t>sukobu</a:t>
            </a:r>
            <a:r>
              <a:rPr lang="en-US" b="1" dirty="0">
                <a:latin typeface="+mj-lt"/>
              </a:rPr>
              <a:t> </a:t>
            </a:r>
            <a:r>
              <a:rPr lang="en-US" b="1" dirty="0" err="1">
                <a:latin typeface="+mj-lt"/>
              </a:rPr>
              <a:t>interesa</a:t>
            </a:r>
            <a:r>
              <a:rPr lang="en-US" b="1" dirty="0">
                <a:latin typeface="+mj-lt"/>
              </a:rPr>
              <a:t> </a:t>
            </a:r>
            <a:r>
              <a:rPr lang="en-US" dirty="0">
                <a:latin typeface="+mj-lt"/>
              </a:rPr>
              <a:t>u </a:t>
            </a:r>
            <a:r>
              <a:rPr lang="en-US" dirty="0" err="1">
                <a:latin typeface="+mj-lt"/>
              </a:rPr>
              <a:t>predmetnom</a:t>
            </a:r>
            <a:r>
              <a:rPr lang="en-US" dirty="0">
                <a:latin typeface="+mj-lt"/>
              </a:rPr>
              <a:t> </a:t>
            </a:r>
            <a:r>
              <a:rPr lang="en-US" dirty="0" err="1">
                <a:latin typeface="+mj-lt"/>
              </a:rPr>
              <a:t>postupku</a:t>
            </a:r>
            <a:r>
              <a:rPr lang="en-US" dirty="0">
                <a:latin typeface="+mj-lt"/>
              </a:rPr>
              <a:t> </a:t>
            </a:r>
            <a:r>
              <a:rPr lang="en-US" dirty="0" err="1">
                <a:latin typeface="+mj-lt"/>
              </a:rPr>
              <a:t>dodjele</a:t>
            </a:r>
            <a:r>
              <a:rPr lang="en-US" dirty="0">
                <a:latin typeface="+mj-lt"/>
              </a:rPr>
              <a:t> </a:t>
            </a:r>
            <a:r>
              <a:rPr lang="en-US" dirty="0" err="1">
                <a:latin typeface="+mj-lt"/>
              </a:rPr>
              <a:t>bespovratnih</a:t>
            </a:r>
            <a:r>
              <a:rPr lang="en-US" dirty="0">
                <a:latin typeface="+mj-lt"/>
              </a:rPr>
              <a:t> </a:t>
            </a:r>
            <a:r>
              <a:rPr lang="en-US" dirty="0" err="1">
                <a:latin typeface="+mj-lt"/>
              </a:rPr>
              <a:t>sredstava</a:t>
            </a:r>
            <a:r>
              <a:rPr lang="en-US" dirty="0">
                <a:latin typeface="+mj-lt"/>
              </a:rPr>
              <a:t> </a:t>
            </a: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a:t>
            </a:r>
            <a:r>
              <a:rPr lang="en-US" b="1" dirty="0" err="1">
                <a:latin typeface="+mj-lt"/>
              </a:rPr>
              <a:t>nije</a:t>
            </a:r>
            <a:r>
              <a:rPr lang="en-US" b="1" dirty="0">
                <a:latin typeface="+mj-lt"/>
              </a:rPr>
              <a:t> </a:t>
            </a:r>
            <a:r>
              <a:rPr lang="en-US" b="1" dirty="0" err="1">
                <a:latin typeface="+mj-lt"/>
              </a:rPr>
              <a:t>izvršio</a:t>
            </a:r>
            <a:r>
              <a:rPr lang="en-US" b="1" dirty="0">
                <a:latin typeface="+mj-lt"/>
              </a:rPr>
              <a:t> </a:t>
            </a:r>
            <a:r>
              <a:rPr lang="en-US" b="1" dirty="0" err="1">
                <a:latin typeface="+mj-lt"/>
              </a:rPr>
              <a:t>povrat</a:t>
            </a:r>
            <a:r>
              <a:rPr lang="en-US" b="1" dirty="0">
                <a:latin typeface="+mj-lt"/>
              </a:rPr>
              <a:t> </a:t>
            </a:r>
            <a:r>
              <a:rPr lang="en-US" dirty="0" err="1">
                <a:latin typeface="+mj-lt"/>
              </a:rPr>
              <a:t>sredstava</a:t>
            </a:r>
            <a:r>
              <a:rPr lang="en-US" dirty="0">
                <a:latin typeface="+mj-lt"/>
              </a:rPr>
              <a:t> </a:t>
            </a:r>
            <a:r>
              <a:rPr lang="en-US" dirty="0" err="1">
                <a:latin typeface="+mj-lt"/>
              </a:rPr>
              <a:t>prema</a:t>
            </a:r>
            <a:r>
              <a:rPr lang="en-US" dirty="0">
                <a:latin typeface="+mj-lt"/>
              </a:rPr>
              <a:t> </a:t>
            </a:r>
            <a:r>
              <a:rPr lang="en-US" dirty="0" err="1">
                <a:latin typeface="+mj-lt"/>
              </a:rPr>
              <a:t>odluci</a:t>
            </a:r>
            <a:r>
              <a:rPr lang="en-US" dirty="0">
                <a:latin typeface="+mj-lt"/>
              </a:rPr>
              <a:t> </a:t>
            </a:r>
            <a:r>
              <a:rPr lang="en-US" dirty="0" err="1">
                <a:latin typeface="+mj-lt"/>
              </a:rPr>
              <a:t>nadležnog</a:t>
            </a:r>
            <a:r>
              <a:rPr lang="en-US" dirty="0">
                <a:latin typeface="+mj-lt"/>
              </a:rPr>
              <a:t> </a:t>
            </a:r>
            <a:r>
              <a:rPr lang="en-US" dirty="0" err="1">
                <a:latin typeface="+mj-lt"/>
              </a:rPr>
              <a:t>tijela</a:t>
            </a:r>
            <a:r>
              <a:rPr lang="en-US" dirty="0">
                <a:latin typeface="+mj-lt"/>
              </a:rPr>
              <a:t> </a:t>
            </a:r>
          </a:p>
        </p:txBody>
      </p:sp>
      <p:pic>
        <p:nvPicPr>
          <p:cNvPr id="9" name="Slika 6">
            <a:extLst>
              <a:ext uri="{FF2B5EF4-FFF2-40B4-BE49-F238E27FC236}">
                <a16:creationId xmlns:a16="http://schemas.microsoft.com/office/drawing/2014/main" id="{1DE8B641-9D48-49EA-B63F-CACC286021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9521" y="6226700"/>
            <a:ext cx="2136479" cy="474773"/>
          </a:xfrm>
          <a:prstGeom prst="rect">
            <a:avLst/>
          </a:prstGeom>
        </p:spPr>
      </p:pic>
    </p:spTree>
    <p:extLst>
      <p:ext uri="{BB962C8B-B14F-4D97-AF65-F5344CB8AC3E}">
        <p14:creationId xmlns:p14="http://schemas.microsoft.com/office/powerpoint/2010/main" val="1863459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13669"/>
            <a:ext cx="2558203" cy="757979"/>
          </a:xfrm>
          <a:prstGeom prst="rect">
            <a:avLst/>
          </a:prstGeom>
          <a:noFill/>
        </p:spPr>
      </p:pic>
      <p:sp>
        <p:nvSpPr>
          <p:cNvPr id="3" name="Rectangle 2"/>
          <p:cNvSpPr/>
          <p:nvPr/>
        </p:nvSpPr>
        <p:spPr>
          <a:xfrm>
            <a:off x="313508" y="832988"/>
            <a:ext cx="11377747" cy="5078313"/>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r>
              <a:rPr lang="en-US" dirty="0"/>
              <a:t>Projekt je u </a:t>
            </a:r>
            <a:r>
              <a:rPr lang="en-US" b="1" dirty="0" err="1"/>
              <a:t>skladu</a:t>
            </a:r>
            <a:r>
              <a:rPr lang="en-US" b="1" dirty="0"/>
              <a:t> </a:t>
            </a:r>
            <a:r>
              <a:rPr lang="en-US" b="1" dirty="0" err="1"/>
              <a:t>sa</a:t>
            </a:r>
            <a:r>
              <a:rPr lang="en-US" b="1" dirty="0"/>
              <a:t> </a:t>
            </a:r>
            <a:r>
              <a:rPr lang="en-US" b="1" dirty="0" err="1"/>
              <a:t>predmetom</a:t>
            </a:r>
            <a:r>
              <a:rPr lang="en-US" b="1" dirty="0"/>
              <a:t> i </a:t>
            </a:r>
            <a:r>
              <a:rPr lang="en-US" b="1" dirty="0" err="1"/>
              <a:t>svrhom</a:t>
            </a:r>
            <a:r>
              <a:rPr lang="en-US" b="1" dirty="0"/>
              <a:t> </a:t>
            </a:r>
            <a:r>
              <a:rPr lang="en-US" b="1" dirty="0" err="1"/>
              <a:t>Poziva</a:t>
            </a:r>
            <a:r>
              <a:rPr lang="en-US" b="1" dirty="0"/>
              <a:t> </a:t>
            </a:r>
            <a:r>
              <a:rPr lang="en-US" dirty="0" err="1"/>
              <a:t>te</a:t>
            </a:r>
            <a:r>
              <a:rPr lang="en-US" dirty="0"/>
              <a:t> </a:t>
            </a:r>
            <a:r>
              <a:rPr lang="en-US" dirty="0" err="1"/>
              <a:t>doprinosi</a:t>
            </a:r>
            <a:r>
              <a:rPr lang="en-US" dirty="0"/>
              <a:t> </a:t>
            </a:r>
            <a:r>
              <a:rPr lang="en-US" dirty="0" err="1"/>
              <a:t>obaveznim</a:t>
            </a:r>
            <a:r>
              <a:rPr lang="en-US" dirty="0"/>
              <a:t> </a:t>
            </a:r>
            <a:r>
              <a:rPr lang="en-US" dirty="0" err="1"/>
              <a:t>pokazateljima</a:t>
            </a:r>
            <a:r>
              <a:rPr lang="en-US" dirty="0"/>
              <a:t> </a:t>
            </a:r>
            <a:r>
              <a:rPr lang="en-US" dirty="0" err="1"/>
              <a:t>Poziva</a:t>
            </a:r>
            <a:endParaRPr lang="en-US" dirty="0"/>
          </a:p>
          <a:p>
            <a:pPr marL="285750" indent="-285750">
              <a:buFont typeface="Arial" panose="020B0604020202020204" pitchFamily="34" charset="0"/>
              <a:buChar char="•"/>
            </a:pPr>
            <a:r>
              <a:rPr lang="en-US" dirty="0" err="1"/>
              <a:t>Početno</a:t>
            </a:r>
            <a:r>
              <a:rPr lang="en-US" dirty="0"/>
              <a:t> </a:t>
            </a:r>
            <a:r>
              <a:rPr lang="en-US" dirty="0" err="1"/>
              <a:t>stanje</a:t>
            </a:r>
            <a:r>
              <a:rPr lang="en-US" dirty="0"/>
              <a:t> </a:t>
            </a:r>
            <a:r>
              <a:rPr lang="en-US" dirty="0" err="1"/>
              <a:t>inovacije</a:t>
            </a:r>
            <a:r>
              <a:rPr lang="en-US" dirty="0"/>
              <a:t> </a:t>
            </a:r>
            <a:r>
              <a:rPr lang="en-US" dirty="0" err="1"/>
              <a:t>koja</a:t>
            </a:r>
            <a:r>
              <a:rPr lang="en-US" dirty="0"/>
              <a:t> je </a:t>
            </a:r>
            <a:r>
              <a:rPr lang="en-US" dirty="0" err="1"/>
              <a:t>predmet</a:t>
            </a:r>
            <a:r>
              <a:rPr lang="en-US" dirty="0"/>
              <a:t> </a:t>
            </a:r>
            <a:r>
              <a:rPr lang="en-US" dirty="0" err="1"/>
              <a:t>projekta</a:t>
            </a:r>
            <a:r>
              <a:rPr lang="en-US" dirty="0"/>
              <a:t> je </a:t>
            </a:r>
            <a:r>
              <a:rPr lang="en-US" dirty="0" err="1"/>
              <a:t>jasno</a:t>
            </a:r>
            <a:r>
              <a:rPr lang="en-US" dirty="0"/>
              <a:t> </a:t>
            </a:r>
            <a:r>
              <a:rPr lang="en-US" dirty="0" err="1"/>
              <a:t>opisano</a:t>
            </a:r>
            <a:r>
              <a:rPr lang="en-US" dirty="0"/>
              <a:t> i </a:t>
            </a:r>
            <a:r>
              <a:rPr lang="en-US" dirty="0" err="1"/>
              <a:t>može</a:t>
            </a:r>
            <a:r>
              <a:rPr lang="en-US" dirty="0"/>
              <a:t> se </a:t>
            </a:r>
            <a:r>
              <a:rPr lang="en-US" dirty="0" err="1"/>
              <a:t>svrstati</a:t>
            </a:r>
            <a:r>
              <a:rPr lang="en-US" dirty="0"/>
              <a:t> u </a:t>
            </a:r>
            <a:r>
              <a:rPr lang="en-US" b="1" dirty="0"/>
              <a:t>TRL 7 </a:t>
            </a:r>
            <a:r>
              <a:rPr lang="en-US" dirty="0" err="1"/>
              <a:t>ili</a:t>
            </a:r>
            <a:r>
              <a:rPr lang="en-US" dirty="0"/>
              <a:t> </a:t>
            </a:r>
            <a:r>
              <a:rPr lang="en-US" b="1" dirty="0"/>
              <a:t>TRL 8</a:t>
            </a:r>
          </a:p>
          <a:p>
            <a:pPr marL="285750" indent="-285750">
              <a:buFont typeface="Arial" panose="020B0604020202020204" pitchFamily="34" charset="0"/>
              <a:buChar char="•"/>
            </a:pPr>
            <a:r>
              <a:rPr lang="en-US" dirty="0" err="1"/>
              <a:t>Projektne</a:t>
            </a:r>
            <a:r>
              <a:rPr lang="en-US" dirty="0"/>
              <a:t> </a:t>
            </a:r>
            <a:r>
              <a:rPr lang="en-US" dirty="0" err="1"/>
              <a:t>aktivnosti</a:t>
            </a:r>
            <a:r>
              <a:rPr lang="en-US" dirty="0"/>
              <a:t> </a:t>
            </a:r>
            <a:r>
              <a:rPr lang="en-US" b="1" dirty="0" err="1"/>
              <a:t>moraju</a:t>
            </a:r>
            <a:r>
              <a:rPr lang="en-US" b="1" dirty="0"/>
              <a:t> </a:t>
            </a:r>
            <a:r>
              <a:rPr lang="en-US" b="1" dirty="0" err="1"/>
              <a:t>rezultirati</a:t>
            </a:r>
            <a:r>
              <a:rPr lang="en-US" b="1" dirty="0"/>
              <a:t> </a:t>
            </a:r>
            <a:r>
              <a:rPr lang="en-US" b="1" dirty="0" err="1"/>
              <a:t>inovacijom</a:t>
            </a:r>
            <a:r>
              <a:rPr lang="en-US" b="1" dirty="0"/>
              <a:t> </a:t>
            </a:r>
            <a:r>
              <a:rPr lang="en-US" dirty="0" err="1"/>
              <a:t>koja</a:t>
            </a:r>
            <a:r>
              <a:rPr lang="en-US" dirty="0"/>
              <a:t> je u </a:t>
            </a:r>
            <a:r>
              <a:rPr lang="en-US" dirty="0" err="1"/>
              <a:t>fazi</a:t>
            </a:r>
            <a:r>
              <a:rPr lang="en-US" dirty="0"/>
              <a:t> </a:t>
            </a:r>
            <a:r>
              <a:rPr lang="en-US" b="1" dirty="0"/>
              <a:t>TRL 9</a:t>
            </a:r>
          </a:p>
          <a:p>
            <a:pPr marL="285750" indent="-285750">
              <a:buFont typeface="Arial" panose="020B0604020202020204" pitchFamily="34" charset="0"/>
              <a:buChar char="•"/>
            </a:pPr>
            <a:r>
              <a:rPr lang="en-US" dirty="0"/>
              <a:t>Projekt se </a:t>
            </a:r>
            <a:r>
              <a:rPr lang="en-US" dirty="0" err="1"/>
              <a:t>provodi</a:t>
            </a:r>
            <a:r>
              <a:rPr lang="en-US" dirty="0"/>
              <a:t> </a:t>
            </a:r>
            <a:r>
              <a:rPr lang="en-US" dirty="0" err="1"/>
              <a:t>na</a:t>
            </a:r>
            <a:r>
              <a:rPr lang="en-US" dirty="0"/>
              <a:t> </a:t>
            </a:r>
            <a:r>
              <a:rPr lang="en-US" b="1" dirty="0" err="1"/>
              <a:t>teritoriju</a:t>
            </a:r>
            <a:r>
              <a:rPr lang="en-US" b="1" dirty="0"/>
              <a:t> RH</a:t>
            </a:r>
            <a:endParaRPr lang="en-US" i="1" dirty="0"/>
          </a:p>
          <a:p>
            <a:pPr marL="285750" indent="-285750">
              <a:buFont typeface="Arial" panose="020B0604020202020204" pitchFamily="34" charset="0"/>
              <a:buChar char="•"/>
            </a:pPr>
            <a:r>
              <a:rPr lang="en-US" dirty="0" err="1"/>
              <a:t>Aktivnosti</a:t>
            </a:r>
            <a:r>
              <a:rPr lang="en-US" dirty="0"/>
              <a:t> </a:t>
            </a:r>
            <a:r>
              <a:rPr lang="en-US" dirty="0" err="1"/>
              <a:t>projekta</a:t>
            </a:r>
            <a:r>
              <a:rPr lang="en-US" dirty="0"/>
              <a:t> </a:t>
            </a:r>
            <a:r>
              <a:rPr lang="en-US" dirty="0" err="1"/>
              <a:t>odvijaju</a:t>
            </a:r>
            <a:r>
              <a:rPr lang="en-US" dirty="0"/>
              <a:t> se u </a:t>
            </a:r>
            <a:r>
              <a:rPr lang="en-US" b="1" dirty="0" err="1"/>
              <a:t>prihvatljivom</a:t>
            </a:r>
            <a:r>
              <a:rPr lang="en-US" b="1" dirty="0"/>
              <a:t> </a:t>
            </a:r>
            <a:r>
              <a:rPr lang="en-US" b="1" dirty="0" err="1"/>
              <a:t>sektoru</a:t>
            </a:r>
            <a:r>
              <a:rPr lang="en-US" b="1" dirty="0"/>
              <a:t> </a:t>
            </a:r>
            <a:r>
              <a:rPr lang="en-US" dirty="0"/>
              <a:t>i u </a:t>
            </a:r>
            <a:r>
              <a:rPr lang="en-US" dirty="0" err="1"/>
              <a:t>skladu</a:t>
            </a:r>
            <a:r>
              <a:rPr lang="en-US" dirty="0"/>
              <a:t> </a:t>
            </a:r>
            <a:r>
              <a:rPr lang="en-US" dirty="0" err="1"/>
              <a:t>su</a:t>
            </a:r>
            <a:r>
              <a:rPr lang="en-US" dirty="0"/>
              <a:t> s </a:t>
            </a:r>
            <a:r>
              <a:rPr lang="en-US" b="1" dirty="0" err="1"/>
              <a:t>prihvatljivim</a:t>
            </a:r>
            <a:r>
              <a:rPr lang="en-US" b="1" dirty="0"/>
              <a:t> </a:t>
            </a:r>
            <a:r>
              <a:rPr lang="en-US" b="1" dirty="0" err="1"/>
              <a:t>aktivnostima</a:t>
            </a:r>
            <a:r>
              <a:rPr lang="en-US" b="1" dirty="0"/>
              <a:t> </a:t>
            </a:r>
            <a:r>
              <a:rPr lang="en-US" dirty="0" err="1"/>
              <a:t>ovog</a:t>
            </a:r>
            <a:r>
              <a:rPr lang="en-US" dirty="0"/>
              <a:t> </a:t>
            </a:r>
            <a:r>
              <a:rPr lang="en-US" dirty="0" err="1"/>
              <a:t>Poziva</a:t>
            </a:r>
            <a:endParaRPr lang="en-US" dirty="0"/>
          </a:p>
          <a:p>
            <a:pPr marL="285750" indent="-285750">
              <a:buFont typeface="Arial" panose="020B0604020202020204" pitchFamily="34" charset="0"/>
              <a:buChar char="•"/>
            </a:pPr>
            <a:r>
              <a:rPr lang="en-US" dirty="0" err="1"/>
              <a:t>Provedba</a:t>
            </a:r>
            <a:r>
              <a:rPr lang="en-US" dirty="0"/>
              <a:t> </a:t>
            </a:r>
            <a:r>
              <a:rPr lang="en-US" dirty="0" err="1"/>
              <a:t>projekta</a:t>
            </a:r>
            <a:r>
              <a:rPr lang="en-US" dirty="0"/>
              <a:t> </a:t>
            </a:r>
            <a:r>
              <a:rPr lang="en-US" b="1" dirty="0"/>
              <a:t>ne </a:t>
            </a:r>
            <a:r>
              <a:rPr lang="en-US" b="1" dirty="0" err="1"/>
              <a:t>smije</a:t>
            </a:r>
            <a:r>
              <a:rPr lang="en-US" b="1" dirty="0"/>
              <a:t> </a:t>
            </a:r>
            <a:r>
              <a:rPr lang="en-US" b="1" dirty="0" err="1"/>
              <a:t>započeti</a:t>
            </a:r>
            <a:r>
              <a:rPr lang="en-US" b="1" dirty="0"/>
              <a:t> </a:t>
            </a:r>
            <a:r>
              <a:rPr lang="en-US" b="1" dirty="0" err="1"/>
              <a:t>prije</a:t>
            </a:r>
            <a:r>
              <a:rPr lang="en-US" b="1" dirty="0"/>
              <a:t> </a:t>
            </a:r>
            <a:r>
              <a:rPr lang="en-US" b="1" dirty="0" err="1"/>
              <a:t>predaje</a:t>
            </a:r>
            <a:r>
              <a:rPr lang="en-US" b="1" dirty="0"/>
              <a:t> </a:t>
            </a:r>
            <a:r>
              <a:rPr lang="en-US" dirty="0" err="1"/>
              <a:t>projektnog</a:t>
            </a:r>
            <a:r>
              <a:rPr lang="en-US" dirty="0"/>
              <a:t> </a:t>
            </a:r>
            <a:r>
              <a:rPr lang="en-US" dirty="0" err="1"/>
              <a:t>prijedloga</a:t>
            </a:r>
            <a:endParaRPr lang="en-US" dirty="0"/>
          </a:p>
          <a:p>
            <a:pPr marL="285750" indent="-285750">
              <a:buFont typeface="Arial" panose="020B0604020202020204" pitchFamily="34" charset="0"/>
              <a:buChar char="•"/>
            </a:pPr>
            <a:r>
              <a:rPr lang="en-US" dirty="0"/>
              <a:t>Projekt </a:t>
            </a:r>
            <a:r>
              <a:rPr lang="en-US" b="1" dirty="0"/>
              <a:t>ne </a:t>
            </a:r>
            <a:r>
              <a:rPr lang="en-US" b="1" dirty="0" err="1"/>
              <a:t>smije</a:t>
            </a:r>
            <a:r>
              <a:rPr lang="en-US" b="1" dirty="0"/>
              <a:t> </a:t>
            </a:r>
            <a:r>
              <a:rPr lang="en-US" b="1" dirty="0" err="1"/>
              <a:t>završiti</a:t>
            </a:r>
            <a:r>
              <a:rPr lang="en-US" b="1" dirty="0"/>
              <a:t> </a:t>
            </a:r>
            <a:r>
              <a:rPr lang="en-US" b="1" dirty="0" err="1"/>
              <a:t>prije</a:t>
            </a:r>
            <a:r>
              <a:rPr lang="en-US" b="1" dirty="0"/>
              <a:t> </a:t>
            </a:r>
            <a:r>
              <a:rPr lang="en-US" b="1" dirty="0" err="1"/>
              <a:t>potpisa</a:t>
            </a:r>
            <a:r>
              <a:rPr lang="en-US" b="1" dirty="0"/>
              <a:t> </a:t>
            </a:r>
            <a:r>
              <a:rPr lang="en-US" b="1" dirty="0" err="1"/>
              <a:t>Ugovora</a:t>
            </a:r>
            <a:r>
              <a:rPr lang="en-US" b="1" dirty="0"/>
              <a:t> </a:t>
            </a:r>
            <a:r>
              <a:rPr lang="en-US" dirty="0"/>
              <a:t>o </a:t>
            </a:r>
            <a:r>
              <a:rPr lang="en-US" dirty="0" err="1"/>
              <a:t>dodjeli</a:t>
            </a:r>
            <a:r>
              <a:rPr lang="en-US" dirty="0"/>
              <a:t> </a:t>
            </a:r>
            <a:r>
              <a:rPr lang="en-US" dirty="0" err="1"/>
              <a:t>bespovratnih</a:t>
            </a:r>
            <a:r>
              <a:rPr lang="en-US" dirty="0"/>
              <a:t> </a:t>
            </a:r>
            <a:r>
              <a:rPr lang="en-US" dirty="0" err="1"/>
              <a:t>sredstav</a:t>
            </a:r>
            <a:r>
              <a:rPr lang="hr-HR" dirty="0"/>
              <a:t>a</a:t>
            </a:r>
            <a:endParaRPr lang="en-US" dirty="0"/>
          </a:p>
          <a:p>
            <a:pPr marL="285750" indent="-285750">
              <a:buFont typeface="Arial" panose="020B0604020202020204" pitchFamily="34" charset="0"/>
              <a:buChar char="•"/>
            </a:pPr>
            <a:r>
              <a:rPr lang="en-US" dirty="0" err="1"/>
              <a:t>Predviđeno</a:t>
            </a:r>
            <a:r>
              <a:rPr lang="en-US" dirty="0"/>
              <a:t> </a:t>
            </a:r>
            <a:r>
              <a:rPr lang="en-US" b="1" dirty="0" err="1"/>
              <a:t>trajanje</a:t>
            </a:r>
            <a:r>
              <a:rPr lang="en-US" dirty="0"/>
              <a:t> </a:t>
            </a:r>
            <a:r>
              <a:rPr lang="en-US" dirty="0" err="1"/>
              <a:t>projekta</a:t>
            </a:r>
            <a:r>
              <a:rPr lang="en-US" dirty="0"/>
              <a:t> </a:t>
            </a:r>
            <a:r>
              <a:rPr lang="en-US" dirty="0" err="1"/>
              <a:t>nije</a:t>
            </a:r>
            <a:r>
              <a:rPr lang="en-US" dirty="0"/>
              <a:t> </a:t>
            </a:r>
            <a:r>
              <a:rPr lang="en-US" dirty="0" err="1"/>
              <a:t>dulje</a:t>
            </a:r>
            <a:r>
              <a:rPr lang="en-US" dirty="0"/>
              <a:t> od </a:t>
            </a:r>
            <a:r>
              <a:rPr lang="en-US" b="1" dirty="0"/>
              <a:t>30. </a:t>
            </a:r>
            <a:r>
              <a:rPr lang="en-US" b="1" dirty="0" err="1"/>
              <a:t>lipnja</a:t>
            </a:r>
            <a:r>
              <a:rPr lang="en-US" b="1" dirty="0"/>
              <a:t> 2026. </a:t>
            </a:r>
            <a:r>
              <a:rPr lang="en-US" b="1" dirty="0" err="1"/>
              <a:t>godine</a:t>
            </a:r>
            <a:endParaRPr lang="en-US" dirty="0"/>
          </a:p>
          <a:p>
            <a:pPr marL="285750" indent="-285750">
              <a:buFont typeface="Arial" panose="020B0604020202020204" pitchFamily="34" charset="0"/>
              <a:buChar char="•"/>
            </a:pPr>
            <a:r>
              <a:rPr lang="en-US" dirty="0" err="1"/>
              <a:t>Predviđeno</a:t>
            </a:r>
            <a:r>
              <a:rPr lang="en-US" dirty="0"/>
              <a:t> </a:t>
            </a:r>
            <a:r>
              <a:rPr lang="en-US" dirty="0" err="1"/>
              <a:t>trajanje</a:t>
            </a:r>
            <a:r>
              <a:rPr lang="en-US" dirty="0"/>
              <a:t> </a:t>
            </a:r>
            <a:r>
              <a:rPr lang="en-US" dirty="0" err="1"/>
              <a:t>projekta</a:t>
            </a:r>
            <a:r>
              <a:rPr lang="en-US" dirty="0"/>
              <a:t> </a:t>
            </a:r>
            <a:r>
              <a:rPr lang="en-US" b="1" dirty="0" err="1"/>
              <a:t>nije</a:t>
            </a:r>
            <a:r>
              <a:rPr lang="en-US" b="1" dirty="0"/>
              <a:t> </a:t>
            </a:r>
            <a:r>
              <a:rPr lang="en-US" b="1" dirty="0" err="1"/>
              <a:t>dulje</a:t>
            </a:r>
            <a:r>
              <a:rPr lang="en-US" b="1" dirty="0"/>
              <a:t> od 24 </a:t>
            </a:r>
            <a:r>
              <a:rPr lang="en-US" b="1" dirty="0" err="1"/>
              <a:t>mjeseci</a:t>
            </a:r>
            <a:r>
              <a:rPr lang="en-US" dirty="0"/>
              <a:t> </a:t>
            </a:r>
          </a:p>
          <a:p>
            <a:pPr marL="285750" indent="-285750">
              <a:buFont typeface="Arial" panose="020B0604020202020204" pitchFamily="34" charset="0"/>
              <a:buChar char="•"/>
            </a:pPr>
            <a:r>
              <a:rPr lang="en-US" dirty="0"/>
              <a:t>Projekt u </a:t>
            </a:r>
            <a:r>
              <a:rPr lang="en-US" dirty="0" err="1"/>
              <a:t>trenutku</a:t>
            </a:r>
            <a:r>
              <a:rPr lang="en-US" dirty="0"/>
              <a:t> </a:t>
            </a:r>
            <a:r>
              <a:rPr lang="en-US" dirty="0" err="1"/>
              <a:t>podnošenja</a:t>
            </a:r>
            <a:r>
              <a:rPr lang="en-US" dirty="0"/>
              <a:t> </a:t>
            </a:r>
            <a:r>
              <a:rPr lang="en-US" dirty="0" err="1"/>
              <a:t>projektnog</a:t>
            </a:r>
            <a:r>
              <a:rPr lang="en-US" dirty="0"/>
              <a:t> </a:t>
            </a:r>
            <a:r>
              <a:rPr lang="en-US" dirty="0" err="1"/>
              <a:t>prijedloga</a:t>
            </a:r>
            <a:r>
              <a:rPr lang="en-US" dirty="0"/>
              <a:t> </a:t>
            </a:r>
            <a:r>
              <a:rPr lang="en-US" b="1" dirty="0" err="1"/>
              <a:t>nije</a:t>
            </a:r>
            <a:r>
              <a:rPr lang="en-US" b="1" dirty="0"/>
              <a:t> </a:t>
            </a:r>
            <a:r>
              <a:rPr lang="en-US" b="1" dirty="0" err="1"/>
              <a:t>fizički</a:t>
            </a:r>
            <a:r>
              <a:rPr lang="en-US" b="1" dirty="0"/>
              <a:t> </a:t>
            </a:r>
            <a:r>
              <a:rPr lang="en-US" b="1" dirty="0" err="1"/>
              <a:t>niti</a:t>
            </a:r>
            <a:r>
              <a:rPr lang="en-US" b="1" dirty="0"/>
              <a:t> </a:t>
            </a:r>
            <a:r>
              <a:rPr lang="en-US" b="1" dirty="0" err="1"/>
              <a:t>financijski</a:t>
            </a:r>
            <a:r>
              <a:rPr lang="en-US" b="1" dirty="0"/>
              <a:t> </a:t>
            </a:r>
            <a:r>
              <a:rPr lang="en-US" b="1" dirty="0" err="1"/>
              <a:t>završen</a:t>
            </a:r>
            <a:r>
              <a:rPr lang="en-US" dirty="0"/>
              <a:t> </a:t>
            </a:r>
            <a:endParaRPr lang="en-150" dirty="0"/>
          </a:p>
          <a:p>
            <a:pPr marL="285750" indent="-285750">
              <a:buFont typeface="Arial" panose="020B0604020202020204" pitchFamily="34" charset="0"/>
              <a:buChar char="•"/>
            </a:pPr>
            <a:r>
              <a:rPr lang="en-US" dirty="0"/>
              <a:t>Projekt se, </a:t>
            </a:r>
            <a:r>
              <a:rPr lang="en-US" dirty="0" err="1"/>
              <a:t>na</a:t>
            </a:r>
            <a:r>
              <a:rPr lang="en-US" dirty="0"/>
              <a:t> </a:t>
            </a:r>
            <a:r>
              <a:rPr lang="en-US" dirty="0" err="1"/>
              <a:t>način</a:t>
            </a:r>
            <a:r>
              <a:rPr lang="en-US" dirty="0"/>
              <a:t> </a:t>
            </a:r>
            <a:r>
              <a:rPr lang="en-US" dirty="0" err="1"/>
              <a:t>opisan</a:t>
            </a:r>
            <a:r>
              <a:rPr lang="en-US" dirty="0"/>
              <a:t> u </a:t>
            </a:r>
            <a:r>
              <a:rPr lang="en-US" dirty="0" err="1"/>
              <a:t>projektnom</a:t>
            </a:r>
            <a:r>
              <a:rPr lang="en-US" dirty="0"/>
              <a:t> </a:t>
            </a:r>
            <a:r>
              <a:rPr lang="en-US" dirty="0" err="1"/>
              <a:t>prijedlogu</a:t>
            </a:r>
            <a:r>
              <a:rPr lang="en-US" dirty="0"/>
              <a:t>, </a:t>
            </a:r>
            <a:r>
              <a:rPr lang="en-US" b="1" dirty="0"/>
              <a:t>ne bi </a:t>
            </a:r>
            <a:r>
              <a:rPr lang="en-US" b="1" dirty="0" err="1"/>
              <a:t>mogao</a:t>
            </a:r>
            <a:r>
              <a:rPr lang="en-US" b="1" dirty="0"/>
              <a:t> </a:t>
            </a:r>
            <a:r>
              <a:rPr lang="en-US" b="1" dirty="0" err="1"/>
              <a:t>provesti</a:t>
            </a:r>
            <a:r>
              <a:rPr lang="en-US" b="1" dirty="0"/>
              <a:t> bez </a:t>
            </a:r>
            <a:r>
              <a:rPr lang="en-US" b="1" dirty="0" err="1"/>
              <a:t>potpore</a:t>
            </a:r>
            <a:r>
              <a:rPr lang="en-US" b="1" dirty="0"/>
              <a:t> </a:t>
            </a:r>
            <a:r>
              <a:rPr lang="en-US" b="1" dirty="0" err="1"/>
              <a:t>iz</a:t>
            </a:r>
            <a:r>
              <a:rPr lang="en-US" b="1" dirty="0"/>
              <a:t> NPOO-a</a:t>
            </a:r>
          </a:p>
          <a:p>
            <a:pPr marL="285750" indent="-285750">
              <a:buFont typeface="Arial" panose="020B0604020202020204" pitchFamily="34" charset="0"/>
              <a:buChar char="•"/>
            </a:pPr>
            <a:r>
              <a:rPr lang="en-US" dirty="0"/>
              <a:t>Projekt </a:t>
            </a:r>
            <a:r>
              <a:rPr lang="en-US" dirty="0" err="1"/>
              <a:t>poštuje</a:t>
            </a:r>
            <a:r>
              <a:rPr lang="en-US" dirty="0"/>
              <a:t> </a:t>
            </a:r>
            <a:r>
              <a:rPr lang="en-US" dirty="0" err="1"/>
              <a:t>načelo</a:t>
            </a:r>
            <a:r>
              <a:rPr lang="en-US" dirty="0"/>
              <a:t> </a:t>
            </a:r>
            <a:r>
              <a:rPr lang="en-US" dirty="0" err="1"/>
              <a:t>nekumulativnosti</a:t>
            </a:r>
            <a:r>
              <a:rPr lang="en-US" dirty="0"/>
              <a:t>, </a:t>
            </a:r>
            <a:r>
              <a:rPr lang="en-US" dirty="0" err="1"/>
              <a:t>odnosno</a:t>
            </a:r>
            <a:r>
              <a:rPr lang="en-US" dirty="0"/>
              <a:t> </a:t>
            </a:r>
            <a:r>
              <a:rPr lang="en-US" b="1" dirty="0"/>
              <a:t>ne </a:t>
            </a:r>
            <a:r>
              <a:rPr lang="en-US" b="1" dirty="0" err="1"/>
              <a:t>predstavlja</a:t>
            </a:r>
            <a:r>
              <a:rPr lang="en-US" b="1" dirty="0"/>
              <a:t> </a:t>
            </a:r>
            <a:r>
              <a:rPr lang="en-US" b="1" dirty="0" err="1"/>
              <a:t>dvostruko</a:t>
            </a:r>
            <a:r>
              <a:rPr lang="en-US" b="1" dirty="0"/>
              <a:t> </a:t>
            </a:r>
            <a:r>
              <a:rPr lang="en-US" b="1" dirty="0" err="1"/>
              <a:t>financiranje</a:t>
            </a:r>
            <a:endParaRPr lang="en-US" b="1" dirty="0"/>
          </a:p>
          <a:p>
            <a:pPr marL="285750" indent="-285750">
              <a:buFont typeface="Arial" panose="020B0604020202020204" pitchFamily="34" charset="0"/>
              <a:buChar char="•"/>
            </a:pPr>
            <a:r>
              <a:rPr lang="en-US" dirty="0"/>
              <a:t>Projekt je </a:t>
            </a:r>
            <a:r>
              <a:rPr lang="en-US" b="1" dirty="0"/>
              <a:t>u </a:t>
            </a:r>
            <a:r>
              <a:rPr lang="en-US" b="1" dirty="0" err="1"/>
              <a:t>skladu</a:t>
            </a:r>
            <a:r>
              <a:rPr lang="en-US" b="1" dirty="0"/>
              <a:t> s </a:t>
            </a:r>
            <a:r>
              <a:rPr lang="en-US" b="1" dirty="0" err="1"/>
              <a:t>horizontalnim</a:t>
            </a:r>
            <a:r>
              <a:rPr lang="en-US" b="1" dirty="0"/>
              <a:t> </a:t>
            </a:r>
            <a:r>
              <a:rPr lang="en-US" b="1" dirty="0" err="1"/>
              <a:t>politikama</a:t>
            </a:r>
            <a:r>
              <a:rPr lang="en-US" b="1" dirty="0"/>
              <a:t> </a:t>
            </a:r>
            <a:r>
              <a:rPr lang="en-US" dirty="0"/>
              <a:t>EU </a:t>
            </a:r>
            <a:r>
              <a:rPr lang="en-US" dirty="0" err="1"/>
              <a:t>te</a:t>
            </a:r>
            <a:r>
              <a:rPr lang="en-US" dirty="0"/>
              <a:t> u </a:t>
            </a:r>
            <a:r>
              <a:rPr lang="en-US" dirty="0" err="1"/>
              <a:t>skladu</a:t>
            </a:r>
            <a:r>
              <a:rPr lang="en-US" dirty="0"/>
              <a:t> s </a:t>
            </a:r>
            <a:r>
              <a:rPr lang="en-US" dirty="0" err="1"/>
              <a:t>načelom</a:t>
            </a:r>
            <a:r>
              <a:rPr lang="en-US" dirty="0"/>
              <a:t> </a:t>
            </a:r>
            <a:r>
              <a:rPr lang="en-US" b="1" dirty="0"/>
              <a:t>“ne </a:t>
            </a:r>
            <a:r>
              <a:rPr lang="en-US" b="1" dirty="0" err="1"/>
              <a:t>nanosi</a:t>
            </a:r>
            <a:r>
              <a:rPr lang="en-US" b="1" dirty="0"/>
              <a:t> </a:t>
            </a:r>
            <a:r>
              <a:rPr lang="en-US" b="1" dirty="0" err="1"/>
              <a:t>bitnu</a:t>
            </a:r>
            <a:r>
              <a:rPr lang="en-US" b="1" dirty="0"/>
              <a:t> </a:t>
            </a:r>
            <a:r>
              <a:rPr lang="en-US" b="1" dirty="0" err="1"/>
              <a:t>štetu</a:t>
            </a:r>
            <a:r>
              <a:rPr lang="en-US" b="1" dirty="0"/>
              <a:t>” (DNSH)</a:t>
            </a:r>
          </a:p>
          <a:p>
            <a:pPr marL="285750" indent="-285750">
              <a:buFont typeface="Arial" panose="020B0604020202020204" pitchFamily="34" charset="0"/>
              <a:buChar char="•"/>
            </a:pPr>
            <a:r>
              <a:rPr lang="en-US" dirty="0" err="1"/>
              <a:t>Predmetno</a:t>
            </a:r>
            <a:r>
              <a:rPr lang="en-US" dirty="0"/>
              <a:t> </a:t>
            </a:r>
            <a:r>
              <a:rPr lang="en-US" dirty="0" err="1"/>
              <a:t>ulaganje</a:t>
            </a:r>
            <a:r>
              <a:rPr lang="en-US" dirty="0"/>
              <a:t> u </a:t>
            </a:r>
            <a:r>
              <a:rPr lang="en-US" dirty="0" err="1"/>
              <a:t>materijalnu</a:t>
            </a:r>
            <a:r>
              <a:rPr lang="en-US" dirty="0"/>
              <a:t> i </a:t>
            </a:r>
            <a:r>
              <a:rPr lang="en-US" dirty="0" err="1"/>
              <a:t>nematerijalnu</a:t>
            </a:r>
            <a:r>
              <a:rPr lang="en-US" dirty="0"/>
              <a:t> </a:t>
            </a:r>
            <a:r>
              <a:rPr lang="en-US" dirty="0" err="1"/>
              <a:t>imovinu</a:t>
            </a:r>
            <a:r>
              <a:rPr lang="en-US" dirty="0"/>
              <a:t> </a:t>
            </a:r>
            <a:r>
              <a:rPr lang="en-US" dirty="0" err="1"/>
              <a:t>predstavlja</a:t>
            </a:r>
            <a:r>
              <a:rPr lang="en-US" dirty="0"/>
              <a:t> </a:t>
            </a:r>
            <a:r>
              <a:rPr lang="en-US" b="1" dirty="0" err="1"/>
              <a:t>početno</a:t>
            </a:r>
            <a:r>
              <a:rPr lang="en-US" b="1" dirty="0"/>
              <a:t> </a:t>
            </a:r>
            <a:r>
              <a:rPr lang="en-US" b="1" dirty="0" err="1"/>
              <a:t>ulaganje</a:t>
            </a:r>
            <a:r>
              <a:rPr lang="en-US" b="1" dirty="0"/>
              <a:t> </a:t>
            </a:r>
            <a:r>
              <a:rPr lang="en-US" dirty="0"/>
              <a:t>u </a:t>
            </a:r>
            <a:r>
              <a:rPr lang="en-US" dirty="0" err="1"/>
              <a:t>korist</a:t>
            </a:r>
            <a:r>
              <a:rPr lang="en-US" dirty="0"/>
              <a:t> </a:t>
            </a:r>
            <a:r>
              <a:rPr lang="en-US" dirty="0" err="1"/>
              <a:t>postojeće</a:t>
            </a:r>
            <a:r>
              <a:rPr lang="en-US" dirty="0"/>
              <a:t> </a:t>
            </a:r>
            <a:r>
              <a:rPr lang="en-US" dirty="0" err="1"/>
              <a:t>ili</a:t>
            </a:r>
            <a:r>
              <a:rPr lang="en-US" dirty="0"/>
              <a:t> u </a:t>
            </a:r>
            <a:r>
              <a:rPr lang="en-US" dirty="0" err="1"/>
              <a:t>korist</a:t>
            </a:r>
            <a:r>
              <a:rPr lang="en-US" dirty="0"/>
              <a:t> </a:t>
            </a:r>
            <a:r>
              <a:rPr lang="en-US" dirty="0" err="1"/>
              <a:t>nove</a:t>
            </a:r>
            <a:r>
              <a:rPr lang="en-US" dirty="0"/>
              <a:t> </a:t>
            </a:r>
            <a:r>
              <a:rPr lang="en-US" dirty="0" err="1"/>
              <a:t>djelatnosti</a:t>
            </a:r>
            <a:endParaRPr lang="en-US" dirty="0"/>
          </a:p>
          <a:p>
            <a:pPr marL="285750" indent="-285750">
              <a:buFont typeface="Arial" panose="020B0604020202020204" pitchFamily="34" charset="0"/>
              <a:buChar char="•"/>
            </a:pPr>
            <a:r>
              <a:rPr lang="en-US" dirty="0" err="1"/>
              <a:t>Iznos</a:t>
            </a:r>
            <a:r>
              <a:rPr lang="en-US" dirty="0"/>
              <a:t> </a:t>
            </a:r>
            <a:r>
              <a:rPr lang="en-US" dirty="0" err="1"/>
              <a:t>traženih</a:t>
            </a:r>
            <a:r>
              <a:rPr lang="en-US" dirty="0"/>
              <a:t> </a:t>
            </a:r>
            <a:r>
              <a:rPr lang="en-US" dirty="0" err="1"/>
              <a:t>bespovratnih</a:t>
            </a:r>
            <a:r>
              <a:rPr lang="en-US" dirty="0"/>
              <a:t> </a:t>
            </a:r>
            <a:r>
              <a:rPr lang="en-US" dirty="0" err="1"/>
              <a:t>sredstava</a:t>
            </a:r>
            <a:r>
              <a:rPr lang="en-US" dirty="0"/>
              <a:t> </a:t>
            </a:r>
            <a:r>
              <a:rPr lang="en-US" dirty="0" err="1"/>
              <a:t>za</a:t>
            </a:r>
            <a:r>
              <a:rPr lang="en-US" dirty="0"/>
              <a:t> projekt </a:t>
            </a:r>
            <a:r>
              <a:rPr lang="en-US" b="1" dirty="0"/>
              <a:t>u </a:t>
            </a:r>
            <a:r>
              <a:rPr lang="en-US" b="1" dirty="0" err="1"/>
              <a:t>okviru</a:t>
            </a:r>
            <a:r>
              <a:rPr lang="en-US" b="1" dirty="0"/>
              <a:t> je </a:t>
            </a:r>
            <a:r>
              <a:rPr lang="en-US" dirty="0" err="1"/>
              <a:t>propisanog</a:t>
            </a:r>
            <a:r>
              <a:rPr lang="en-US" dirty="0"/>
              <a:t> </a:t>
            </a:r>
            <a:r>
              <a:rPr lang="en-US" dirty="0" err="1"/>
              <a:t>najmanjeg</a:t>
            </a:r>
            <a:r>
              <a:rPr lang="en-US" dirty="0"/>
              <a:t> i </a:t>
            </a:r>
            <a:r>
              <a:rPr lang="en-US" dirty="0" err="1"/>
              <a:t>najvećeg</a:t>
            </a:r>
            <a:r>
              <a:rPr lang="en-US" dirty="0"/>
              <a:t> </a:t>
            </a:r>
            <a:r>
              <a:rPr lang="en-US" b="1" dirty="0" err="1"/>
              <a:t>dopuštenog</a:t>
            </a:r>
            <a:r>
              <a:rPr lang="en-US" b="1" dirty="0"/>
              <a:t> </a:t>
            </a:r>
            <a:r>
              <a:rPr lang="en-US" b="1" dirty="0" err="1"/>
              <a:t>iznosa</a:t>
            </a:r>
            <a:endParaRPr lang="en-US" b="1" dirty="0"/>
          </a:p>
          <a:p>
            <a:pPr marL="285750" indent="-285750">
              <a:buFont typeface="Arial" panose="020B0604020202020204" pitchFamily="34" charset="0"/>
              <a:buChar char="•"/>
            </a:pPr>
            <a:r>
              <a:rPr lang="en-US" dirty="0"/>
              <a:t>Projekt </a:t>
            </a:r>
            <a:r>
              <a:rPr lang="en-US" dirty="0" err="1"/>
              <a:t>udovoljava</a:t>
            </a:r>
            <a:r>
              <a:rPr lang="en-US" dirty="0"/>
              <a:t> </a:t>
            </a:r>
            <a:r>
              <a:rPr lang="en-US" dirty="0" err="1"/>
              <a:t>svim</a:t>
            </a:r>
            <a:r>
              <a:rPr lang="en-US" dirty="0"/>
              <a:t> </a:t>
            </a:r>
            <a:r>
              <a:rPr lang="en-US" dirty="0" err="1"/>
              <a:t>zahtjevima</a:t>
            </a:r>
            <a:r>
              <a:rPr lang="en-US" dirty="0"/>
              <a:t> </a:t>
            </a:r>
            <a:r>
              <a:rPr lang="en-US" dirty="0" err="1"/>
              <a:t>povezanima</a:t>
            </a:r>
            <a:r>
              <a:rPr lang="en-US" dirty="0"/>
              <a:t> s </a:t>
            </a:r>
            <a:r>
              <a:rPr lang="en-US" b="1" dirty="0" err="1"/>
              <a:t>pravilima</a:t>
            </a:r>
            <a:r>
              <a:rPr lang="en-US" b="1" dirty="0"/>
              <a:t> </a:t>
            </a:r>
            <a:r>
              <a:rPr lang="en-US" b="1" dirty="0" err="1"/>
              <a:t>dodjele</a:t>
            </a:r>
            <a:r>
              <a:rPr lang="en-US" b="1" dirty="0"/>
              <a:t> </a:t>
            </a:r>
            <a:r>
              <a:rPr lang="en-US" b="1" dirty="0" err="1"/>
              <a:t>državnih</a:t>
            </a:r>
            <a:r>
              <a:rPr lang="en-US" b="1" dirty="0"/>
              <a:t> </a:t>
            </a:r>
            <a:r>
              <a:rPr lang="en-US" b="1" dirty="0" err="1"/>
              <a:t>potpora</a:t>
            </a:r>
            <a:r>
              <a:rPr lang="en-US" b="1" dirty="0"/>
              <a:t> </a:t>
            </a:r>
            <a:r>
              <a:rPr lang="en-US" dirty="0" err="1"/>
              <a:t>utvrđenima</a:t>
            </a:r>
            <a:r>
              <a:rPr lang="en-US" dirty="0"/>
              <a:t> u </a:t>
            </a:r>
            <a:r>
              <a:rPr lang="en-US" dirty="0" err="1"/>
              <a:t>Programu</a:t>
            </a:r>
            <a:r>
              <a:rPr lang="en-US" dirty="0"/>
              <a:t> </a:t>
            </a:r>
            <a:r>
              <a:rPr lang="en-US" dirty="0" err="1"/>
              <a:t>te</a:t>
            </a:r>
            <a:r>
              <a:rPr lang="en-US" dirty="0"/>
              <a:t> </a:t>
            </a:r>
            <a:r>
              <a:rPr lang="en-US" dirty="0" err="1"/>
              <a:t>potpora</a:t>
            </a:r>
            <a:r>
              <a:rPr lang="en-US" dirty="0"/>
              <a:t> male </a:t>
            </a:r>
            <a:r>
              <a:rPr lang="en-US" dirty="0" err="1"/>
              <a:t>vrijednosti</a:t>
            </a:r>
            <a:r>
              <a:rPr lang="en-US" dirty="0"/>
              <a:t> </a:t>
            </a:r>
            <a:r>
              <a:rPr lang="en-US" dirty="0" err="1"/>
              <a:t>utvrđenima</a:t>
            </a:r>
            <a:r>
              <a:rPr lang="en-US" dirty="0"/>
              <a:t> u </a:t>
            </a:r>
            <a:r>
              <a:rPr lang="en-US" dirty="0" err="1"/>
              <a:t>Programu</a:t>
            </a:r>
            <a:r>
              <a:rPr lang="en-US" dirty="0"/>
              <a:t> de </a:t>
            </a:r>
            <a:r>
              <a:rPr lang="en-US" dirty="0" err="1"/>
              <a:t>minimis</a:t>
            </a:r>
            <a:r>
              <a:rPr lang="en-US" dirty="0"/>
              <a:t> i </a:t>
            </a:r>
            <a:r>
              <a:rPr lang="en-US" dirty="0" err="1"/>
              <a:t>Uputama</a:t>
            </a:r>
            <a:r>
              <a:rPr lang="en-US" dirty="0"/>
              <a:t> </a:t>
            </a:r>
            <a:r>
              <a:rPr lang="en-US" dirty="0" err="1"/>
              <a:t>za</a:t>
            </a:r>
            <a:r>
              <a:rPr lang="en-US" dirty="0"/>
              <a:t> </a:t>
            </a:r>
            <a:r>
              <a:rPr lang="en-US" dirty="0" err="1"/>
              <a:t>prijavitelje</a:t>
            </a:r>
            <a:endParaRPr lang="en-US" dirty="0"/>
          </a:p>
        </p:txBody>
      </p:sp>
      <p:sp>
        <p:nvSpPr>
          <p:cNvPr id="4" name="TextBox 3"/>
          <p:cNvSpPr txBox="1"/>
          <p:nvPr/>
        </p:nvSpPr>
        <p:spPr>
          <a:xfrm>
            <a:off x="431074" y="387939"/>
            <a:ext cx="1126018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PRIHVATLJIVOST PROJEKTA</a:t>
            </a:r>
          </a:p>
        </p:txBody>
      </p:sp>
      <p:pic>
        <p:nvPicPr>
          <p:cNvPr id="7" name="Slika 6">
            <a:extLst>
              <a:ext uri="{FF2B5EF4-FFF2-40B4-BE49-F238E27FC236}">
                <a16:creationId xmlns:a16="http://schemas.microsoft.com/office/drawing/2014/main" id="{33A561B1-4F79-4712-884A-8F77925B5D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3945" y="6257597"/>
            <a:ext cx="2136479" cy="474773"/>
          </a:xfrm>
          <a:prstGeom prst="rect">
            <a:avLst/>
          </a:prstGeom>
        </p:spPr>
      </p:pic>
    </p:spTree>
    <p:extLst>
      <p:ext uri="{BB962C8B-B14F-4D97-AF65-F5344CB8AC3E}">
        <p14:creationId xmlns:p14="http://schemas.microsoft.com/office/powerpoint/2010/main" val="2709389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012" y="807891"/>
            <a:ext cx="11601929" cy="5299533"/>
          </a:xfrm>
        </p:spPr>
        <p:txBody>
          <a:bodyPr>
            <a:noAutofit/>
          </a:bodyPr>
          <a:lstStyle/>
          <a:p>
            <a:pPr marL="0" indent="0">
              <a:buNone/>
            </a:pPr>
            <a:r>
              <a:rPr lang="en-US" sz="1800" dirty="0" err="1">
                <a:latin typeface="+mj-lt"/>
              </a:rPr>
              <a:t>Što</a:t>
            </a:r>
            <a:r>
              <a:rPr lang="en-US" sz="1800" dirty="0">
                <a:latin typeface="+mj-lt"/>
              </a:rPr>
              <a:t> </a:t>
            </a:r>
            <a:r>
              <a:rPr lang="en-US" sz="1800" dirty="0" err="1">
                <a:latin typeface="+mj-lt"/>
              </a:rPr>
              <a:t>predstavlja</a:t>
            </a:r>
            <a:r>
              <a:rPr lang="en-US" sz="1800" dirty="0">
                <a:latin typeface="+mj-lt"/>
              </a:rPr>
              <a:t> „</a:t>
            </a:r>
            <a:r>
              <a:rPr lang="en-US" sz="1800" dirty="0" err="1">
                <a:latin typeface="+mj-lt"/>
              </a:rPr>
              <a:t>značajnu</a:t>
            </a:r>
            <a:r>
              <a:rPr lang="en-US" sz="1800" dirty="0">
                <a:latin typeface="+mj-lt"/>
              </a:rPr>
              <a:t> </a:t>
            </a:r>
            <a:r>
              <a:rPr lang="en-US" sz="1800" dirty="0" err="1">
                <a:latin typeface="+mj-lt"/>
              </a:rPr>
              <a:t>štetu</a:t>
            </a:r>
            <a:r>
              <a:rPr lang="en-US" sz="1800" dirty="0">
                <a:latin typeface="+mj-lt"/>
              </a:rPr>
              <a:t>” </a:t>
            </a:r>
            <a:r>
              <a:rPr lang="en-US" sz="1800" dirty="0" err="1">
                <a:latin typeface="+mj-lt"/>
              </a:rPr>
              <a:t>za</a:t>
            </a:r>
            <a:r>
              <a:rPr lang="en-US" sz="1800" dirty="0">
                <a:latin typeface="+mj-lt"/>
              </a:rPr>
              <a:t> </a:t>
            </a:r>
            <a:r>
              <a:rPr lang="en-US" sz="1800" dirty="0" err="1">
                <a:latin typeface="+mj-lt"/>
              </a:rPr>
              <a:t>šest</a:t>
            </a:r>
            <a:r>
              <a:rPr lang="en-US" sz="1800" dirty="0">
                <a:latin typeface="+mj-lt"/>
              </a:rPr>
              <a:t> </a:t>
            </a:r>
            <a:r>
              <a:rPr lang="en-US" sz="1800" dirty="0" err="1">
                <a:latin typeface="+mj-lt"/>
              </a:rPr>
              <a:t>okolišnih</a:t>
            </a:r>
            <a:r>
              <a:rPr lang="en-US" sz="1800" dirty="0">
                <a:latin typeface="+mj-lt"/>
              </a:rPr>
              <a:t> </a:t>
            </a:r>
            <a:r>
              <a:rPr lang="en-US" sz="1800" dirty="0" err="1">
                <a:latin typeface="+mj-lt"/>
              </a:rPr>
              <a:t>ciljeva</a:t>
            </a:r>
            <a:r>
              <a:rPr lang="en-US" sz="1800" dirty="0">
                <a:latin typeface="+mj-lt"/>
              </a:rPr>
              <a:t> </a:t>
            </a:r>
            <a:r>
              <a:rPr lang="en-US" sz="1800" dirty="0" err="1">
                <a:latin typeface="+mj-lt"/>
              </a:rPr>
              <a:t>obuhvaćenih</a:t>
            </a:r>
            <a:r>
              <a:rPr lang="en-US" sz="1800" dirty="0">
                <a:latin typeface="+mj-lt"/>
              </a:rPr>
              <a:t> </a:t>
            </a:r>
            <a:r>
              <a:rPr lang="en-US" sz="1800" dirty="0" err="1">
                <a:latin typeface="+mj-lt"/>
              </a:rPr>
              <a:t>Uredbom</a:t>
            </a:r>
            <a:r>
              <a:rPr lang="en-US" sz="1800" dirty="0">
                <a:latin typeface="+mj-lt"/>
              </a:rPr>
              <a:t> o </a:t>
            </a:r>
            <a:r>
              <a:rPr lang="en-US" sz="1800" dirty="0" err="1">
                <a:latin typeface="+mj-lt"/>
              </a:rPr>
              <a:t>taksonomiji</a:t>
            </a:r>
            <a:r>
              <a:rPr lang="en-US" sz="1800" dirty="0">
                <a:latin typeface="+mj-lt"/>
              </a:rPr>
              <a:t> (UREDBA (EU) 2020/852)?</a:t>
            </a:r>
          </a:p>
          <a:p>
            <a:pPr marL="0" indent="0">
              <a:buNone/>
            </a:pPr>
            <a:r>
              <a:rPr lang="en-US" sz="1800" dirty="0" err="1">
                <a:latin typeface="+mj-lt"/>
              </a:rPr>
              <a:t>Smatra</a:t>
            </a:r>
            <a:r>
              <a:rPr lang="en-US" sz="1800" dirty="0">
                <a:latin typeface="+mj-lt"/>
              </a:rPr>
              <a:t> se da </a:t>
            </a:r>
            <a:r>
              <a:rPr lang="en-US" sz="1800" dirty="0" err="1">
                <a:latin typeface="+mj-lt"/>
              </a:rPr>
              <a:t>aktivnost</a:t>
            </a:r>
            <a:r>
              <a:rPr lang="en-US" sz="1800" dirty="0">
                <a:latin typeface="+mj-lt"/>
              </a:rPr>
              <a:t> (</a:t>
            </a:r>
            <a:r>
              <a:rPr lang="en-US" sz="1800" dirty="0" err="1"/>
              <a:t>uzimajući</a:t>
            </a:r>
            <a:r>
              <a:rPr lang="en-US" sz="1800" dirty="0"/>
              <a:t> u </a:t>
            </a:r>
            <a:r>
              <a:rPr lang="en-US" sz="1800" dirty="0" err="1"/>
              <a:t>obzir</a:t>
            </a:r>
            <a:r>
              <a:rPr lang="en-US" sz="1800" dirty="0"/>
              <a:t> </a:t>
            </a:r>
            <a:r>
              <a:rPr lang="en-US" sz="1800" dirty="0" err="1"/>
              <a:t>izravne</a:t>
            </a:r>
            <a:r>
              <a:rPr lang="en-US" sz="1800" dirty="0"/>
              <a:t> i </a:t>
            </a:r>
            <a:r>
              <a:rPr lang="en-US" sz="1800" dirty="0" err="1"/>
              <a:t>primarne</a:t>
            </a:r>
            <a:r>
              <a:rPr lang="en-US" sz="1800" dirty="0"/>
              <a:t> </a:t>
            </a:r>
            <a:r>
              <a:rPr lang="en-US" sz="1800" dirty="0" err="1"/>
              <a:t>neizravne</a:t>
            </a:r>
            <a:r>
              <a:rPr lang="en-US" sz="1800" dirty="0"/>
              <a:t> </a:t>
            </a:r>
            <a:r>
              <a:rPr lang="en-US" sz="1800" dirty="0" err="1"/>
              <a:t>učinke</a:t>
            </a:r>
            <a:r>
              <a:rPr lang="en-US" sz="1800" dirty="0"/>
              <a:t>) </a:t>
            </a:r>
            <a:r>
              <a:rPr lang="en-US" sz="1800" dirty="0" err="1">
                <a:latin typeface="+mj-lt"/>
              </a:rPr>
              <a:t>čini</a:t>
            </a:r>
            <a:r>
              <a:rPr lang="en-US" sz="1800" dirty="0">
                <a:latin typeface="+mj-lt"/>
              </a:rPr>
              <a:t> </a:t>
            </a:r>
            <a:r>
              <a:rPr lang="en-US" sz="1800" dirty="0" err="1">
                <a:latin typeface="+mj-lt"/>
              </a:rPr>
              <a:t>značajnu</a:t>
            </a:r>
            <a:r>
              <a:rPr lang="en-US" sz="1800" dirty="0">
                <a:latin typeface="+mj-lt"/>
              </a:rPr>
              <a:t> </a:t>
            </a:r>
            <a:r>
              <a:rPr lang="en-US" sz="1800" dirty="0" err="1">
                <a:latin typeface="+mj-lt"/>
              </a:rPr>
              <a:t>štetu</a:t>
            </a:r>
            <a:r>
              <a:rPr lang="en-US" sz="1800" dirty="0">
                <a:latin typeface="+mj-lt"/>
              </a:rPr>
              <a:t> :</a:t>
            </a:r>
          </a:p>
          <a:p>
            <a:pPr marL="342900" indent="-342900">
              <a:buFont typeface="+mj-lt"/>
              <a:buAutoNum type="arabicPeriod"/>
            </a:pPr>
            <a:r>
              <a:rPr lang="en-US" sz="1800" b="1" dirty="0" err="1">
                <a:latin typeface="+mj-lt"/>
              </a:rPr>
              <a:t>ublažavanju</a:t>
            </a:r>
            <a:r>
              <a:rPr lang="en-US" sz="1800" b="1" dirty="0">
                <a:latin typeface="+mj-lt"/>
              </a:rPr>
              <a:t> </a:t>
            </a:r>
            <a:r>
              <a:rPr lang="en-US" sz="1800" b="1" dirty="0" err="1">
                <a:latin typeface="+mj-lt"/>
              </a:rPr>
              <a:t>klimatskih</a:t>
            </a:r>
            <a:r>
              <a:rPr lang="en-US" sz="1800" b="1" dirty="0">
                <a:latin typeface="+mj-lt"/>
              </a:rPr>
              <a:t> </a:t>
            </a:r>
            <a:r>
              <a:rPr lang="en-US" sz="1800" b="1" dirty="0" err="1">
                <a:latin typeface="+mj-lt"/>
              </a:rPr>
              <a:t>promjena</a:t>
            </a:r>
            <a:r>
              <a:rPr lang="en-US" sz="1800" b="1" dirty="0">
                <a:latin typeface="+mj-lt"/>
              </a:rPr>
              <a:t> </a:t>
            </a:r>
            <a:r>
              <a:rPr lang="en-US" sz="1800" dirty="0" err="1">
                <a:latin typeface="+mj-lt"/>
              </a:rPr>
              <a:t>ako</a:t>
            </a:r>
            <a:r>
              <a:rPr lang="en-US" sz="1800" dirty="0">
                <a:latin typeface="+mj-lt"/>
              </a:rPr>
              <a:t> </a:t>
            </a:r>
            <a:r>
              <a:rPr lang="en-US" sz="1800" dirty="0" err="1">
                <a:latin typeface="+mj-lt"/>
              </a:rPr>
              <a:t>dovodi</a:t>
            </a:r>
            <a:r>
              <a:rPr lang="en-US" sz="1800" dirty="0">
                <a:latin typeface="+mj-lt"/>
              </a:rPr>
              <a:t> do </a:t>
            </a:r>
            <a:r>
              <a:rPr lang="en-US" sz="1800" dirty="0" err="1">
                <a:latin typeface="+mj-lt"/>
              </a:rPr>
              <a:t>značajnih</a:t>
            </a:r>
            <a:r>
              <a:rPr lang="en-US" sz="1800" dirty="0">
                <a:latin typeface="+mj-lt"/>
              </a:rPr>
              <a:t> </a:t>
            </a:r>
            <a:r>
              <a:rPr lang="en-US" sz="1800" dirty="0" err="1">
                <a:latin typeface="+mj-lt"/>
              </a:rPr>
              <a:t>emisija</a:t>
            </a:r>
            <a:r>
              <a:rPr lang="en-US" sz="1800" dirty="0">
                <a:latin typeface="+mj-lt"/>
              </a:rPr>
              <a:t> </a:t>
            </a:r>
            <a:r>
              <a:rPr lang="en-US" sz="1800" dirty="0" err="1">
                <a:latin typeface="+mj-lt"/>
              </a:rPr>
              <a:t>stakleničkih</a:t>
            </a:r>
            <a:r>
              <a:rPr lang="en-US" sz="1800" dirty="0">
                <a:latin typeface="+mj-lt"/>
              </a:rPr>
              <a:t> </a:t>
            </a:r>
            <a:r>
              <a:rPr lang="en-US" sz="1800" dirty="0" err="1">
                <a:latin typeface="+mj-lt"/>
              </a:rPr>
              <a:t>plinova</a:t>
            </a:r>
            <a:r>
              <a:rPr lang="en-US" sz="1800" dirty="0">
                <a:latin typeface="+mj-lt"/>
              </a:rPr>
              <a:t> (GHG);</a:t>
            </a:r>
          </a:p>
          <a:p>
            <a:pPr marL="342900" indent="-342900">
              <a:buFont typeface="+mj-lt"/>
              <a:buAutoNum type="arabicPeriod"/>
            </a:pPr>
            <a:r>
              <a:rPr lang="en-US" sz="1800" b="1" dirty="0" err="1">
                <a:latin typeface="+mj-lt"/>
              </a:rPr>
              <a:t>prilagodbi</a:t>
            </a:r>
            <a:r>
              <a:rPr lang="en-US" sz="1800" b="1" dirty="0">
                <a:latin typeface="+mj-lt"/>
              </a:rPr>
              <a:t> </a:t>
            </a:r>
            <a:r>
              <a:rPr lang="en-US" sz="1800" b="1" dirty="0" err="1">
                <a:latin typeface="+mj-lt"/>
              </a:rPr>
              <a:t>na</a:t>
            </a:r>
            <a:r>
              <a:rPr lang="en-US" sz="1800" b="1" dirty="0">
                <a:latin typeface="+mj-lt"/>
              </a:rPr>
              <a:t> </a:t>
            </a:r>
            <a:r>
              <a:rPr lang="en-US" sz="1800" b="1" dirty="0" err="1">
                <a:latin typeface="+mj-lt"/>
              </a:rPr>
              <a:t>klimatske</a:t>
            </a:r>
            <a:r>
              <a:rPr lang="en-US" sz="1800" b="1" dirty="0">
                <a:latin typeface="+mj-lt"/>
              </a:rPr>
              <a:t> </a:t>
            </a:r>
            <a:r>
              <a:rPr lang="en-US" sz="1800" b="1" dirty="0" err="1">
                <a:latin typeface="+mj-lt"/>
              </a:rPr>
              <a:t>promjene</a:t>
            </a:r>
            <a:r>
              <a:rPr lang="en-US" sz="1800" b="1" dirty="0">
                <a:latin typeface="+mj-lt"/>
              </a:rPr>
              <a:t> </a:t>
            </a:r>
            <a:r>
              <a:rPr lang="en-US" sz="1800" dirty="0" err="1">
                <a:latin typeface="+mj-lt"/>
              </a:rPr>
              <a:t>ako</a:t>
            </a:r>
            <a:r>
              <a:rPr lang="en-US" sz="1800" dirty="0">
                <a:latin typeface="+mj-lt"/>
              </a:rPr>
              <a:t> </a:t>
            </a:r>
            <a:r>
              <a:rPr lang="en-US" sz="1800" dirty="0" err="1">
                <a:latin typeface="+mj-lt"/>
              </a:rPr>
              <a:t>dovodi</a:t>
            </a:r>
            <a:r>
              <a:rPr lang="en-US" sz="1800" dirty="0">
                <a:latin typeface="+mj-lt"/>
              </a:rPr>
              <a:t> do </a:t>
            </a:r>
            <a:r>
              <a:rPr lang="en-US" sz="1800" dirty="0" err="1">
                <a:latin typeface="+mj-lt"/>
              </a:rPr>
              <a:t>povećanog</a:t>
            </a:r>
            <a:r>
              <a:rPr lang="en-US" sz="1800" dirty="0">
                <a:latin typeface="+mj-lt"/>
              </a:rPr>
              <a:t> </a:t>
            </a:r>
            <a:r>
              <a:rPr lang="en-US" sz="1800" dirty="0" err="1">
                <a:latin typeface="+mj-lt"/>
              </a:rPr>
              <a:t>štetnog</a:t>
            </a:r>
            <a:r>
              <a:rPr lang="en-US" sz="1800" dirty="0">
                <a:latin typeface="+mj-lt"/>
              </a:rPr>
              <a:t> </a:t>
            </a:r>
            <a:r>
              <a:rPr lang="en-US" sz="1800" dirty="0" err="1">
                <a:latin typeface="+mj-lt"/>
              </a:rPr>
              <a:t>utjecaja</a:t>
            </a:r>
            <a:r>
              <a:rPr lang="en-US" sz="1800" dirty="0">
                <a:latin typeface="+mj-lt"/>
              </a:rPr>
              <a:t> </a:t>
            </a:r>
            <a:r>
              <a:rPr lang="en-US" sz="1800" dirty="0" err="1">
                <a:latin typeface="+mj-lt"/>
              </a:rPr>
              <a:t>sadašnje</a:t>
            </a:r>
            <a:r>
              <a:rPr lang="en-US" sz="1800" dirty="0">
                <a:latin typeface="+mj-lt"/>
              </a:rPr>
              <a:t> </a:t>
            </a:r>
            <a:r>
              <a:rPr lang="en-US" sz="1800" dirty="0" err="1">
                <a:latin typeface="+mj-lt"/>
              </a:rPr>
              <a:t>klime</a:t>
            </a:r>
            <a:r>
              <a:rPr lang="en-US" sz="1800" dirty="0">
                <a:latin typeface="+mj-lt"/>
              </a:rPr>
              <a:t> i </a:t>
            </a:r>
            <a:r>
              <a:rPr lang="en-US" sz="1800" dirty="0" err="1">
                <a:latin typeface="+mj-lt"/>
              </a:rPr>
              <a:t>očekivane</a:t>
            </a:r>
            <a:r>
              <a:rPr lang="en-US" sz="1800" dirty="0">
                <a:latin typeface="+mj-lt"/>
              </a:rPr>
              <a:t> </a:t>
            </a:r>
            <a:r>
              <a:rPr lang="en-US" sz="1800" dirty="0" err="1">
                <a:latin typeface="+mj-lt"/>
              </a:rPr>
              <a:t>buduće</a:t>
            </a:r>
            <a:r>
              <a:rPr lang="en-US" sz="1800" dirty="0">
                <a:latin typeface="+mj-lt"/>
              </a:rPr>
              <a:t> </a:t>
            </a:r>
            <a:r>
              <a:rPr lang="en-US" sz="1800" dirty="0" err="1">
                <a:latin typeface="+mj-lt"/>
              </a:rPr>
              <a:t>klime</a:t>
            </a:r>
            <a:r>
              <a:rPr lang="en-US" sz="1800" dirty="0">
                <a:latin typeface="+mj-lt"/>
              </a:rPr>
              <a:t>, </a:t>
            </a:r>
            <a:r>
              <a:rPr lang="en-US" sz="1800" dirty="0" err="1">
                <a:latin typeface="+mj-lt"/>
              </a:rPr>
              <a:t>na</a:t>
            </a:r>
            <a:r>
              <a:rPr lang="en-US" sz="1800" dirty="0">
                <a:latin typeface="+mj-lt"/>
              </a:rPr>
              <a:t> </a:t>
            </a:r>
            <a:r>
              <a:rPr lang="en-US" sz="1800" dirty="0" err="1">
                <a:latin typeface="+mj-lt"/>
              </a:rPr>
              <a:t>samu</a:t>
            </a:r>
            <a:r>
              <a:rPr lang="en-US" sz="1800" dirty="0">
                <a:latin typeface="+mj-lt"/>
              </a:rPr>
              <a:t> </a:t>
            </a:r>
            <a:r>
              <a:rPr lang="en-US" sz="1800" dirty="0" err="1">
                <a:latin typeface="+mj-lt"/>
              </a:rPr>
              <a:t>aktivnost</a:t>
            </a:r>
            <a:r>
              <a:rPr lang="en-US" sz="1800" dirty="0">
                <a:latin typeface="+mj-lt"/>
              </a:rPr>
              <a:t> </a:t>
            </a:r>
            <a:r>
              <a:rPr lang="en-US" sz="1800" dirty="0" err="1">
                <a:latin typeface="+mj-lt"/>
              </a:rPr>
              <a:t>ili</a:t>
            </a:r>
            <a:r>
              <a:rPr lang="en-US" sz="1800" dirty="0">
                <a:latin typeface="+mj-lt"/>
              </a:rPr>
              <a:t> </a:t>
            </a:r>
            <a:r>
              <a:rPr lang="en-US" sz="1800" dirty="0" err="1">
                <a:latin typeface="+mj-lt"/>
              </a:rPr>
              <a:t>na</a:t>
            </a:r>
            <a:r>
              <a:rPr lang="en-US" sz="1800" dirty="0">
                <a:latin typeface="+mj-lt"/>
              </a:rPr>
              <a:t> </a:t>
            </a:r>
            <a:r>
              <a:rPr lang="en-US" sz="1800" dirty="0" err="1">
                <a:latin typeface="+mj-lt"/>
              </a:rPr>
              <a:t>ljude</a:t>
            </a:r>
            <a:r>
              <a:rPr lang="en-US" sz="1800" dirty="0">
                <a:latin typeface="+mj-lt"/>
              </a:rPr>
              <a:t>, </a:t>
            </a:r>
            <a:r>
              <a:rPr lang="en-US" sz="1800" dirty="0" err="1">
                <a:latin typeface="+mj-lt"/>
              </a:rPr>
              <a:t>prirodu</a:t>
            </a:r>
            <a:r>
              <a:rPr lang="en-US" sz="1800" dirty="0">
                <a:latin typeface="+mj-lt"/>
              </a:rPr>
              <a:t> </a:t>
            </a:r>
            <a:r>
              <a:rPr lang="en-US" sz="1800" dirty="0" err="1">
                <a:latin typeface="+mj-lt"/>
              </a:rPr>
              <a:t>ili</a:t>
            </a:r>
            <a:r>
              <a:rPr lang="en-US" sz="1800" dirty="0">
                <a:latin typeface="+mj-lt"/>
              </a:rPr>
              <a:t> </a:t>
            </a:r>
            <a:r>
              <a:rPr lang="en-US" sz="1800" dirty="0" err="1">
                <a:latin typeface="+mj-lt"/>
              </a:rPr>
              <a:t>imovinu</a:t>
            </a:r>
            <a:r>
              <a:rPr lang="en-US" sz="1800" dirty="0">
                <a:latin typeface="+mj-lt"/>
              </a:rPr>
              <a:t>;</a:t>
            </a:r>
          </a:p>
          <a:p>
            <a:pPr marL="342900" indent="-342900">
              <a:buFont typeface="+mj-lt"/>
              <a:buAutoNum type="arabicPeriod"/>
            </a:pPr>
            <a:r>
              <a:rPr lang="en-US" sz="1800" b="1" dirty="0" err="1">
                <a:latin typeface="+mj-lt"/>
              </a:rPr>
              <a:t>održivom</a:t>
            </a:r>
            <a:r>
              <a:rPr lang="en-US" sz="1800" b="1" dirty="0">
                <a:latin typeface="+mj-lt"/>
              </a:rPr>
              <a:t> </a:t>
            </a:r>
            <a:r>
              <a:rPr lang="en-US" sz="1800" b="1" dirty="0" err="1">
                <a:latin typeface="+mj-lt"/>
              </a:rPr>
              <a:t>korištenju</a:t>
            </a:r>
            <a:r>
              <a:rPr lang="en-US" sz="1800" b="1" dirty="0">
                <a:latin typeface="+mj-lt"/>
              </a:rPr>
              <a:t> i </a:t>
            </a:r>
            <a:r>
              <a:rPr lang="en-US" sz="1800" b="1" dirty="0" err="1">
                <a:latin typeface="+mj-lt"/>
              </a:rPr>
              <a:t>zaštiti</a:t>
            </a:r>
            <a:r>
              <a:rPr lang="en-US" sz="1800" b="1" dirty="0">
                <a:latin typeface="+mj-lt"/>
              </a:rPr>
              <a:t> </a:t>
            </a:r>
            <a:r>
              <a:rPr lang="en-US" sz="1800" b="1" dirty="0" err="1">
                <a:latin typeface="+mj-lt"/>
              </a:rPr>
              <a:t>voda</a:t>
            </a:r>
            <a:r>
              <a:rPr lang="en-US" sz="1800" b="1" dirty="0">
                <a:latin typeface="+mj-lt"/>
              </a:rPr>
              <a:t> i </a:t>
            </a:r>
            <a:r>
              <a:rPr lang="en-US" sz="1800" b="1" dirty="0" err="1">
                <a:latin typeface="+mj-lt"/>
              </a:rPr>
              <a:t>morskih</a:t>
            </a:r>
            <a:r>
              <a:rPr lang="en-US" sz="1800" b="1" dirty="0">
                <a:latin typeface="+mj-lt"/>
              </a:rPr>
              <a:t> </a:t>
            </a:r>
            <a:r>
              <a:rPr lang="en-US" sz="1800" b="1" dirty="0" err="1">
                <a:latin typeface="+mj-lt"/>
              </a:rPr>
              <a:t>resursa</a:t>
            </a:r>
            <a:r>
              <a:rPr lang="en-US" sz="1800" b="1" dirty="0">
                <a:latin typeface="+mj-lt"/>
              </a:rPr>
              <a:t> </a:t>
            </a:r>
            <a:r>
              <a:rPr lang="en-US" sz="1800" dirty="0" err="1">
                <a:latin typeface="+mj-lt"/>
              </a:rPr>
              <a:t>ako</a:t>
            </a:r>
            <a:r>
              <a:rPr lang="en-US" sz="1800" dirty="0">
                <a:latin typeface="+mj-lt"/>
              </a:rPr>
              <a:t> je </a:t>
            </a:r>
            <a:r>
              <a:rPr lang="en-US" sz="1800" dirty="0" err="1">
                <a:latin typeface="+mj-lt"/>
              </a:rPr>
              <a:t>štetna</a:t>
            </a:r>
            <a:r>
              <a:rPr lang="en-US" sz="1800" dirty="0">
                <a:latin typeface="+mj-lt"/>
              </a:rPr>
              <a:t> </a:t>
            </a:r>
            <a:r>
              <a:rPr lang="en-US" sz="1800" dirty="0" err="1">
                <a:latin typeface="+mj-lt"/>
              </a:rPr>
              <a:t>za</a:t>
            </a:r>
            <a:r>
              <a:rPr lang="en-US" sz="1800" dirty="0">
                <a:latin typeface="+mj-lt"/>
              </a:rPr>
              <a:t> dobro </a:t>
            </a:r>
            <a:r>
              <a:rPr lang="en-US" sz="1800" dirty="0" err="1">
                <a:latin typeface="+mj-lt"/>
              </a:rPr>
              <a:t>stanje</a:t>
            </a:r>
            <a:r>
              <a:rPr lang="en-US" sz="1800" dirty="0">
                <a:latin typeface="+mj-lt"/>
              </a:rPr>
              <a:t> </a:t>
            </a:r>
            <a:r>
              <a:rPr lang="en-US" sz="1800" dirty="0" err="1">
                <a:latin typeface="+mj-lt"/>
              </a:rPr>
              <a:t>ili</a:t>
            </a:r>
            <a:r>
              <a:rPr lang="en-US" sz="1800" dirty="0">
                <a:latin typeface="+mj-lt"/>
              </a:rPr>
              <a:t> </a:t>
            </a:r>
            <a:r>
              <a:rPr lang="en-US" sz="1800" dirty="0" err="1">
                <a:latin typeface="+mj-lt"/>
              </a:rPr>
              <a:t>dobar</a:t>
            </a:r>
            <a:r>
              <a:rPr lang="en-US" sz="1800" dirty="0">
                <a:latin typeface="+mj-lt"/>
              </a:rPr>
              <a:t> </a:t>
            </a:r>
            <a:r>
              <a:rPr lang="en-US" sz="1800" dirty="0" err="1">
                <a:latin typeface="+mj-lt"/>
              </a:rPr>
              <a:t>ekološki</a:t>
            </a:r>
            <a:r>
              <a:rPr lang="en-US" sz="1800" dirty="0">
                <a:latin typeface="+mj-lt"/>
              </a:rPr>
              <a:t> </a:t>
            </a:r>
            <a:r>
              <a:rPr lang="en-US" sz="1800" dirty="0" err="1">
                <a:latin typeface="+mj-lt"/>
              </a:rPr>
              <a:t>potencijal</a:t>
            </a:r>
            <a:r>
              <a:rPr lang="en-US" sz="1800" dirty="0">
                <a:latin typeface="+mj-lt"/>
              </a:rPr>
              <a:t> </a:t>
            </a:r>
            <a:r>
              <a:rPr lang="en-US" sz="1800" dirty="0" err="1">
                <a:latin typeface="+mj-lt"/>
              </a:rPr>
              <a:t>vodnih</a:t>
            </a:r>
            <a:r>
              <a:rPr lang="en-US" sz="1800" dirty="0">
                <a:latin typeface="+mj-lt"/>
              </a:rPr>
              <a:t> </a:t>
            </a:r>
            <a:r>
              <a:rPr lang="en-US" sz="1800" dirty="0" err="1">
                <a:latin typeface="+mj-lt"/>
              </a:rPr>
              <a:t>tijela</a:t>
            </a:r>
            <a:r>
              <a:rPr lang="en-US" sz="1800" dirty="0">
                <a:latin typeface="+mj-lt"/>
              </a:rPr>
              <a:t>, </a:t>
            </a:r>
            <a:r>
              <a:rPr lang="en-US" sz="1800" dirty="0" err="1">
                <a:latin typeface="+mj-lt"/>
              </a:rPr>
              <a:t>uključujući</a:t>
            </a:r>
            <a:r>
              <a:rPr lang="en-US" sz="1800" dirty="0">
                <a:latin typeface="+mj-lt"/>
              </a:rPr>
              <a:t> </a:t>
            </a:r>
            <a:r>
              <a:rPr lang="en-US" sz="1800" dirty="0" err="1">
                <a:latin typeface="+mj-lt"/>
              </a:rPr>
              <a:t>površinske</a:t>
            </a:r>
            <a:r>
              <a:rPr lang="en-US" sz="1800" dirty="0">
                <a:latin typeface="+mj-lt"/>
              </a:rPr>
              <a:t> </a:t>
            </a:r>
            <a:r>
              <a:rPr lang="en-US" sz="1800" dirty="0" err="1">
                <a:latin typeface="+mj-lt"/>
              </a:rPr>
              <a:t>vode</a:t>
            </a:r>
            <a:r>
              <a:rPr lang="en-US" sz="1800" dirty="0">
                <a:latin typeface="+mj-lt"/>
              </a:rPr>
              <a:t> i </a:t>
            </a:r>
            <a:r>
              <a:rPr lang="en-US" sz="1800" dirty="0" err="1">
                <a:latin typeface="+mj-lt"/>
              </a:rPr>
              <a:t>podzemne</a:t>
            </a:r>
            <a:r>
              <a:rPr lang="en-US" sz="1800" dirty="0">
                <a:latin typeface="+mj-lt"/>
              </a:rPr>
              <a:t> </a:t>
            </a:r>
            <a:r>
              <a:rPr lang="en-US" sz="1800" dirty="0" err="1">
                <a:latin typeface="+mj-lt"/>
              </a:rPr>
              <a:t>vode</a:t>
            </a:r>
            <a:r>
              <a:rPr lang="en-US" sz="1800" dirty="0">
                <a:latin typeface="+mj-lt"/>
              </a:rPr>
              <a:t>, </a:t>
            </a:r>
            <a:r>
              <a:rPr lang="en-US" sz="1800" dirty="0" err="1">
                <a:latin typeface="+mj-lt"/>
              </a:rPr>
              <a:t>ili</a:t>
            </a:r>
            <a:r>
              <a:rPr lang="en-US" sz="1800" dirty="0">
                <a:latin typeface="+mj-lt"/>
              </a:rPr>
              <a:t> </a:t>
            </a:r>
            <a:r>
              <a:rPr lang="en-US" sz="1800" dirty="0" err="1">
                <a:latin typeface="+mj-lt"/>
              </a:rPr>
              <a:t>za</a:t>
            </a:r>
            <a:r>
              <a:rPr lang="en-US" sz="1800" dirty="0">
                <a:latin typeface="+mj-lt"/>
              </a:rPr>
              <a:t> dobro </a:t>
            </a:r>
            <a:r>
              <a:rPr lang="en-US" sz="1800" dirty="0" err="1">
                <a:latin typeface="+mj-lt"/>
              </a:rPr>
              <a:t>stanje</a:t>
            </a:r>
            <a:r>
              <a:rPr lang="en-US" sz="1800" dirty="0">
                <a:latin typeface="+mj-lt"/>
              </a:rPr>
              <a:t> </a:t>
            </a:r>
            <a:r>
              <a:rPr lang="en-US" sz="1800" dirty="0" err="1">
                <a:latin typeface="+mj-lt"/>
              </a:rPr>
              <a:t>okoliša</a:t>
            </a:r>
            <a:r>
              <a:rPr lang="en-US" sz="1800" dirty="0">
                <a:latin typeface="+mj-lt"/>
              </a:rPr>
              <a:t> </a:t>
            </a:r>
            <a:r>
              <a:rPr lang="en-US" sz="1800" dirty="0" err="1">
                <a:latin typeface="+mj-lt"/>
              </a:rPr>
              <a:t>morske</a:t>
            </a:r>
            <a:r>
              <a:rPr lang="en-US" sz="1800" dirty="0">
                <a:latin typeface="+mj-lt"/>
              </a:rPr>
              <a:t> </a:t>
            </a:r>
            <a:r>
              <a:rPr lang="en-US" sz="1800" dirty="0" err="1">
                <a:latin typeface="+mj-lt"/>
              </a:rPr>
              <a:t>vode</a:t>
            </a:r>
            <a:endParaRPr lang="en-US" sz="1800" dirty="0">
              <a:latin typeface="+mj-lt"/>
            </a:endParaRPr>
          </a:p>
          <a:p>
            <a:pPr marL="342900" indent="-342900">
              <a:buFont typeface="+mj-lt"/>
              <a:buAutoNum type="arabicPeriod"/>
            </a:pPr>
            <a:r>
              <a:rPr lang="en-US" sz="1800" b="1" dirty="0" err="1">
                <a:latin typeface="+mj-lt"/>
              </a:rPr>
              <a:t>kružnom</a:t>
            </a:r>
            <a:r>
              <a:rPr lang="en-US" sz="1800" b="1" dirty="0">
                <a:latin typeface="+mj-lt"/>
              </a:rPr>
              <a:t> </a:t>
            </a:r>
            <a:r>
              <a:rPr lang="en-US" sz="1800" b="1" dirty="0" err="1">
                <a:latin typeface="+mj-lt"/>
              </a:rPr>
              <a:t>gospodarstvu</a:t>
            </a:r>
            <a:r>
              <a:rPr lang="en-US" sz="1800" dirty="0">
                <a:latin typeface="+mj-lt"/>
              </a:rPr>
              <a:t>, </a:t>
            </a:r>
            <a:r>
              <a:rPr lang="en-US" sz="1800" dirty="0" err="1">
                <a:latin typeface="+mj-lt"/>
              </a:rPr>
              <a:t>uključujući</a:t>
            </a:r>
            <a:r>
              <a:rPr lang="en-US" sz="1800" dirty="0">
                <a:latin typeface="+mj-lt"/>
              </a:rPr>
              <a:t> </a:t>
            </a:r>
            <a:r>
              <a:rPr lang="en-US" sz="1800" dirty="0" err="1">
                <a:latin typeface="+mj-lt"/>
              </a:rPr>
              <a:t>sprječavanje</a:t>
            </a:r>
            <a:r>
              <a:rPr lang="en-US" sz="1800" dirty="0">
                <a:latin typeface="+mj-lt"/>
              </a:rPr>
              <a:t> </a:t>
            </a:r>
            <a:r>
              <a:rPr lang="en-US" sz="1800" dirty="0" err="1">
                <a:latin typeface="+mj-lt"/>
              </a:rPr>
              <a:t>nastanka</a:t>
            </a:r>
            <a:r>
              <a:rPr lang="en-US" sz="1800" dirty="0">
                <a:latin typeface="+mj-lt"/>
              </a:rPr>
              <a:t> </a:t>
            </a:r>
            <a:r>
              <a:rPr lang="en-US" sz="1800" dirty="0" err="1">
                <a:latin typeface="+mj-lt"/>
              </a:rPr>
              <a:t>otpada</a:t>
            </a:r>
            <a:r>
              <a:rPr lang="en-US" sz="1800" dirty="0">
                <a:latin typeface="+mj-lt"/>
              </a:rPr>
              <a:t> i </a:t>
            </a:r>
            <a:r>
              <a:rPr lang="en-US" sz="1800" dirty="0" err="1">
                <a:latin typeface="+mj-lt"/>
              </a:rPr>
              <a:t>recikliranje</a:t>
            </a:r>
            <a:r>
              <a:rPr lang="en-US" sz="1800" dirty="0">
                <a:latin typeface="+mj-lt"/>
              </a:rPr>
              <a:t>, </a:t>
            </a:r>
            <a:r>
              <a:rPr lang="en-US" sz="1800" dirty="0" err="1">
                <a:latin typeface="+mj-lt"/>
              </a:rPr>
              <a:t>značajne</a:t>
            </a:r>
            <a:r>
              <a:rPr lang="en-US" sz="1800" dirty="0">
                <a:latin typeface="+mj-lt"/>
              </a:rPr>
              <a:t> </a:t>
            </a:r>
            <a:r>
              <a:rPr lang="en-US" sz="1800" dirty="0" err="1">
                <a:latin typeface="+mj-lt"/>
              </a:rPr>
              <a:t>neučinkovitosti</a:t>
            </a:r>
            <a:r>
              <a:rPr lang="en-US" sz="1800" dirty="0">
                <a:latin typeface="+mj-lt"/>
              </a:rPr>
              <a:t> u </a:t>
            </a:r>
            <a:r>
              <a:rPr lang="en-US" sz="1800" dirty="0" err="1">
                <a:latin typeface="+mj-lt"/>
              </a:rPr>
              <a:t>korištenju</a:t>
            </a:r>
            <a:r>
              <a:rPr lang="en-US" sz="1800" dirty="0">
                <a:latin typeface="+mj-lt"/>
              </a:rPr>
              <a:t> </a:t>
            </a:r>
            <a:r>
              <a:rPr lang="en-US" sz="1800" dirty="0" err="1">
                <a:latin typeface="+mj-lt"/>
              </a:rPr>
              <a:t>materijala</a:t>
            </a:r>
            <a:r>
              <a:rPr lang="en-US" sz="1800" dirty="0">
                <a:latin typeface="+mj-lt"/>
              </a:rPr>
              <a:t> </a:t>
            </a:r>
            <a:r>
              <a:rPr lang="en-US" sz="1800" dirty="0" err="1">
                <a:latin typeface="+mj-lt"/>
              </a:rPr>
              <a:t>ili</a:t>
            </a:r>
            <a:r>
              <a:rPr lang="en-US" sz="1800" dirty="0">
                <a:latin typeface="+mj-lt"/>
              </a:rPr>
              <a:t> u </a:t>
            </a:r>
            <a:r>
              <a:rPr lang="en-US" sz="1800" dirty="0" err="1">
                <a:latin typeface="+mj-lt"/>
              </a:rPr>
              <a:t>izravnom</a:t>
            </a:r>
            <a:r>
              <a:rPr lang="en-US" sz="1800" dirty="0">
                <a:latin typeface="+mj-lt"/>
              </a:rPr>
              <a:t> </a:t>
            </a:r>
            <a:r>
              <a:rPr lang="en-US" sz="1800" dirty="0" err="1">
                <a:latin typeface="+mj-lt"/>
              </a:rPr>
              <a:t>ili</a:t>
            </a:r>
            <a:r>
              <a:rPr lang="en-US" sz="1800" dirty="0">
                <a:latin typeface="+mj-lt"/>
              </a:rPr>
              <a:t> </a:t>
            </a:r>
            <a:r>
              <a:rPr lang="en-US" sz="1800" dirty="0" err="1">
                <a:latin typeface="+mj-lt"/>
              </a:rPr>
              <a:t>neizravnom</a:t>
            </a:r>
            <a:r>
              <a:rPr lang="en-US" sz="1800" dirty="0">
                <a:latin typeface="+mj-lt"/>
              </a:rPr>
              <a:t> </a:t>
            </a:r>
            <a:r>
              <a:rPr lang="en-US" sz="1800" dirty="0" err="1">
                <a:latin typeface="+mj-lt"/>
              </a:rPr>
              <a:t>korištenju</a:t>
            </a:r>
            <a:r>
              <a:rPr lang="en-US" sz="1800" dirty="0">
                <a:latin typeface="+mj-lt"/>
              </a:rPr>
              <a:t> </a:t>
            </a:r>
            <a:r>
              <a:rPr lang="en-US" sz="1800" dirty="0" err="1">
                <a:latin typeface="+mj-lt"/>
              </a:rPr>
              <a:t>prirodnih</a:t>
            </a:r>
            <a:r>
              <a:rPr lang="en-US" sz="1800" dirty="0">
                <a:latin typeface="+mj-lt"/>
              </a:rPr>
              <a:t> </a:t>
            </a:r>
            <a:r>
              <a:rPr lang="en-US" sz="1800" dirty="0" err="1">
                <a:latin typeface="+mj-lt"/>
              </a:rPr>
              <a:t>resursa</a:t>
            </a:r>
            <a:r>
              <a:rPr lang="en-US" sz="1800" dirty="0">
                <a:latin typeface="+mj-lt"/>
              </a:rPr>
              <a:t>, </a:t>
            </a:r>
            <a:r>
              <a:rPr lang="en-US" sz="1800" dirty="0" err="1">
                <a:latin typeface="+mj-lt"/>
              </a:rPr>
              <a:t>ili</a:t>
            </a:r>
            <a:r>
              <a:rPr lang="en-US" sz="1800" dirty="0">
                <a:latin typeface="+mj-lt"/>
              </a:rPr>
              <a:t> </a:t>
            </a:r>
            <a:r>
              <a:rPr lang="en-US" sz="1800" dirty="0" err="1">
                <a:latin typeface="+mj-lt"/>
              </a:rPr>
              <a:t>ako</a:t>
            </a:r>
            <a:r>
              <a:rPr lang="en-US" sz="1800" dirty="0">
                <a:latin typeface="+mj-lt"/>
              </a:rPr>
              <a:t> </a:t>
            </a:r>
            <a:r>
              <a:rPr lang="en-US" sz="1800" dirty="0" err="1">
                <a:latin typeface="+mj-lt"/>
              </a:rPr>
              <a:t>značajno</a:t>
            </a:r>
            <a:r>
              <a:rPr lang="en-US" sz="1800" dirty="0">
                <a:latin typeface="+mj-lt"/>
              </a:rPr>
              <a:t> </a:t>
            </a:r>
            <a:r>
              <a:rPr lang="en-US" sz="1800" dirty="0" err="1">
                <a:latin typeface="+mj-lt"/>
              </a:rPr>
              <a:t>povećava</a:t>
            </a:r>
            <a:r>
              <a:rPr lang="en-US" sz="1800" dirty="0">
                <a:latin typeface="+mj-lt"/>
              </a:rPr>
              <a:t> </a:t>
            </a:r>
            <a:r>
              <a:rPr lang="en-US" sz="1800" dirty="0" err="1">
                <a:latin typeface="+mj-lt"/>
              </a:rPr>
              <a:t>proizvodnju</a:t>
            </a:r>
            <a:r>
              <a:rPr lang="en-US" sz="1800" dirty="0">
                <a:latin typeface="+mj-lt"/>
              </a:rPr>
              <a:t>, </a:t>
            </a:r>
            <a:r>
              <a:rPr lang="en-US" sz="1800" dirty="0" err="1">
                <a:latin typeface="+mj-lt"/>
              </a:rPr>
              <a:t>spaljivanje</a:t>
            </a:r>
            <a:r>
              <a:rPr lang="en-US" sz="1800" dirty="0">
                <a:latin typeface="+mj-lt"/>
              </a:rPr>
              <a:t> </a:t>
            </a:r>
            <a:r>
              <a:rPr lang="en-US" sz="1800" dirty="0" err="1">
                <a:latin typeface="+mj-lt"/>
              </a:rPr>
              <a:t>ili</a:t>
            </a:r>
            <a:r>
              <a:rPr lang="en-US" sz="1800" dirty="0">
                <a:latin typeface="+mj-lt"/>
              </a:rPr>
              <a:t> </a:t>
            </a:r>
            <a:r>
              <a:rPr lang="en-US" sz="1800" dirty="0" err="1">
                <a:latin typeface="+mj-lt"/>
              </a:rPr>
              <a:t>zbrinjavanje</a:t>
            </a:r>
            <a:r>
              <a:rPr lang="en-US" sz="1800" dirty="0">
                <a:latin typeface="+mj-lt"/>
              </a:rPr>
              <a:t> </a:t>
            </a:r>
            <a:r>
              <a:rPr lang="en-US" sz="1800" dirty="0" err="1">
                <a:latin typeface="+mj-lt"/>
              </a:rPr>
              <a:t>otpada</a:t>
            </a:r>
            <a:r>
              <a:rPr lang="en-US" sz="1800" dirty="0">
                <a:latin typeface="+mj-lt"/>
              </a:rPr>
              <a:t>, </a:t>
            </a:r>
            <a:r>
              <a:rPr lang="en-US" sz="1800" dirty="0" err="1">
                <a:latin typeface="+mj-lt"/>
              </a:rPr>
              <a:t>ili</a:t>
            </a:r>
            <a:r>
              <a:rPr lang="en-US" sz="1800" dirty="0">
                <a:latin typeface="+mj-lt"/>
              </a:rPr>
              <a:t> </a:t>
            </a:r>
            <a:r>
              <a:rPr lang="en-US" sz="1800" dirty="0" err="1">
                <a:latin typeface="+mj-lt"/>
              </a:rPr>
              <a:t>ako</a:t>
            </a:r>
            <a:r>
              <a:rPr lang="en-US" sz="1800" dirty="0">
                <a:latin typeface="+mj-lt"/>
              </a:rPr>
              <a:t> </a:t>
            </a:r>
            <a:r>
              <a:rPr lang="en-US" sz="1800" dirty="0" err="1">
                <a:latin typeface="+mj-lt"/>
              </a:rPr>
              <a:t>dugotrajno</a:t>
            </a:r>
            <a:r>
              <a:rPr lang="en-US" sz="1800" dirty="0">
                <a:latin typeface="+mj-lt"/>
              </a:rPr>
              <a:t> </a:t>
            </a:r>
            <a:r>
              <a:rPr lang="en-US" sz="1800" dirty="0" err="1">
                <a:latin typeface="+mj-lt"/>
              </a:rPr>
              <a:t>odlaganje</a:t>
            </a:r>
            <a:r>
              <a:rPr lang="en-US" sz="1800" dirty="0">
                <a:latin typeface="+mj-lt"/>
              </a:rPr>
              <a:t> </a:t>
            </a:r>
            <a:r>
              <a:rPr lang="en-US" sz="1800" dirty="0" err="1">
                <a:latin typeface="+mj-lt"/>
              </a:rPr>
              <a:t>otpada</a:t>
            </a:r>
            <a:r>
              <a:rPr lang="en-US" sz="1800" dirty="0">
                <a:latin typeface="+mj-lt"/>
              </a:rPr>
              <a:t> </a:t>
            </a:r>
            <a:r>
              <a:rPr lang="en-US" sz="1800" dirty="0" err="1">
                <a:latin typeface="+mj-lt"/>
              </a:rPr>
              <a:t>može</a:t>
            </a:r>
            <a:r>
              <a:rPr lang="en-US" sz="1800" dirty="0">
                <a:latin typeface="+mj-lt"/>
              </a:rPr>
              <a:t> </a:t>
            </a:r>
            <a:r>
              <a:rPr lang="en-US" sz="1800" dirty="0" err="1">
                <a:latin typeface="+mj-lt"/>
              </a:rPr>
              <a:t>uzrokovati</a:t>
            </a:r>
            <a:r>
              <a:rPr lang="en-US" sz="1800" dirty="0">
                <a:latin typeface="+mj-lt"/>
              </a:rPr>
              <a:t> </a:t>
            </a:r>
            <a:r>
              <a:rPr lang="en-US" sz="1800" dirty="0" err="1">
                <a:latin typeface="+mj-lt"/>
              </a:rPr>
              <a:t>značajnu</a:t>
            </a:r>
            <a:r>
              <a:rPr lang="en-US" sz="1800" dirty="0">
                <a:latin typeface="+mj-lt"/>
              </a:rPr>
              <a:t> i </a:t>
            </a:r>
            <a:r>
              <a:rPr lang="en-US" sz="1800" dirty="0" err="1">
                <a:latin typeface="+mj-lt"/>
              </a:rPr>
              <a:t>dugoročnu</a:t>
            </a:r>
            <a:r>
              <a:rPr lang="en-US" sz="1800" dirty="0">
                <a:latin typeface="+mj-lt"/>
              </a:rPr>
              <a:t> </a:t>
            </a:r>
            <a:r>
              <a:rPr lang="en-US" sz="1800" dirty="0" err="1">
                <a:latin typeface="+mj-lt"/>
              </a:rPr>
              <a:t>štetu</a:t>
            </a:r>
            <a:r>
              <a:rPr lang="en-US" sz="1800" dirty="0">
                <a:latin typeface="+mj-lt"/>
              </a:rPr>
              <a:t> </a:t>
            </a:r>
            <a:r>
              <a:rPr lang="en-US" sz="1800" dirty="0" err="1">
                <a:latin typeface="+mj-lt"/>
              </a:rPr>
              <a:t>okolišu</a:t>
            </a:r>
            <a:r>
              <a:rPr lang="en-US" sz="1800" dirty="0">
                <a:latin typeface="+mj-lt"/>
              </a:rPr>
              <a:t>;</a:t>
            </a:r>
          </a:p>
          <a:p>
            <a:pPr marL="342900" indent="-342900">
              <a:buFont typeface="+mj-lt"/>
              <a:buAutoNum type="arabicPeriod"/>
            </a:pPr>
            <a:r>
              <a:rPr lang="en-US" sz="1800" b="1" dirty="0" err="1">
                <a:latin typeface="+mj-lt"/>
              </a:rPr>
              <a:t>sprječavanju</a:t>
            </a:r>
            <a:r>
              <a:rPr lang="en-US" sz="1800" b="1" dirty="0">
                <a:latin typeface="+mj-lt"/>
              </a:rPr>
              <a:t> i </a:t>
            </a:r>
            <a:r>
              <a:rPr lang="en-US" sz="1800" b="1" dirty="0" err="1">
                <a:latin typeface="+mj-lt"/>
              </a:rPr>
              <a:t>kontroli</a:t>
            </a:r>
            <a:r>
              <a:rPr lang="en-US" sz="1800" b="1" dirty="0">
                <a:latin typeface="+mj-lt"/>
              </a:rPr>
              <a:t> </a:t>
            </a:r>
            <a:r>
              <a:rPr lang="en-US" sz="1800" b="1" dirty="0" err="1">
                <a:latin typeface="+mj-lt"/>
              </a:rPr>
              <a:t>onečišćenja</a:t>
            </a:r>
            <a:r>
              <a:rPr lang="en-US" sz="1800" b="1" dirty="0">
                <a:latin typeface="+mj-lt"/>
              </a:rPr>
              <a:t> </a:t>
            </a:r>
            <a:r>
              <a:rPr lang="en-US" sz="1800" dirty="0" err="1">
                <a:latin typeface="+mj-lt"/>
              </a:rPr>
              <a:t>ako</a:t>
            </a:r>
            <a:r>
              <a:rPr lang="en-US" sz="1800" dirty="0">
                <a:latin typeface="+mj-lt"/>
              </a:rPr>
              <a:t> </a:t>
            </a:r>
            <a:r>
              <a:rPr lang="en-US" sz="1800" dirty="0" err="1">
                <a:latin typeface="+mj-lt"/>
              </a:rPr>
              <a:t>dovodi</a:t>
            </a:r>
            <a:r>
              <a:rPr lang="en-US" sz="1800" dirty="0">
                <a:latin typeface="+mj-lt"/>
              </a:rPr>
              <a:t> do </a:t>
            </a:r>
            <a:r>
              <a:rPr lang="en-US" sz="1800" dirty="0" err="1">
                <a:latin typeface="+mj-lt"/>
              </a:rPr>
              <a:t>značajnog</a:t>
            </a:r>
            <a:r>
              <a:rPr lang="en-US" sz="1800" dirty="0">
                <a:latin typeface="+mj-lt"/>
              </a:rPr>
              <a:t> </a:t>
            </a:r>
            <a:r>
              <a:rPr lang="en-US" sz="1800" dirty="0" err="1">
                <a:latin typeface="+mj-lt"/>
              </a:rPr>
              <a:t>povećanja</a:t>
            </a:r>
            <a:r>
              <a:rPr lang="en-US" sz="1800" dirty="0">
                <a:latin typeface="+mj-lt"/>
              </a:rPr>
              <a:t> </a:t>
            </a:r>
            <a:r>
              <a:rPr lang="en-US" sz="1800" dirty="0" err="1">
                <a:latin typeface="+mj-lt"/>
              </a:rPr>
              <a:t>emisije</a:t>
            </a:r>
            <a:r>
              <a:rPr lang="en-US" sz="1800" dirty="0">
                <a:latin typeface="+mj-lt"/>
              </a:rPr>
              <a:t> </a:t>
            </a:r>
            <a:r>
              <a:rPr lang="en-US" sz="1800" dirty="0" err="1">
                <a:latin typeface="+mj-lt"/>
              </a:rPr>
              <a:t>onečišćujućih</a:t>
            </a:r>
            <a:r>
              <a:rPr lang="en-US" sz="1800" dirty="0">
                <a:latin typeface="+mj-lt"/>
              </a:rPr>
              <a:t> </a:t>
            </a:r>
            <a:r>
              <a:rPr lang="en-US" sz="1800" dirty="0" err="1">
                <a:latin typeface="+mj-lt"/>
              </a:rPr>
              <a:t>tvari</a:t>
            </a:r>
            <a:r>
              <a:rPr lang="en-US" sz="1800" dirty="0">
                <a:latin typeface="+mj-lt"/>
              </a:rPr>
              <a:t> u </a:t>
            </a:r>
            <a:r>
              <a:rPr lang="en-US" sz="1800" dirty="0" err="1">
                <a:latin typeface="+mj-lt"/>
              </a:rPr>
              <a:t>zrak</a:t>
            </a:r>
            <a:r>
              <a:rPr lang="en-US" sz="1800" dirty="0">
                <a:latin typeface="+mj-lt"/>
              </a:rPr>
              <a:t>, </a:t>
            </a:r>
            <a:r>
              <a:rPr lang="en-US" sz="1800" dirty="0" err="1">
                <a:latin typeface="+mj-lt"/>
              </a:rPr>
              <a:t>vodu</a:t>
            </a:r>
            <a:r>
              <a:rPr lang="en-US" sz="1800" dirty="0">
                <a:latin typeface="+mj-lt"/>
              </a:rPr>
              <a:t> </a:t>
            </a:r>
            <a:r>
              <a:rPr lang="en-US" sz="1800" dirty="0" err="1">
                <a:latin typeface="+mj-lt"/>
              </a:rPr>
              <a:t>ili</a:t>
            </a:r>
            <a:r>
              <a:rPr lang="en-US" sz="1800" dirty="0">
                <a:latin typeface="+mj-lt"/>
              </a:rPr>
              <a:t> </a:t>
            </a:r>
            <a:r>
              <a:rPr lang="en-US" sz="1800" dirty="0" err="1">
                <a:latin typeface="+mj-lt"/>
              </a:rPr>
              <a:t>zemljište</a:t>
            </a:r>
            <a:r>
              <a:rPr lang="en-US" sz="1800" dirty="0">
                <a:latin typeface="+mj-lt"/>
              </a:rPr>
              <a:t>;</a:t>
            </a:r>
          </a:p>
          <a:p>
            <a:pPr marL="342900" indent="-342900">
              <a:buFont typeface="+mj-lt"/>
              <a:buAutoNum type="arabicPeriod"/>
            </a:pPr>
            <a:r>
              <a:rPr lang="en-US" sz="1800" b="1" dirty="0" err="1">
                <a:latin typeface="+mj-lt"/>
              </a:rPr>
              <a:t>zaštiti</a:t>
            </a:r>
            <a:r>
              <a:rPr lang="en-US" sz="1800" b="1" dirty="0">
                <a:latin typeface="+mj-lt"/>
              </a:rPr>
              <a:t> i </a:t>
            </a:r>
            <a:r>
              <a:rPr lang="en-US" sz="1800" b="1" dirty="0" err="1">
                <a:latin typeface="+mj-lt"/>
              </a:rPr>
              <a:t>obnovi</a:t>
            </a:r>
            <a:r>
              <a:rPr lang="en-US" sz="1800" b="1" dirty="0">
                <a:latin typeface="+mj-lt"/>
              </a:rPr>
              <a:t> </a:t>
            </a:r>
            <a:r>
              <a:rPr lang="en-US" sz="1800" b="1" dirty="0" err="1">
                <a:latin typeface="+mj-lt"/>
              </a:rPr>
              <a:t>biološke</a:t>
            </a:r>
            <a:r>
              <a:rPr lang="en-US" sz="1800" b="1" dirty="0">
                <a:latin typeface="+mj-lt"/>
              </a:rPr>
              <a:t> </a:t>
            </a:r>
            <a:r>
              <a:rPr lang="en-US" sz="1800" b="1" dirty="0" err="1">
                <a:latin typeface="+mj-lt"/>
              </a:rPr>
              <a:t>raznolikosti</a:t>
            </a:r>
            <a:r>
              <a:rPr lang="en-US" sz="1800" b="1" dirty="0">
                <a:latin typeface="+mj-lt"/>
              </a:rPr>
              <a:t> i </a:t>
            </a:r>
            <a:r>
              <a:rPr lang="en-US" sz="1800" b="1" dirty="0" err="1">
                <a:latin typeface="+mj-lt"/>
              </a:rPr>
              <a:t>ekosustava</a:t>
            </a:r>
            <a:r>
              <a:rPr lang="en-US" sz="1800" b="1" dirty="0">
                <a:latin typeface="+mj-lt"/>
              </a:rPr>
              <a:t> </a:t>
            </a:r>
            <a:r>
              <a:rPr lang="en-US" sz="1800" dirty="0" err="1">
                <a:latin typeface="+mj-lt"/>
              </a:rPr>
              <a:t>ako</a:t>
            </a:r>
            <a:r>
              <a:rPr lang="en-US" sz="1800" dirty="0">
                <a:latin typeface="+mj-lt"/>
              </a:rPr>
              <a:t> je </a:t>
            </a:r>
            <a:r>
              <a:rPr lang="en-US" sz="1800" dirty="0" err="1">
                <a:latin typeface="+mj-lt"/>
              </a:rPr>
              <a:t>značajno</a:t>
            </a:r>
            <a:r>
              <a:rPr lang="en-US" sz="1800" dirty="0">
                <a:latin typeface="+mj-lt"/>
              </a:rPr>
              <a:t> </a:t>
            </a:r>
            <a:r>
              <a:rPr lang="en-US" sz="1800" dirty="0" err="1">
                <a:latin typeface="+mj-lt"/>
              </a:rPr>
              <a:t>štetna</a:t>
            </a:r>
            <a:r>
              <a:rPr lang="en-US" sz="1800" dirty="0">
                <a:latin typeface="+mj-lt"/>
              </a:rPr>
              <a:t> </a:t>
            </a:r>
            <a:r>
              <a:rPr lang="en-US" sz="1800" dirty="0" err="1">
                <a:latin typeface="+mj-lt"/>
              </a:rPr>
              <a:t>za</a:t>
            </a:r>
            <a:r>
              <a:rPr lang="en-US" sz="1800" dirty="0">
                <a:latin typeface="+mj-lt"/>
              </a:rPr>
              <a:t> dobro </a:t>
            </a:r>
            <a:r>
              <a:rPr lang="en-US" sz="1800" dirty="0" err="1">
                <a:latin typeface="+mj-lt"/>
              </a:rPr>
              <a:t>stanje</a:t>
            </a:r>
            <a:r>
              <a:rPr lang="en-US" sz="1800" dirty="0">
                <a:latin typeface="+mj-lt"/>
              </a:rPr>
              <a:t> i </a:t>
            </a:r>
            <a:r>
              <a:rPr lang="en-US" sz="1800" dirty="0" err="1">
                <a:latin typeface="+mj-lt"/>
              </a:rPr>
              <a:t>otpornost</a:t>
            </a:r>
            <a:r>
              <a:rPr lang="en-US" sz="1800" dirty="0">
                <a:latin typeface="+mj-lt"/>
              </a:rPr>
              <a:t> </a:t>
            </a:r>
            <a:r>
              <a:rPr lang="en-US" sz="1800" dirty="0" err="1">
                <a:latin typeface="+mj-lt"/>
              </a:rPr>
              <a:t>ekosustava</a:t>
            </a:r>
            <a:r>
              <a:rPr lang="en-US" sz="1800" dirty="0">
                <a:latin typeface="+mj-lt"/>
              </a:rPr>
              <a:t> </a:t>
            </a:r>
            <a:r>
              <a:rPr lang="en-US" sz="1800" dirty="0" err="1">
                <a:latin typeface="+mj-lt"/>
              </a:rPr>
              <a:t>ili</a:t>
            </a:r>
            <a:r>
              <a:rPr lang="en-US" sz="1800" dirty="0">
                <a:latin typeface="+mj-lt"/>
              </a:rPr>
              <a:t> </a:t>
            </a:r>
            <a:r>
              <a:rPr lang="en-US" sz="1800" dirty="0" err="1">
                <a:latin typeface="+mj-lt"/>
              </a:rPr>
              <a:t>štetna</a:t>
            </a:r>
            <a:r>
              <a:rPr lang="en-US" sz="1800" dirty="0">
                <a:latin typeface="+mj-lt"/>
              </a:rPr>
              <a:t> </a:t>
            </a:r>
            <a:r>
              <a:rPr lang="en-US" sz="1800" dirty="0" err="1">
                <a:latin typeface="+mj-lt"/>
              </a:rPr>
              <a:t>za</a:t>
            </a:r>
            <a:r>
              <a:rPr lang="en-US" sz="1800" dirty="0">
                <a:latin typeface="+mj-lt"/>
              </a:rPr>
              <a:t> status </a:t>
            </a:r>
            <a:r>
              <a:rPr lang="en-US" sz="1800" dirty="0" err="1">
                <a:latin typeface="+mj-lt"/>
              </a:rPr>
              <a:t>očuvanja</a:t>
            </a:r>
            <a:r>
              <a:rPr lang="en-US" sz="1800" dirty="0">
                <a:latin typeface="+mj-lt"/>
              </a:rPr>
              <a:t> </a:t>
            </a:r>
            <a:r>
              <a:rPr lang="en-US" sz="1800" dirty="0" err="1">
                <a:latin typeface="+mj-lt"/>
              </a:rPr>
              <a:t>staništa</a:t>
            </a:r>
            <a:r>
              <a:rPr lang="en-US" sz="1800" dirty="0">
                <a:latin typeface="+mj-lt"/>
              </a:rPr>
              <a:t> i </a:t>
            </a:r>
            <a:r>
              <a:rPr lang="en-US" sz="1800" dirty="0" err="1">
                <a:latin typeface="+mj-lt"/>
              </a:rPr>
              <a:t>vrsta</a:t>
            </a:r>
            <a:r>
              <a:rPr lang="en-US" sz="1800" dirty="0">
                <a:latin typeface="+mj-lt"/>
              </a:rPr>
              <a:t>, </a:t>
            </a:r>
            <a:r>
              <a:rPr lang="en-US" sz="1800" dirty="0" err="1">
                <a:latin typeface="+mj-lt"/>
              </a:rPr>
              <a:t>uključujući</a:t>
            </a:r>
            <a:r>
              <a:rPr lang="en-US" sz="1800" dirty="0">
                <a:latin typeface="+mj-lt"/>
              </a:rPr>
              <a:t> one od </a:t>
            </a:r>
            <a:r>
              <a:rPr lang="en-US" sz="1800" dirty="0" err="1">
                <a:latin typeface="+mj-lt"/>
              </a:rPr>
              <a:t>interesa</a:t>
            </a:r>
            <a:r>
              <a:rPr lang="en-US" sz="1800" dirty="0">
                <a:latin typeface="+mj-lt"/>
              </a:rPr>
              <a:t> </a:t>
            </a:r>
            <a:r>
              <a:rPr lang="en-US" sz="1800" dirty="0" err="1">
                <a:latin typeface="+mj-lt"/>
              </a:rPr>
              <a:t>Unije</a:t>
            </a:r>
            <a:r>
              <a:rPr lang="en-US" sz="1800" dirty="0">
                <a:latin typeface="+mj-lt"/>
              </a:rPr>
              <a:t>.</a:t>
            </a:r>
          </a:p>
          <a:p>
            <a:pPr marL="0" indent="0" algn="ctr">
              <a:buNone/>
            </a:pPr>
            <a:r>
              <a:rPr lang="en-US" sz="1800" i="1" dirty="0" err="1"/>
              <a:t>Procjena</a:t>
            </a:r>
            <a:r>
              <a:rPr lang="en-US" sz="1800" i="1" dirty="0"/>
              <a:t> DNSH </a:t>
            </a:r>
            <a:r>
              <a:rPr lang="en-US" sz="1800" i="1" dirty="0" err="1"/>
              <a:t>za</a:t>
            </a:r>
            <a:r>
              <a:rPr lang="en-US" sz="1800" i="1" dirty="0"/>
              <a:t> </a:t>
            </a:r>
            <a:r>
              <a:rPr lang="en-US" sz="1800" i="1" dirty="0" err="1"/>
              <a:t>mjeru</a:t>
            </a:r>
            <a:r>
              <a:rPr lang="en-US" sz="1800" i="1" dirty="0"/>
              <a:t> : </a:t>
            </a:r>
            <a:r>
              <a:rPr lang="hr-HR" sz="1800" i="1" dirty="0"/>
              <a:t>Mjera je usmjerena na jačanje kapaciteta, istraživanje tržišta, testiranje, ulaganja u pilot serije proizvoda. </a:t>
            </a:r>
            <a:r>
              <a:rPr lang="en-US" sz="1800" i="1" dirty="0" err="1"/>
              <a:t>Zbog</a:t>
            </a:r>
            <a:r>
              <a:rPr lang="en-US" sz="1800" i="1" dirty="0"/>
              <a:t> </a:t>
            </a:r>
            <a:r>
              <a:rPr lang="en-US" sz="1800" i="1" dirty="0" err="1"/>
              <a:t>svoje</a:t>
            </a:r>
            <a:r>
              <a:rPr lang="en-US" sz="1800" i="1" dirty="0"/>
              <a:t> </a:t>
            </a:r>
            <a:r>
              <a:rPr lang="en-US" sz="1800" i="1" dirty="0" err="1"/>
              <a:t>prirode</a:t>
            </a:r>
            <a:r>
              <a:rPr lang="en-US" sz="1800" i="1" dirty="0"/>
              <a:t> </a:t>
            </a:r>
            <a:r>
              <a:rPr lang="en-US" sz="1800" i="1" dirty="0" err="1"/>
              <a:t>mjera</a:t>
            </a:r>
            <a:r>
              <a:rPr lang="en-US" sz="1800" i="1" dirty="0"/>
              <a:t> </a:t>
            </a:r>
            <a:r>
              <a:rPr lang="en-US" sz="1800" i="1" dirty="0" err="1"/>
              <a:t>nema</a:t>
            </a:r>
            <a:r>
              <a:rPr lang="en-US" sz="1800" i="1" dirty="0"/>
              <a:t> </a:t>
            </a:r>
            <a:r>
              <a:rPr lang="en-US" sz="1800" i="1" dirty="0" err="1"/>
              <a:t>predvidivi</a:t>
            </a:r>
            <a:r>
              <a:rPr lang="en-US" sz="1800" i="1" dirty="0"/>
              <a:t> </a:t>
            </a:r>
            <a:r>
              <a:rPr lang="en-US" sz="1800" i="1" dirty="0" err="1"/>
              <a:t>učinak</a:t>
            </a:r>
            <a:r>
              <a:rPr lang="en-US" sz="1800" i="1" dirty="0"/>
              <a:t> </a:t>
            </a:r>
            <a:r>
              <a:rPr lang="en-US" sz="1800" i="1" dirty="0" err="1"/>
              <a:t>na</a:t>
            </a:r>
            <a:r>
              <a:rPr lang="en-US" sz="1800" i="1" dirty="0"/>
              <a:t> </a:t>
            </a:r>
            <a:r>
              <a:rPr lang="en-US" sz="1800" i="1" dirty="0" err="1"/>
              <a:t>okolišni</a:t>
            </a:r>
            <a:r>
              <a:rPr lang="en-US" sz="1800" i="1" dirty="0"/>
              <a:t> </a:t>
            </a:r>
            <a:r>
              <a:rPr lang="en-US" sz="1800" i="1" dirty="0" err="1"/>
              <a:t>cilj</a:t>
            </a:r>
            <a:r>
              <a:rPr lang="en-US" sz="1800" i="1" dirty="0"/>
              <a:t> </a:t>
            </a:r>
            <a:r>
              <a:rPr lang="en-US" sz="1800" i="1" dirty="0" err="1"/>
              <a:t>ili</a:t>
            </a:r>
            <a:r>
              <a:rPr lang="en-US" sz="1800" i="1" dirty="0"/>
              <a:t> je </a:t>
            </a:r>
            <a:r>
              <a:rPr lang="en-US" sz="1800" i="1" dirty="0" err="1"/>
              <a:t>taj</a:t>
            </a:r>
            <a:r>
              <a:rPr lang="en-US" sz="1800" i="1" dirty="0"/>
              <a:t> </a:t>
            </a:r>
            <a:r>
              <a:rPr lang="en-US" sz="1800" i="1" dirty="0" err="1"/>
              <a:t>učinak</a:t>
            </a:r>
            <a:r>
              <a:rPr lang="en-US" sz="1800" i="1" dirty="0"/>
              <a:t> </a:t>
            </a:r>
            <a:r>
              <a:rPr lang="en-US" sz="1800" i="1" dirty="0" err="1"/>
              <a:t>neznatan</a:t>
            </a:r>
            <a:r>
              <a:rPr lang="en-US" sz="1800" i="1" dirty="0"/>
              <a:t>, </a:t>
            </a:r>
            <a:r>
              <a:rPr lang="en-US" sz="1800" i="1" dirty="0" err="1"/>
              <a:t>uzimajući</a:t>
            </a:r>
            <a:r>
              <a:rPr lang="en-US" sz="1800" i="1" dirty="0"/>
              <a:t> u </a:t>
            </a:r>
            <a:r>
              <a:rPr lang="en-US" sz="1800" i="1" dirty="0" err="1"/>
              <a:t>obzir</a:t>
            </a:r>
            <a:r>
              <a:rPr lang="en-US" sz="1800" i="1" dirty="0"/>
              <a:t> </a:t>
            </a:r>
            <a:r>
              <a:rPr lang="en-US" sz="1800" i="1" dirty="0" err="1"/>
              <a:t>izravne</a:t>
            </a:r>
            <a:r>
              <a:rPr lang="en-US" sz="1800" i="1" dirty="0"/>
              <a:t> i </a:t>
            </a:r>
            <a:r>
              <a:rPr lang="en-US" sz="1800" i="1" dirty="0" err="1"/>
              <a:t>primarne</a:t>
            </a:r>
            <a:r>
              <a:rPr lang="en-US" sz="1800" i="1" dirty="0"/>
              <a:t> </a:t>
            </a:r>
            <a:r>
              <a:rPr lang="en-US" sz="1800" i="1" dirty="0" err="1"/>
              <a:t>neizravne</a:t>
            </a:r>
            <a:r>
              <a:rPr lang="en-US" sz="1800" i="1" dirty="0"/>
              <a:t> </a:t>
            </a:r>
            <a:r>
              <a:rPr lang="en-US" sz="1800" i="1" dirty="0" err="1"/>
              <a:t>učinke</a:t>
            </a:r>
            <a:r>
              <a:rPr lang="en-US" sz="1800" i="1" dirty="0"/>
              <a:t> </a:t>
            </a:r>
            <a:r>
              <a:rPr lang="en-US" sz="1800" i="1" dirty="0" err="1"/>
              <a:t>mjere</a:t>
            </a:r>
            <a:r>
              <a:rPr lang="en-US" sz="1800" i="1" dirty="0"/>
              <a:t>, </a:t>
            </a:r>
            <a:r>
              <a:rPr lang="en-US" sz="1800" i="1" dirty="0" err="1"/>
              <a:t>te</a:t>
            </a:r>
            <a:r>
              <a:rPr lang="en-US" sz="1800" i="1" dirty="0"/>
              <a:t> se </a:t>
            </a:r>
            <a:r>
              <a:rPr lang="en-US" sz="1800" i="1" dirty="0" err="1"/>
              <a:t>stoga</a:t>
            </a:r>
            <a:r>
              <a:rPr lang="en-US" sz="1800" i="1" dirty="0"/>
              <a:t> </a:t>
            </a:r>
            <a:r>
              <a:rPr lang="en-US" sz="1800" i="1" dirty="0" err="1"/>
              <a:t>smatra</a:t>
            </a:r>
            <a:r>
              <a:rPr lang="en-US" sz="1800" i="1" dirty="0"/>
              <a:t> da je </a:t>
            </a:r>
            <a:r>
              <a:rPr lang="en-US" sz="1800" i="1" dirty="0" err="1"/>
              <a:t>usklađena</a:t>
            </a:r>
            <a:r>
              <a:rPr lang="en-US" sz="1800" i="1" dirty="0"/>
              <a:t> s </a:t>
            </a:r>
            <a:r>
              <a:rPr lang="en-US" sz="1800" i="1" dirty="0" err="1"/>
              <a:t>načelom</a:t>
            </a:r>
            <a:r>
              <a:rPr lang="en-US" sz="1800" i="1" dirty="0"/>
              <a:t> </a:t>
            </a:r>
            <a:r>
              <a:rPr lang="en-US" sz="1800" i="1" dirty="0" err="1"/>
              <a:t>nenanošenja</a:t>
            </a:r>
            <a:r>
              <a:rPr lang="en-US" sz="1800" i="1" dirty="0"/>
              <a:t> </a:t>
            </a:r>
            <a:r>
              <a:rPr lang="en-US" sz="1800" i="1" dirty="0" err="1"/>
              <a:t>bitne</a:t>
            </a:r>
            <a:r>
              <a:rPr lang="en-US" sz="1800" i="1" dirty="0"/>
              <a:t> </a:t>
            </a:r>
            <a:r>
              <a:rPr lang="en-US" sz="1800" i="1" dirty="0" err="1"/>
              <a:t>štete</a:t>
            </a:r>
            <a:r>
              <a:rPr lang="en-US" sz="1800" i="1" dirty="0"/>
              <a:t>.</a:t>
            </a:r>
          </a:p>
          <a:p>
            <a:pPr marL="0" indent="0">
              <a:buNone/>
            </a:pPr>
            <a:endParaRPr lang="en-US" sz="1800" dirty="0">
              <a:latin typeface="+mj-lt"/>
            </a:endParaRPr>
          </a:p>
          <a:p>
            <a:endParaRPr lang="en-US" sz="1800" dirty="0">
              <a:latin typeface="+mj-lt"/>
            </a:endParaRPr>
          </a:p>
        </p:txBody>
      </p:sp>
      <p:sp>
        <p:nvSpPr>
          <p:cNvPr id="4" name="Date Placeholder 3"/>
          <p:cNvSpPr>
            <a:spLocks noGrp="1"/>
          </p:cNvSpPr>
          <p:nvPr>
            <p:ph type="dt" sz="half" idx="10"/>
          </p:nvPr>
        </p:nvSpPr>
        <p:spPr/>
        <p:txBody>
          <a:bodyPr/>
          <a:lstStyle/>
          <a:p>
            <a:r>
              <a:rPr lang="sr-Latn-RS"/>
              <a:t>xx.03.2022.</a:t>
            </a:r>
            <a:endParaRPr lang="hr-HR"/>
          </a:p>
        </p:txBody>
      </p:sp>
      <p:sp>
        <p:nvSpPr>
          <p:cNvPr id="5" name="Slide Number Placeholder 4"/>
          <p:cNvSpPr>
            <a:spLocks noGrp="1"/>
          </p:cNvSpPr>
          <p:nvPr>
            <p:ph type="sldNum" sz="quarter" idx="12"/>
          </p:nvPr>
        </p:nvSpPr>
        <p:spPr/>
        <p:txBody>
          <a:bodyPr/>
          <a:lstStyle/>
          <a:p>
            <a:fld id="{CDE166CB-1D6B-4A02-9E82-4F91D1244FB4}" type="slidenum">
              <a:rPr lang="hr-HR" smtClean="0"/>
              <a:t>15</a:t>
            </a:fld>
            <a:endParaRPr lang="hr-HR"/>
          </a:p>
        </p:txBody>
      </p:sp>
      <p:sp>
        <p:nvSpPr>
          <p:cNvPr id="6" name="TextBox 5"/>
          <p:cNvSpPr txBox="1"/>
          <p:nvPr/>
        </p:nvSpPr>
        <p:spPr>
          <a:xfrm>
            <a:off x="358059" y="278208"/>
            <a:ext cx="1147588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a:t>NAČELO </a:t>
            </a:r>
            <a:r>
              <a:rPr lang="en-US" sz="2400" b="1" dirty="0"/>
              <a:t>“NE NANOSI BITNU ŠTETU” (DNSH)</a:t>
            </a:r>
            <a:endParaRPr lang="en-US" sz="2400" b="1" dirty="0">
              <a:latin typeface="+mj-lt"/>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0" y="6113669"/>
            <a:ext cx="2558203" cy="757979"/>
          </a:xfrm>
          <a:prstGeom prst="rect">
            <a:avLst/>
          </a:prstGeom>
          <a:noFill/>
        </p:spPr>
      </p:pic>
      <p:pic>
        <p:nvPicPr>
          <p:cNvPr id="8" name="Slika 6">
            <a:extLst>
              <a:ext uri="{FF2B5EF4-FFF2-40B4-BE49-F238E27FC236}">
                <a16:creationId xmlns:a16="http://schemas.microsoft.com/office/drawing/2014/main" id="{33A561B1-4F79-4712-884A-8F77925B5D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3945" y="6257597"/>
            <a:ext cx="2136479" cy="474773"/>
          </a:xfrm>
          <a:prstGeom prst="rect">
            <a:avLst/>
          </a:prstGeom>
        </p:spPr>
      </p:pic>
    </p:spTree>
    <p:extLst>
      <p:ext uri="{BB962C8B-B14F-4D97-AF65-F5344CB8AC3E}">
        <p14:creationId xmlns:p14="http://schemas.microsoft.com/office/powerpoint/2010/main" val="3379082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303402" y="826919"/>
            <a:ext cx="11650910" cy="4524315"/>
          </a:xfrm>
          <a:prstGeom prst="rect">
            <a:avLst/>
          </a:prstGeom>
        </p:spPr>
        <p:style>
          <a:lnRef idx="1">
            <a:schemeClr val="accent1"/>
          </a:lnRef>
          <a:fillRef idx="1003">
            <a:schemeClr val="lt1"/>
          </a:fillRef>
          <a:effectRef idx="1">
            <a:schemeClr val="accent1"/>
          </a:effectRef>
          <a:fontRef idx="minor">
            <a:schemeClr val="dk1"/>
          </a:fontRef>
        </p:style>
        <p:txBody>
          <a:bodyPr wrap="square">
            <a:spAutoFit/>
          </a:bodyPr>
          <a:lstStyle/>
          <a:p>
            <a:pPr algn="just"/>
            <a:r>
              <a:rPr lang="en-US" b="1" dirty="0">
                <a:solidFill>
                  <a:srgbClr val="000000"/>
                </a:solidFill>
                <a:latin typeface="+mj-lt"/>
              </a:rPr>
              <a:t>A) </a:t>
            </a:r>
            <a:r>
              <a:rPr lang="en-US" b="1" dirty="0" err="1">
                <a:solidFill>
                  <a:srgbClr val="FF0000"/>
                </a:solidFill>
                <a:latin typeface="+mj-lt"/>
              </a:rPr>
              <a:t>Regionalne</a:t>
            </a:r>
            <a:r>
              <a:rPr lang="en-US" b="1" dirty="0">
                <a:solidFill>
                  <a:srgbClr val="FF0000"/>
                </a:solidFill>
                <a:latin typeface="+mj-lt"/>
              </a:rPr>
              <a:t> </a:t>
            </a:r>
            <a:r>
              <a:rPr lang="en-US" b="1" dirty="0" err="1">
                <a:solidFill>
                  <a:srgbClr val="FF0000"/>
                </a:solidFill>
                <a:latin typeface="+mj-lt"/>
              </a:rPr>
              <a:t>potpore</a:t>
            </a:r>
            <a:r>
              <a:rPr lang="en-US" b="1" dirty="0">
                <a:solidFill>
                  <a:srgbClr val="FF0000"/>
                </a:solidFill>
                <a:latin typeface="+mj-lt"/>
              </a:rPr>
              <a:t> </a:t>
            </a:r>
            <a:r>
              <a:rPr lang="en-US" b="1" dirty="0" err="1">
                <a:solidFill>
                  <a:srgbClr val="FF0000"/>
                </a:solidFill>
                <a:latin typeface="+mj-lt"/>
              </a:rPr>
              <a:t>za</a:t>
            </a:r>
            <a:r>
              <a:rPr lang="en-US" b="1" dirty="0">
                <a:solidFill>
                  <a:srgbClr val="FF0000"/>
                </a:solidFill>
                <a:latin typeface="+mj-lt"/>
              </a:rPr>
              <a:t> </a:t>
            </a:r>
            <a:r>
              <a:rPr lang="en-US" b="1" dirty="0" err="1">
                <a:solidFill>
                  <a:srgbClr val="FF0000"/>
                </a:solidFill>
                <a:latin typeface="+mj-lt"/>
              </a:rPr>
              <a:t>ulaganje</a:t>
            </a:r>
            <a:r>
              <a:rPr lang="en-US" b="1" dirty="0">
                <a:solidFill>
                  <a:srgbClr val="FF0000"/>
                </a:solidFill>
                <a:latin typeface="+mj-lt"/>
              </a:rPr>
              <a:t> (</a:t>
            </a:r>
            <a:r>
              <a:rPr lang="en-US" b="1" dirty="0" err="1">
                <a:solidFill>
                  <a:srgbClr val="FF0000"/>
                </a:solidFill>
                <a:latin typeface="+mj-lt"/>
              </a:rPr>
              <a:t>čl</a:t>
            </a:r>
            <a:r>
              <a:rPr lang="en-US" b="1" dirty="0">
                <a:solidFill>
                  <a:srgbClr val="FF0000"/>
                </a:solidFill>
                <a:latin typeface="+mj-lt"/>
              </a:rPr>
              <a:t>. 14 GBER-a)</a:t>
            </a:r>
            <a:r>
              <a:rPr lang="hr-HR" b="1" dirty="0">
                <a:solidFill>
                  <a:srgbClr val="FF0000"/>
                </a:solidFill>
                <a:latin typeface="+mj-lt"/>
              </a:rPr>
              <a:t>*</a:t>
            </a:r>
            <a:endParaRPr lang="en-US" b="1" dirty="0">
              <a:solidFill>
                <a:srgbClr val="FF0000"/>
              </a:solidFill>
              <a:latin typeface="+mj-lt"/>
            </a:endParaRPr>
          </a:p>
          <a:p>
            <a:pPr algn="just"/>
            <a:r>
              <a:rPr lang="en-US" dirty="0" err="1">
                <a:latin typeface="+mj-lt"/>
              </a:rPr>
              <a:t>Aktivnosti</a:t>
            </a:r>
            <a:r>
              <a:rPr lang="en-US" dirty="0">
                <a:latin typeface="+mj-lt"/>
              </a:rPr>
              <a:t> </a:t>
            </a:r>
            <a:r>
              <a:rPr lang="en-US" dirty="0" err="1">
                <a:latin typeface="+mj-lt"/>
              </a:rPr>
              <a:t>koje</a:t>
            </a:r>
            <a:r>
              <a:rPr lang="en-US" dirty="0">
                <a:latin typeface="+mj-lt"/>
              </a:rPr>
              <a:t> </a:t>
            </a:r>
            <a:r>
              <a:rPr lang="en-US" dirty="0" err="1">
                <a:latin typeface="+mj-lt"/>
              </a:rPr>
              <a:t>obuhvaćaju</a:t>
            </a:r>
            <a:r>
              <a:rPr lang="en-US" dirty="0">
                <a:latin typeface="+mj-lt"/>
              </a:rPr>
              <a:t> </a:t>
            </a:r>
            <a:r>
              <a:rPr lang="en-US" dirty="0" err="1">
                <a:latin typeface="+mj-lt"/>
              </a:rPr>
              <a:t>ulaganja</a:t>
            </a:r>
            <a:r>
              <a:rPr lang="en-US" dirty="0">
                <a:latin typeface="+mj-lt"/>
              </a:rPr>
              <a:t> </a:t>
            </a:r>
            <a:r>
              <a:rPr lang="en-US" b="1" dirty="0">
                <a:latin typeface="+mj-lt"/>
              </a:rPr>
              <a:t>u </a:t>
            </a:r>
            <a:r>
              <a:rPr lang="en-US" b="1" dirty="0" err="1">
                <a:latin typeface="+mj-lt"/>
              </a:rPr>
              <a:t>materijalnu</a:t>
            </a:r>
            <a:r>
              <a:rPr lang="en-US" b="1" dirty="0">
                <a:latin typeface="+mj-lt"/>
              </a:rPr>
              <a:t> i </a:t>
            </a:r>
            <a:r>
              <a:rPr lang="en-US" b="1" dirty="0" err="1">
                <a:latin typeface="+mj-lt"/>
              </a:rPr>
              <a:t>nematerijalnu</a:t>
            </a:r>
            <a:r>
              <a:rPr lang="en-US" b="1" dirty="0">
                <a:latin typeface="+mj-lt"/>
              </a:rPr>
              <a:t> </a:t>
            </a:r>
            <a:r>
              <a:rPr lang="en-US" b="1" dirty="0" err="1">
                <a:latin typeface="+mj-lt"/>
              </a:rPr>
              <a:t>imovinu</a:t>
            </a:r>
            <a:r>
              <a:rPr lang="en-US" b="1" dirty="0">
                <a:latin typeface="+mj-lt"/>
              </a:rPr>
              <a:t> </a:t>
            </a:r>
            <a:r>
              <a:rPr lang="en-US" b="1" dirty="0" err="1">
                <a:latin typeface="+mj-lt"/>
              </a:rPr>
              <a:t>povezana</a:t>
            </a:r>
            <a:r>
              <a:rPr lang="en-US" b="1" dirty="0">
                <a:latin typeface="+mj-lt"/>
              </a:rPr>
              <a:t> s </a:t>
            </a:r>
            <a:r>
              <a:rPr lang="en-US" b="1" dirty="0" err="1">
                <a:latin typeface="+mj-lt"/>
              </a:rPr>
              <a:t>aktivnostima</a:t>
            </a:r>
            <a:r>
              <a:rPr lang="en-US" b="1" dirty="0">
                <a:latin typeface="+mj-lt"/>
              </a:rPr>
              <a:t> </a:t>
            </a:r>
            <a:r>
              <a:rPr lang="en-US" b="1" dirty="0" err="1">
                <a:latin typeface="+mj-lt"/>
              </a:rPr>
              <a:t>projekta</a:t>
            </a:r>
            <a:r>
              <a:rPr lang="en-US" dirty="0">
                <a:latin typeface="+mj-lt"/>
              </a:rPr>
              <a:t> - </a:t>
            </a:r>
            <a:r>
              <a:rPr lang="en-US" dirty="0" err="1">
                <a:latin typeface="+mj-lt"/>
              </a:rPr>
              <a:t>maksimalni</a:t>
            </a:r>
            <a:r>
              <a:rPr lang="en-US" dirty="0">
                <a:latin typeface="+mj-lt"/>
              </a:rPr>
              <a:t> </a:t>
            </a:r>
            <a:r>
              <a:rPr lang="en-US" dirty="0" err="1">
                <a:latin typeface="+mj-lt"/>
              </a:rPr>
              <a:t>intenzitet</a:t>
            </a:r>
            <a:r>
              <a:rPr lang="en-US" dirty="0">
                <a:latin typeface="+mj-lt"/>
              </a:rPr>
              <a:t> </a:t>
            </a:r>
            <a:r>
              <a:rPr lang="en-US" dirty="0" err="1">
                <a:latin typeface="+mj-lt"/>
              </a:rPr>
              <a:t>potpore</a:t>
            </a:r>
            <a:r>
              <a:rPr lang="en-US" dirty="0">
                <a:latin typeface="+mj-lt"/>
              </a:rPr>
              <a:t> (</a:t>
            </a:r>
            <a:r>
              <a:rPr lang="en-US" dirty="0" err="1">
                <a:latin typeface="+mj-lt"/>
              </a:rPr>
              <a:t>prihvatljivi</a:t>
            </a:r>
            <a:r>
              <a:rPr lang="en-US" dirty="0">
                <a:latin typeface="+mj-lt"/>
              </a:rPr>
              <a:t> </a:t>
            </a:r>
            <a:r>
              <a:rPr lang="en-US" dirty="0" err="1">
                <a:latin typeface="+mj-lt"/>
              </a:rPr>
              <a:t>troškovi</a:t>
            </a:r>
            <a:r>
              <a:rPr lang="en-US" dirty="0">
                <a:latin typeface="+mj-lt"/>
              </a:rPr>
              <a:t>)</a:t>
            </a:r>
          </a:p>
          <a:p>
            <a:pPr algn="just"/>
            <a:endParaRPr lang="en-US" dirty="0">
              <a:latin typeface="+mj-lt"/>
            </a:endParaRPr>
          </a:p>
          <a:p>
            <a:pPr algn="just"/>
            <a:endParaRPr lang="en-US" dirty="0">
              <a:latin typeface="+mj-lt"/>
            </a:endParaRPr>
          </a:p>
          <a:p>
            <a:pPr algn="just"/>
            <a:endParaRPr lang="en-US" dirty="0">
              <a:latin typeface="+mj-lt"/>
            </a:endParaRPr>
          </a:p>
          <a:p>
            <a:pPr algn="just"/>
            <a:endParaRPr lang="en-US" dirty="0">
              <a:latin typeface="+mj-lt"/>
            </a:endParaRPr>
          </a:p>
          <a:p>
            <a:pPr algn="just"/>
            <a:endParaRPr lang="en-US" dirty="0">
              <a:latin typeface="+mj-lt"/>
            </a:endParaRPr>
          </a:p>
          <a:p>
            <a:pPr algn="just"/>
            <a:endParaRPr lang="en-US" dirty="0">
              <a:latin typeface="+mj-lt"/>
            </a:endParaRPr>
          </a:p>
          <a:p>
            <a:pPr algn="just"/>
            <a:r>
              <a:rPr lang="en-US" b="1" dirty="0">
                <a:latin typeface="+mj-lt"/>
              </a:rPr>
              <a:t>B) </a:t>
            </a:r>
            <a:r>
              <a:rPr lang="en-US" b="1" dirty="0" err="1">
                <a:latin typeface="+mj-lt"/>
              </a:rPr>
              <a:t>Potpore</a:t>
            </a:r>
            <a:r>
              <a:rPr lang="en-US" b="1" dirty="0">
                <a:latin typeface="+mj-lt"/>
              </a:rPr>
              <a:t> MSP-</a:t>
            </a:r>
            <a:r>
              <a:rPr lang="en-US" b="1" dirty="0" err="1">
                <a:latin typeface="+mj-lt"/>
              </a:rPr>
              <a:t>ovima</a:t>
            </a:r>
            <a:r>
              <a:rPr lang="en-US" b="1" dirty="0">
                <a:latin typeface="+mj-lt"/>
              </a:rPr>
              <a:t> </a:t>
            </a:r>
            <a:r>
              <a:rPr lang="en-US" b="1" dirty="0" err="1">
                <a:latin typeface="+mj-lt"/>
              </a:rPr>
              <a:t>za</a:t>
            </a:r>
            <a:r>
              <a:rPr lang="en-US" b="1" dirty="0">
                <a:latin typeface="+mj-lt"/>
              </a:rPr>
              <a:t> </a:t>
            </a:r>
            <a:r>
              <a:rPr lang="en-US" b="1" dirty="0" err="1">
                <a:latin typeface="+mj-lt"/>
              </a:rPr>
              <a:t>sudjelovanje</a:t>
            </a:r>
            <a:r>
              <a:rPr lang="en-US" b="1" dirty="0">
                <a:latin typeface="+mj-lt"/>
              </a:rPr>
              <a:t> </a:t>
            </a:r>
            <a:r>
              <a:rPr lang="en-US" b="1" dirty="0" err="1">
                <a:latin typeface="+mj-lt"/>
              </a:rPr>
              <a:t>na</a:t>
            </a:r>
            <a:r>
              <a:rPr lang="en-US" b="1" dirty="0">
                <a:latin typeface="+mj-lt"/>
              </a:rPr>
              <a:t> </a:t>
            </a:r>
            <a:r>
              <a:rPr lang="en-US" b="1" dirty="0" err="1">
                <a:latin typeface="+mj-lt"/>
              </a:rPr>
              <a:t>sajmovima</a:t>
            </a:r>
            <a:r>
              <a:rPr lang="en-US" b="1" dirty="0">
                <a:latin typeface="+mj-lt"/>
              </a:rPr>
              <a:t> (</a:t>
            </a:r>
            <a:r>
              <a:rPr lang="en-US" b="1" dirty="0" err="1">
                <a:latin typeface="+mj-lt"/>
              </a:rPr>
              <a:t>čl</a:t>
            </a:r>
            <a:r>
              <a:rPr lang="en-US" b="1" dirty="0">
                <a:latin typeface="+mj-lt"/>
              </a:rPr>
              <a:t>. 19. GBER-a)  - </a:t>
            </a:r>
            <a:r>
              <a:rPr lang="en-US" dirty="0" err="1">
                <a:latin typeface="+mj-lt"/>
              </a:rPr>
              <a:t>maksimalni</a:t>
            </a:r>
            <a:r>
              <a:rPr lang="en-US" dirty="0">
                <a:latin typeface="+mj-lt"/>
              </a:rPr>
              <a:t> </a:t>
            </a:r>
            <a:r>
              <a:rPr lang="en-US" dirty="0" err="1">
                <a:latin typeface="+mj-lt"/>
              </a:rPr>
              <a:t>intenzitet</a:t>
            </a:r>
            <a:r>
              <a:rPr lang="en-US" dirty="0">
                <a:latin typeface="+mj-lt"/>
              </a:rPr>
              <a:t> </a:t>
            </a:r>
            <a:r>
              <a:rPr lang="en-US" dirty="0" err="1">
                <a:latin typeface="+mj-lt"/>
              </a:rPr>
              <a:t>potpore</a:t>
            </a:r>
            <a:r>
              <a:rPr lang="en-US" dirty="0">
                <a:latin typeface="+mj-lt"/>
              </a:rPr>
              <a:t> 50 % </a:t>
            </a:r>
            <a:r>
              <a:rPr lang="en-US" dirty="0" err="1">
                <a:latin typeface="+mj-lt"/>
              </a:rPr>
              <a:t>prihvatljivih</a:t>
            </a:r>
            <a:r>
              <a:rPr lang="en-US" dirty="0">
                <a:latin typeface="+mj-lt"/>
              </a:rPr>
              <a:t> </a:t>
            </a:r>
            <a:r>
              <a:rPr lang="en-US" dirty="0" err="1">
                <a:latin typeface="+mj-lt"/>
              </a:rPr>
              <a:t>troškova</a:t>
            </a:r>
            <a:endParaRPr lang="en-US" dirty="0">
              <a:latin typeface="+mj-lt"/>
            </a:endParaRPr>
          </a:p>
          <a:p>
            <a:pPr marL="285750" indent="-285750" algn="just">
              <a:buFont typeface="Arial" panose="020B0604020202020204" pitchFamily="34" charset="0"/>
              <a:buChar char="•"/>
            </a:pPr>
            <a:r>
              <a:rPr lang="en-US" dirty="0" err="1">
                <a:latin typeface="+mj-lt"/>
                <a:cs typeface="Calibri Light" panose="020F0302020204030204" pitchFamily="34" charset="0"/>
              </a:rPr>
              <a:t>troškovi</a:t>
            </a:r>
            <a:r>
              <a:rPr lang="en-US" dirty="0">
                <a:latin typeface="+mj-lt"/>
                <a:cs typeface="Calibri Light" panose="020F0302020204030204" pitchFamily="34" charset="0"/>
              </a:rPr>
              <a:t> </a:t>
            </a:r>
            <a:r>
              <a:rPr lang="en-US" dirty="0" err="1">
                <a:latin typeface="+mj-lt"/>
                <a:cs typeface="Calibri Light" panose="020F0302020204030204" pitchFamily="34" charset="0"/>
              </a:rPr>
              <a:t>nastali</a:t>
            </a:r>
            <a:r>
              <a:rPr lang="en-US" dirty="0">
                <a:latin typeface="+mj-lt"/>
                <a:cs typeface="Calibri Light" panose="020F0302020204030204" pitchFamily="34" charset="0"/>
              </a:rPr>
              <a:t> </a:t>
            </a:r>
            <a:r>
              <a:rPr lang="en-US" dirty="0" err="1">
                <a:latin typeface="+mj-lt"/>
                <a:cs typeface="Calibri Light" panose="020F0302020204030204" pitchFamily="34" charset="0"/>
              </a:rPr>
              <a:t>za</a:t>
            </a:r>
            <a:r>
              <a:rPr lang="en-US" dirty="0">
                <a:latin typeface="+mj-lt"/>
                <a:cs typeface="Calibri Light" panose="020F0302020204030204" pitchFamily="34" charset="0"/>
              </a:rPr>
              <a:t> </a:t>
            </a:r>
            <a:r>
              <a:rPr lang="en-US" dirty="0" err="1">
                <a:latin typeface="+mj-lt"/>
                <a:cs typeface="Calibri Light" panose="020F0302020204030204" pitchFamily="34" charset="0"/>
              </a:rPr>
              <a:t>najam</a:t>
            </a:r>
            <a:r>
              <a:rPr lang="en-US" dirty="0">
                <a:latin typeface="+mj-lt"/>
                <a:cs typeface="Calibri Light" panose="020F0302020204030204" pitchFamily="34" charset="0"/>
              </a:rPr>
              <a:t>, </a:t>
            </a:r>
            <a:r>
              <a:rPr lang="en-US" dirty="0" err="1">
                <a:latin typeface="+mj-lt"/>
                <a:cs typeface="Calibri Light" panose="020F0302020204030204" pitchFamily="34" charset="0"/>
              </a:rPr>
              <a:t>uređivanje</a:t>
            </a:r>
            <a:r>
              <a:rPr lang="en-US" dirty="0">
                <a:latin typeface="+mj-lt"/>
                <a:cs typeface="Calibri Light" panose="020F0302020204030204" pitchFamily="34" charset="0"/>
              </a:rPr>
              <a:t> i </a:t>
            </a:r>
            <a:r>
              <a:rPr lang="en-US" dirty="0" err="1">
                <a:latin typeface="+mj-lt"/>
                <a:cs typeface="Calibri Light" panose="020F0302020204030204" pitchFamily="34" charset="0"/>
              </a:rPr>
              <a:t>vođenje</a:t>
            </a:r>
            <a:r>
              <a:rPr lang="en-US" dirty="0">
                <a:latin typeface="+mj-lt"/>
                <a:cs typeface="Calibri Light" panose="020F0302020204030204" pitchFamily="34" charset="0"/>
              </a:rPr>
              <a:t> </a:t>
            </a:r>
            <a:r>
              <a:rPr lang="en-US" dirty="0" err="1">
                <a:latin typeface="+mj-lt"/>
                <a:cs typeface="Calibri Light" panose="020F0302020204030204" pitchFamily="34" charset="0"/>
              </a:rPr>
              <a:t>štanda</a:t>
            </a:r>
            <a:r>
              <a:rPr lang="en-US" dirty="0">
                <a:latin typeface="+mj-lt"/>
                <a:cs typeface="Calibri Light" panose="020F0302020204030204" pitchFamily="34" charset="0"/>
              </a:rPr>
              <a:t> </a:t>
            </a:r>
            <a:r>
              <a:rPr lang="en-US" dirty="0" err="1">
                <a:latin typeface="+mj-lt"/>
                <a:cs typeface="Calibri Light" panose="020F0302020204030204" pitchFamily="34" charset="0"/>
              </a:rPr>
              <a:t>pri</a:t>
            </a:r>
            <a:r>
              <a:rPr lang="en-US" dirty="0">
                <a:latin typeface="+mj-lt"/>
                <a:cs typeface="Calibri Light" panose="020F0302020204030204" pitchFamily="34" charset="0"/>
              </a:rPr>
              <a:t> </a:t>
            </a:r>
            <a:r>
              <a:rPr lang="en-US" dirty="0" err="1">
                <a:latin typeface="+mj-lt"/>
                <a:cs typeface="Calibri Light" panose="020F0302020204030204" pitchFamily="34" charset="0"/>
              </a:rPr>
              <a:t>sudjelovanju</a:t>
            </a:r>
            <a:r>
              <a:rPr lang="en-US" dirty="0">
                <a:latin typeface="+mj-lt"/>
                <a:cs typeface="Calibri Light" panose="020F0302020204030204" pitchFamily="34" charset="0"/>
              </a:rPr>
              <a:t> </a:t>
            </a:r>
            <a:r>
              <a:rPr lang="en-US" dirty="0" err="1">
                <a:latin typeface="+mj-lt"/>
                <a:cs typeface="Calibri Light" panose="020F0302020204030204" pitchFamily="34" charset="0"/>
              </a:rPr>
              <a:t>poduzetnika</a:t>
            </a:r>
            <a:r>
              <a:rPr lang="en-US" dirty="0">
                <a:latin typeface="+mj-lt"/>
                <a:cs typeface="Calibri Light" panose="020F0302020204030204" pitchFamily="34" charset="0"/>
              </a:rPr>
              <a:t> </a:t>
            </a:r>
            <a:r>
              <a:rPr lang="en-US" dirty="0" err="1">
                <a:latin typeface="+mj-lt"/>
                <a:cs typeface="Calibri Light" panose="020F0302020204030204" pitchFamily="34" charset="0"/>
              </a:rPr>
              <a:t>na</a:t>
            </a:r>
            <a:r>
              <a:rPr lang="en-US" dirty="0">
                <a:latin typeface="+mj-lt"/>
                <a:cs typeface="Calibri Light" panose="020F0302020204030204" pitchFamily="34" charset="0"/>
              </a:rPr>
              <a:t> </a:t>
            </a:r>
            <a:r>
              <a:rPr lang="en-US" dirty="0" err="1">
                <a:latin typeface="+mj-lt"/>
                <a:cs typeface="Calibri Light" panose="020F0302020204030204" pitchFamily="34" charset="0"/>
              </a:rPr>
              <a:t>određenom</a:t>
            </a:r>
            <a:r>
              <a:rPr lang="en-US" dirty="0">
                <a:latin typeface="+mj-lt"/>
                <a:cs typeface="Calibri Light" panose="020F0302020204030204" pitchFamily="34" charset="0"/>
              </a:rPr>
              <a:t> </a:t>
            </a:r>
            <a:r>
              <a:rPr lang="en-US" b="1" dirty="0" err="1">
                <a:latin typeface="+mj-lt"/>
                <a:cs typeface="Calibri Light" panose="020F0302020204030204" pitchFamily="34" charset="0"/>
              </a:rPr>
              <a:t>sajmu</a:t>
            </a:r>
            <a:r>
              <a:rPr lang="en-US" b="1" dirty="0">
                <a:latin typeface="+mj-lt"/>
                <a:cs typeface="Calibri Light" panose="020F0302020204030204" pitchFamily="34" charset="0"/>
              </a:rPr>
              <a:t> </a:t>
            </a:r>
            <a:r>
              <a:rPr lang="en-US" b="1" dirty="0" err="1">
                <a:latin typeface="+mj-lt"/>
                <a:cs typeface="Calibri Light" panose="020F0302020204030204" pitchFamily="34" charset="0"/>
              </a:rPr>
              <a:t>ili</a:t>
            </a:r>
            <a:r>
              <a:rPr lang="en-US" b="1" dirty="0">
                <a:latin typeface="+mj-lt"/>
                <a:cs typeface="Calibri Light" panose="020F0302020204030204" pitchFamily="34" charset="0"/>
              </a:rPr>
              <a:t> </a:t>
            </a:r>
            <a:r>
              <a:rPr lang="en-US" b="1" dirty="0" err="1">
                <a:latin typeface="+mj-lt"/>
                <a:cs typeface="Calibri Light" panose="020F0302020204030204" pitchFamily="34" charset="0"/>
              </a:rPr>
              <a:t>izložbi</a:t>
            </a:r>
            <a:endParaRPr lang="en-US" b="1" dirty="0">
              <a:latin typeface="+mj-lt"/>
              <a:cs typeface="Calibri Light" panose="020F0302020204030204" pitchFamily="34" charset="0"/>
            </a:endParaRPr>
          </a:p>
          <a:p>
            <a:pPr algn="just"/>
            <a:endParaRPr lang="en-US" dirty="0">
              <a:latin typeface="+mj-lt"/>
            </a:endParaRPr>
          </a:p>
          <a:p>
            <a:r>
              <a:rPr lang="en-US" b="1" dirty="0">
                <a:latin typeface="+mj-lt"/>
              </a:rPr>
              <a:t>E) </a:t>
            </a:r>
            <a:r>
              <a:rPr lang="en-US" dirty="0">
                <a:latin typeface="+mj-lt"/>
              </a:rPr>
              <a:t> </a:t>
            </a:r>
            <a:r>
              <a:rPr lang="en-US" b="1" dirty="0" err="1">
                <a:latin typeface="+mj-lt"/>
              </a:rPr>
              <a:t>Potpore</a:t>
            </a:r>
            <a:r>
              <a:rPr lang="en-US" b="1" dirty="0">
                <a:latin typeface="+mj-lt"/>
              </a:rPr>
              <a:t> male </a:t>
            </a:r>
            <a:r>
              <a:rPr lang="en-US" b="1" dirty="0" err="1">
                <a:latin typeface="+mj-lt"/>
              </a:rPr>
              <a:t>vrijednosti</a:t>
            </a:r>
            <a:r>
              <a:rPr lang="en-US" b="1" dirty="0">
                <a:latin typeface="+mj-lt"/>
              </a:rPr>
              <a:t> </a:t>
            </a:r>
            <a:r>
              <a:rPr lang="en-US" dirty="0">
                <a:latin typeface="+mj-lt"/>
              </a:rPr>
              <a:t>- </a:t>
            </a:r>
            <a:r>
              <a:rPr lang="en-US" i="1" dirty="0">
                <a:latin typeface="+mj-lt"/>
              </a:rPr>
              <a:t>de </a:t>
            </a:r>
            <a:r>
              <a:rPr lang="en-US" i="1" dirty="0" err="1">
                <a:latin typeface="+mj-lt"/>
              </a:rPr>
              <a:t>minimis</a:t>
            </a:r>
            <a:r>
              <a:rPr lang="en-US" i="1" dirty="0">
                <a:latin typeface="+mj-lt"/>
              </a:rPr>
              <a:t> </a:t>
            </a:r>
            <a:r>
              <a:rPr lang="en-US" dirty="0">
                <a:latin typeface="+mj-lt"/>
              </a:rPr>
              <a:t>- </a:t>
            </a:r>
            <a:r>
              <a:rPr lang="en-US" dirty="0" err="1">
                <a:latin typeface="+mj-lt"/>
              </a:rPr>
              <a:t>popratne</a:t>
            </a:r>
            <a:r>
              <a:rPr lang="en-US" dirty="0">
                <a:latin typeface="+mj-lt"/>
              </a:rPr>
              <a:t> </a:t>
            </a:r>
            <a:r>
              <a:rPr lang="en-US" dirty="0" err="1">
                <a:latin typeface="+mj-lt"/>
              </a:rPr>
              <a:t>aktivnosti</a:t>
            </a:r>
            <a:r>
              <a:rPr lang="en-US" dirty="0">
                <a:latin typeface="+mj-lt"/>
              </a:rPr>
              <a:t> </a:t>
            </a:r>
            <a:r>
              <a:rPr lang="en-US" dirty="0" err="1">
                <a:latin typeface="+mj-lt"/>
              </a:rPr>
              <a:t>povezane</a:t>
            </a:r>
            <a:r>
              <a:rPr lang="en-US" dirty="0">
                <a:latin typeface="+mj-lt"/>
              </a:rPr>
              <a:t> s </a:t>
            </a:r>
            <a:r>
              <a:rPr lang="en-US" dirty="0" err="1">
                <a:latin typeface="+mj-lt"/>
              </a:rPr>
              <a:t>provedbom</a:t>
            </a:r>
            <a:r>
              <a:rPr lang="en-US" dirty="0">
                <a:latin typeface="+mj-lt"/>
              </a:rPr>
              <a:t> </a:t>
            </a:r>
            <a:r>
              <a:rPr lang="en-US" dirty="0" err="1">
                <a:latin typeface="+mj-lt"/>
              </a:rPr>
              <a:t>projekta</a:t>
            </a:r>
            <a:r>
              <a:rPr lang="en-US" dirty="0">
                <a:latin typeface="+mj-lt"/>
              </a:rPr>
              <a:t> - </a:t>
            </a:r>
            <a:r>
              <a:rPr lang="en-US" b="1" dirty="0" err="1">
                <a:latin typeface="+mj-lt"/>
                <a:cs typeface="Calibri Light" panose="020F0302020204030204" pitchFamily="34" charset="0"/>
              </a:rPr>
              <a:t>maksimalni</a:t>
            </a:r>
            <a:r>
              <a:rPr lang="en-US" b="1" dirty="0">
                <a:latin typeface="+mj-lt"/>
                <a:cs typeface="Calibri Light" panose="020F0302020204030204" pitchFamily="34" charset="0"/>
              </a:rPr>
              <a:t> </a:t>
            </a:r>
            <a:r>
              <a:rPr lang="en-US" b="1" dirty="0" err="1">
                <a:latin typeface="+mj-lt"/>
                <a:cs typeface="Calibri Light" panose="020F0302020204030204" pitchFamily="34" charset="0"/>
              </a:rPr>
              <a:t>intenzitet</a:t>
            </a:r>
            <a:r>
              <a:rPr lang="en-US" b="1" dirty="0">
                <a:latin typeface="+mj-lt"/>
                <a:cs typeface="Calibri Light" panose="020F0302020204030204" pitchFamily="34" charset="0"/>
              </a:rPr>
              <a:t> </a:t>
            </a:r>
            <a:r>
              <a:rPr lang="en-US" b="1" dirty="0" err="1">
                <a:latin typeface="+mj-lt"/>
                <a:cs typeface="Calibri Light" panose="020F0302020204030204" pitchFamily="34" charset="0"/>
              </a:rPr>
              <a:t>potpore</a:t>
            </a:r>
            <a:r>
              <a:rPr lang="en-US" b="1" dirty="0">
                <a:latin typeface="+mj-lt"/>
                <a:cs typeface="Calibri Light" panose="020F0302020204030204" pitchFamily="34" charset="0"/>
              </a:rPr>
              <a:t> 75 % </a:t>
            </a:r>
            <a:r>
              <a:rPr lang="en-US" b="1" dirty="0" err="1">
                <a:latin typeface="+mj-lt"/>
                <a:cs typeface="Calibri Light" panose="020F0302020204030204" pitchFamily="34" charset="0"/>
              </a:rPr>
              <a:t>prihvatljivih</a:t>
            </a:r>
            <a:r>
              <a:rPr lang="en-US" b="1" dirty="0">
                <a:latin typeface="+mj-lt"/>
                <a:cs typeface="Calibri Light" panose="020F0302020204030204" pitchFamily="34" charset="0"/>
              </a:rPr>
              <a:t> </a:t>
            </a:r>
            <a:r>
              <a:rPr lang="en-US" b="1" dirty="0" err="1">
                <a:latin typeface="+mj-lt"/>
                <a:cs typeface="Calibri Light" panose="020F0302020204030204" pitchFamily="34" charset="0"/>
              </a:rPr>
              <a:t>troškova</a:t>
            </a:r>
            <a:endParaRPr lang="en-US" b="1" dirty="0">
              <a:latin typeface="+mj-lt"/>
              <a:cs typeface="Calibri Light" panose="020F0302020204030204" pitchFamily="34" charset="0"/>
            </a:endParaRPr>
          </a:p>
          <a:p>
            <a:pPr marL="285750" indent="-285750">
              <a:buFont typeface="Arial" panose="020B0604020202020204" pitchFamily="34" charset="0"/>
              <a:buChar char="•"/>
            </a:pPr>
            <a:r>
              <a:rPr lang="en-US" dirty="0" err="1">
                <a:latin typeface="+mj-lt"/>
              </a:rPr>
              <a:t>usluge</a:t>
            </a:r>
            <a:r>
              <a:rPr lang="en-US" dirty="0">
                <a:latin typeface="+mj-lt"/>
              </a:rPr>
              <a:t> </a:t>
            </a:r>
            <a:r>
              <a:rPr lang="en-US" dirty="0" err="1">
                <a:latin typeface="+mj-lt"/>
              </a:rPr>
              <a:t>vanjskog</a:t>
            </a:r>
            <a:r>
              <a:rPr lang="en-US" dirty="0">
                <a:latin typeface="+mj-lt"/>
              </a:rPr>
              <a:t> </a:t>
            </a:r>
            <a:r>
              <a:rPr lang="en-US" dirty="0" err="1">
                <a:latin typeface="+mj-lt"/>
              </a:rPr>
              <a:t>stručnjaka</a:t>
            </a:r>
            <a:r>
              <a:rPr lang="en-US" dirty="0">
                <a:latin typeface="+mj-lt"/>
              </a:rPr>
              <a:t> </a:t>
            </a:r>
            <a:r>
              <a:rPr lang="en-US" dirty="0" err="1">
                <a:latin typeface="+mj-lt"/>
              </a:rPr>
              <a:t>za</a:t>
            </a:r>
            <a:r>
              <a:rPr lang="en-US" dirty="0">
                <a:latin typeface="+mj-lt"/>
              </a:rPr>
              <a:t> </a:t>
            </a:r>
            <a:r>
              <a:rPr lang="en-US" b="1" dirty="0" err="1">
                <a:latin typeface="+mj-lt"/>
              </a:rPr>
              <a:t>pripremu</a:t>
            </a:r>
            <a:r>
              <a:rPr lang="en-US" b="1" dirty="0">
                <a:latin typeface="+mj-lt"/>
              </a:rPr>
              <a:t> </a:t>
            </a:r>
            <a:r>
              <a:rPr lang="en-US" b="1" dirty="0" err="1">
                <a:latin typeface="+mj-lt"/>
              </a:rPr>
              <a:t>natječajne</a:t>
            </a:r>
            <a:r>
              <a:rPr lang="en-US" b="1" dirty="0">
                <a:latin typeface="+mj-lt"/>
              </a:rPr>
              <a:t> </a:t>
            </a:r>
            <a:r>
              <a:rPr lang="en-US" b="1" dirty="0" err="1">
                <a:latin typeface="+mj-lt"/>
              </a:rPr>
              <a:t>dokumentacije</a:t>
            </a:r>
            <a:r>
              <a:rPr lang="en-US" b="1" dirty="0">
                <a:latin typeface="+mj-lt"/>
              </a:rPr>
              <a:t> i </a:t>
            </a:r>
            <a:r>
              <a:rPr lang="en-US" b="1" dirty="0" err="1">
                <a:latin typeface="+mj-lt"/>
              </a:rPr>
              <a:t>upravljanje</a:t>
            </a:r>
            <a:r>
              <a:rPr lang="en-US" b="1" dirty="0">
                <a:latin typeface="+mj-lt"/>
              </a:rPr>
              <a:t> </a:t>
            </a:r>
            <a:r>
              <a:rPr lang="en-US" b="1" dirty="0" err="1">
                <a:latin typeface="+mj-lt"/>
              </a:rPr>
              <a:t>projektom</a:t>
            </a:r>
            <a:r>
              <a:rPr lang="en-US" b="1" dirty="0">
                <a:latin typeface="+mj-lt"/>
              </a:rPr>
              <a:t>, </a:t>
            </a:r>
            <a:r>
              <a:rPr lang="en-US" b="1" dirty="0" err="1">
                <a:latin typeface="+mj-lt"/>
              </a:rPr>
              <a:t>revizija</a:t>
            </a:r>
            <a:r>
              <a:rPr lang="en-US" b="1" dirty="0">
                <a:latin typeface="+mj-lt"/>
              </a:rPr>
              <a:t> </a:t>
            </a:r>
            <a:r>
              <a:rPr lang="en-US" dirty="0" err="1">
                <a:latin typeface="+mj-lt"/>
              </a:rPr>
              <a:t>projekta</a:t>
            </a:r>
            <a:r>
              <a:rPr lang="en-US" dirty="0">
                <a:latin typeface="+mj-lt"/>
              </a:rPr>
              <a:t> </a:t>
            </a:r>
          </a:p>
        </p:txBody>
      </p:sp>
      <p:sp>
        <p:nvSpPr>
          <p:cNvPr id="4" name="TextBox 3"/>
          <p:cNvSpPr txBox="1"/>
          <p:nvPr/>
        </p:nvSpPr>
        <p:spPr>
          <a:xfrm>
            <a:off x="303402" y="362468"/>
            <a:ext cx="1158519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PRIHVATLJIVE AKTIVNOSTI PROJEKTA</a:t>
            </a:r>
          </a:p>
        </p:txBody>
      </p:sp>
      <p:graphicFrame>
        <p:nvGraphicFramePr>
          <p:cNvPr id="9" name="Table 8">
            <a:extLst>
              <a:ext uri="{FF2B5EF4-FFF2-40B4-BE49-F238E27FC236}">
                <a16:creationId xmlns:a16="http://schemas.microsoft.com/office/drawing/2014/main" id="{0E31B033-93BA-4393-A400-B40130B0D303}"/>
              </a:ext>
            </a:extLst>
          </p:cNvPr>
          <p:cNvGraphicFramePr>
            <a:graphicFrameLocks noGrp="1"/>
          </p:cNvGraphicFramePr>
          <p:nvPr>
            <p:extLst>
              <p:ext uri="{D42A27DB-BD31-4B8C-83A1-F6EECF244321}">
                <p14:modId xmlns:p14="http://schemas.microsoft.com/office/powerpoint/2010/main" val="2343236047"/>
              </p:ext>
            </p:extLst>
          </p:nvPr>
        </p:nvGraphicFramePr>
        <p:xfrm>
          <a:off x="4328280" y="1436238"/>
          <a:ext cx="6188871" cy="1828800"/>
        </p:xfrm>
        <a:graphic>
          <a:graphicData uri="http://schemas.openxmlformats.org/drawingml/2006/table">
            <a:tbl>
              <a:tblPr firstRow="1" bandRow="1">
                <a:tableStyleId>{5C22544A-7EE6-4342-B048-85BDC9FD1C3A}</a:tableStyleId>
              </a:tblPr>
              <a:tblGrid>
                <a:gridCol w="2062957">
                  <a:extLst>
                    <a:ext uri="{9D8B030D-6E8A-4147-A177-3AD203B41FA5}">
                      <a16:colId xmlns:a16="http://schemas.microsoft.com/office/drawing/2014/main" val="2757593644"/>
                    </a:ext>
                  </a:extLst>
                </a:gridCol>
                <a:gridCol w="2062957">
                  <a:extLst>
                    <a:ext uri="{9D8B030D-6E8A-4147-A177-3AD203B41FA5}">
                      <a16:colId xmlns:a16="http://schemas.microsoft.com/office/drawing/2014/main" val="2040068487"/>
                    </a:ext>
                  </a:extLst>
                </a:gridCol>
                <a:gridCol w="2062957">
                  <a:extLst>
                    <a:ext uri="{9D8B030D-6E8A-4147-A177-3AD203B41FA5}">
                      <a16:colId xmlns:a16="http://schemas.microsoft.com/office/drawing/2014/main" val="3100088825"/>
                    </a:ext>
                  </a:extLst>
                </a:gridCol>
              </a:tblGrid>
              <a:tr h="0">
                <a:tc gridSpan="3">
                  <a:txBody>
                    <a:bodyPr/>
                    <a:lstStyle/>
                    <a:p>
                      <a:pPr algn="ctr"/>
                      <a:r>
                        <a:rPr lang="en-US" sz="1400">
                          <a:solidFill>
                            <a:schemeClr val="tx1"/>
                          </a:solidFill>
                          <a:latin typeface="+mj-lt"/>
                        </a:rPr>
                        <a:t>MAKSIMALNI INTENZITET</a:t>
                      </a:r>
                      <a:r>
                        <a:rPr lang="en-US" sz="1400" baseline="0">
                          <a:solidFill>
                            <a:schemeClr val="tx1"/>
                          </a:solidFill>
                          <a:latin typeface="+mj-lt"/>
                        </a:rPr>
                        <a:t> POTPORE (%)</a:t>
                      </a:r>
                      <a:endParaRPr lang="en-US" sz="1400">
                        <a:solidFill>
                          <a:schemeClr val="tx1"/>
                        </a:solidFill>
                        <a:latin typeface="+mj-lt"/>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36412841"/>
                  </a:ext>
                </a:extLst>
              </a:tr>
              <a:tr h="212847">
                <a:tc>
                  <a:txBody>
                    <a:bodyPr/>
                    <a:lstStyle/>
                    <a:p>
                      <a:pPr algn="ctr"/>
                      <a:endParaRPr lang="en-US" sz="1400">
                        <a:latin typeface="+mj-lt"/>
                      </a:endParaRPr>
                    </a:p>
                  </a:txBody>
                  <a:tcPr/>
                </a:tc>
                <a:tc>
                  <a:txBody>
                    <a:bodyPr/>
                    <a:lstStyle/>
                    <a:p>
                      <a:pPr algn="ctr"/>
                      <a:r>
                        <a:rPr lang="en-US" sz="1400">
                          <a:latin typeface="+mj-lt"/>
                        </a:rPr>
                        <a:t>Mikro</a:t>
                      </a:r>
                      <a:r>
                        <a:rPr lang="en-US" sz="1400" baseline="0">
                          <a:latin typeface="+mj-lt"/>
                        </a:rPr>
                        <a:t> i mali poduzetnici</a:t>
                      </a:r>
                      <a:endParaRPr lang="en-US" sz="1400">
                        <a:latin typeface="+mj-lt"/>
                      </a:endParaRPr>
                    </a:p>
                  </a:txBody>
                  <a:tcPr/>
                </a:tc>
                <a:tc>
                  <a:txBody>
                    <a:bodyPr/>
                    <a:lstStyle/>
                    <a:p>
                      <a:pPr algn="ctr"/>
                      <a:r>
                        <a:rPr lang="en-US" sz="1400">
                          <a:latin typeface="+mj-lt"/>
                        </a:rPr>
                        <a:t>Srednji poduzetnici</a:t>
                      </a:r>
                    </a:p>
                  </a:txBody>
                  <a:tcPr/>
                </a:tc>
                <a:extLst>
                  <a:ext uri="{0D108BD9-81ED-4DB2-BD59-A6C34878D82A}">
                    <a16:rowId xmlns:a16="http://schemas.microsoft.com/office/drawing/2014/main" val="1929488595"/>
                  </a:ext>
                </a:extLst>
              </a:tr>
              <a:tr h="212847">
                <a:tc>
                  <a:txBody>
                    <a:bodyPr/>
                    <a:lstStyle/>
                    <a:p>
                      <a:pPr algn="ctr"/>
                      <a:r>
                        <a:rPr lang="en-US" sz="1400">
                          <a:latin typeface="+mj-lt"/>
                        </a:rPr>
                        <a:t>Panonska Hrvatska</a:t>
                      </a:r>
                    </a:p>
                  </a:txBody>
                  <a:tcPr/>
                </a:tc>
                <a:tc>
                  <a:txBody>
                    <a:bodyPr/>
                    <a:lstStyle/>
                    <a:p>
                      <a:pPr algn="ctr"/>
                      <a:r>
                        <a:rPr lang="en-US" sz="1400">
                          <a:latin typeface="+mj-lt"/>
                        </a:rPr>
                        <a:t>70</a:t>
                      </a:r>
                    </a:p>
                  </a:txBody>
                  <a:tcPr/>
                </a:tc>
                <a:tc>
                  <a:txBody>
                    <a:bodyPr/>
                    <a:lstStyle/>
                    <a:p>
                      <a:pPr algn="ctr"/>
                      <a:r>
                        <a:rPr lang="en-US" sz="1400">
                          <a:latin typeface="+mj-lt"/>
                        </a:rPr>
                        <a:t>60</a:t>
                      </a:r>
                    </a:p>
                  </a:txBody>
                  <a:tcPr/>
                </a:tc>
                <a:extLst>
                  <a:ext uri="{0D108BD9-81ED-4DB2-BD59-A6C34878D82A}">
                    <a16:rowId xmlns:a16="http://schemas.microsoft.com/office/drawing/2014/main" val="2007264504"/>
                  </a:ext>
                </a:extLst>
              </a:tr>
              <a:tr h="212847">
                <a:tc>
                  <a:txBody>
                    <a:bodyPr/>
                    <a:lstStyle/>
                    <a:p>
                      <a:pPr algn="ctr"/>
                      <a:r>
                        <a:rPr lang="en-US" sz="1400">
                          <a:latin typeface="+mj-lt"/>
                        </a:rPr>
                        <a:t>Sjeverna Hrvatska</a:t>
                      </a:r>
                    </a:p>
                  </a:txBody>
                  <a:tcPr/>
                </a:tc>
                <a:tc>
                  <a:txBody>
                    <a:bodyPr/>
                    <a:lstStyle/>
                    <a:p>
                      <a:pPr algn="ctr"/>
                      <a:r>
                        <a:rPr lang="en-US" sz="1400">
                          <a:latin typeface="+mj-lt"/>
                        </a:rPr>
                        <a:t>70</a:t>
                      </a:r>
                    </a:p>
                  </a:txBody>
                  <a:tcPr/>
                </a:tc>
                <a:tc>
                  <a:txBody>
                    <a:bodyPr/>
                    <a:lstStyle/>
                    <a:p>
                      <a:pPr algn="ctr"/>
                      <a:r>
                        <a:rPr lang="en-US" sz="1400">
                          <a:latin typeface="+mj-lt"/>
                        </a:rPr>
                        <a:t>60</a:t>
                      </a:r>
                    </a:p>
                  </a:txBody>
                  <a:tcPr/>
                </a:tc>
                <a:extLst>
                  <a:ext uri="{0D108BD9-81ED-4DB2-BD59-A6C34878D82A}">
                    <a16:rowId xmlns:a16="http://schemas.microsoft.com/office/drawing/2014/main" val="3090196003"/>
                  </a:ext>
                </a:extLst>
              </a:tr>
              <a:tr h="212847">
                <a:tc>
                  <a:txBody>
                    <a:bodyPr/>
                    <a:lstStyle/>
                    <a:p>
                      <a:pPr algn="ctr"/>
                      <a:r>
                        <a:rPr lang="en-US" sz="1400">
                          <a:latin typeface="+mj-lt"/>
                        </a:rPr>
                        <a:t>Jadranska Hrvatska</a:t>
                      </a:r>
                    </a:p>
                  </a:txBody>
                  <a:tcPr/>
                </a:tc>
                <a:tc>
                  <a:txBody>
                    <a:bodyPr/>
                    <a:lstStyle/>
                    <a:p>
                      <a:pPr algn="ctr"/>
                      <a:r>
                        <a:rPr lang="en-US" sz="1400">
                          <a:latin typeface="+mj-lt"/>
                        </a:rPr>
                        <a:t>60</a:t>
                      </a:r>
                    </a:p>
                  </a:txBody>
                  <a:tcPr/>
                </a:tc>
                <a:tc>
                  <a:txBody>
                    <a:bodyPr/>
                    <a:lstStyle/>
                    <a:p>
                      <a:pPr algn="ctr"/>
                      <a:r>
                        <a:rPr lang="en-US" sz="1400">
                          <a:latin typeface="+mj-lt"/>
                        </a:rPr>
                        <a:t>50</a:t>
                      </a:r>
                    </a:p>
                  </a:txBody>
                  <a:tcPr/>
                </a:tc>
                <a:extLst>
                  <a:ext uri="{0D108BD9-81ED-4DB2-BD59-A6C34878D82A}">
                    <a16:rowId xmlns:a16="http://schemas.microsoft.com/office/drawing/2014/main" val="2608863858"/>
                  </a:ext>
                </a:extLst>
              </a:tr>
              <a:tr h="212847">
                <a:tc>
                  <a:txBody>
                    <a:bodyPr/>
                    <a:lstStyle/>
                    <a:p>
                      <a:pPr algn="ctr"/>
                      <a:r>
                        <a:rPr lang="en-US" sz="1400">
                          <a:latin typeface="+mj-lt"/>
                        </a:rPr>
                        <a:t>Grad Zagreb</a:t>
                      </a:r>
                    </a:p>
                  </a:txBody>
                  <a:tcPr/>
                </a:tc>
                <a:tc>
                  <a:txBody>
                    <a:bodyPr/>
                    <a:lstStyle/>
                    <a:p>
                      <a:pPr algn="ctr"/>
                      <a:r>
                        <a:rPr lang="en-US" sz="1400">
                          <a:latin typeface="+mj-lt"/>
                        </a:rPr>
                        <a:t>55</a:t>
                      </a:r>
                    </a:p>
                  </a:txBody>
                  <a:tcPr/>
                </a:tc>
                <a:tc>
                  <a:txBody>
                    <a:bodyPr/>
                    <a:lstStyle/>
                    <a:p>
                      <a:pPr algn="ctr"/>
                      <a:r>
                        <a:rPr lang="en-US" sz="1400">
                          <a:latin typeface="+mj-lt"/>
                        </a:rPr>
                        <a:t>45</a:t>
                      </a:r>
                    </a:p>
                  </a:txBody>
                  <a:tcPr/>
                </a:tc>
                <a:extLst>
                  <a:ext uri="{0D108BD9-81ED-4DB2-BD59-A6C34878D82A}">
                    <a16:rowId xmlns:a16="http://schemas.microsoft.com/office/drawing/2014/main" val="2569195173"/>
                  </a:ext>
                </a:extLst>
              </a:tr>
            </a:tbl>
          </a:graphicData>
        </a:graphic>
      </p:graphicFrame>
      <p:sp>
        <p:nvSpPr>
          <p:cNvPr id="10" name="TextBox 9">
            <a:extLst>
              <a:ext uri="{FF2B5EF4-FFF2-40B4-BE49-F238E27FC236}">
                <a16:creationId xmlns:a16="http://schemas.microsoft.com/office/drawing/2014/main" id="{04074677-E37E-48D4-A52A-C98A4C8EFDAE}"/>
              </a:ext>
            </a:extLst>
          </p:cNvPr>
          <p:cNvSpPr txBox="1"/>
          <p:nvPr/>
        </p:nvSpPr>
        <p:spPr>
          <a:xfrm>
            <a:off x="303401" y="5453690"/>
            <a:ext cx="11650909" cy="646331"/>
          </a:xfrm>
          <a:prstGeom prst="rect">
            <a:avLst/>
          </a:prstGeom>
          <a:noFill/>
        </p:spPr>
        <p:txBody>
          <a:bodyPr wrap="square">
            <a:spAutoFit/>
          </a:bodyPr>
          <a:lstStyle/>
          <a:p>
            <a:r>
              <a:rPr lang="hr-HR" b="1" i="1" dirty="0">
                <a:solidFill>
                  <a:srgbClr val="FF0000"/>
                </a:solidFill>
                <a:latin typeface="+mj-lt"/>
              </a:rPr>
              <a:t>*</a:t>
            </a:r>
            <a:r>
              <a:rPr lang="en-US" b="1" i="1" dirty="0" err="1">
                <a:solidFill>
                  <a:srgbClr val="FF0000"/>
                </a:solidFill>
                <a:latin typeface="+mj-lt"/>
              </a:rPr>
              <a:t>Prihvatljive</a:t>
            </a:r>
            <a:r>
              <a:rPr lang="en-US" b="1" i="1" dirty="0">
                <a:solidFill>
                  <a:srgbClr val="FF0000"/>
                </a:solidFill>
                <a:latin typeface="+mj-lt"/>
              </a:rPr>
              <a:t> </a:t>
            </a:r>
            <a:r>
              <a:rPr lang="en-US" b="1" i="1" dirty="0" err="1">
                <a:solidFill>
                  <a:srgbClr val="FF0000"/>
                </a:solidFill>
                <a:latin typeface="+mj-lt"/>
              </a:rPr>
              <a:t>su</a:t>
            </a:r>
            <a:r>
              <a:rPr lang="en-US" b="1" i="1" dirty="0">
                <a:solidFill>
                  <a:srgbClr val="FF0000"/>
                </a:solidFill>
                <a:latin typeface="+mj-lt"/>
              </a:rPr>
              <a:t> </a:t>
            </a:r>
            <a:r>
              <a:rPr lang="en-US" b="1" i="1" dirty="0" err="1">
                <a:solidFill>
                  <a:srgbClr val="FF0000"/>
                </a:solidFill>
                <a:latin typeface="+mj-lt"/>
              </a:rPr>
              <a:t>isključivo</a:t>
            </a:r>
            <a:r>
              <a:rPr lang="en-US" b="1" i="1" dirty="0">
                <a:solidFill>
                  <a:srgbClr val="FF0000"/>
                </a:solidFill>
                <a:latin typeface="+mj-lt"/>
              </a:rPr>
              <a:t> </a:t>
            </a:r>
            <a:r>
              <a:rPr lang="en-US" b="1" i="1" dirty="0" err="1">
                <a:solidFill>
                  <a:srgbClr val="FF0000"/>
                </a:solidFill>
                <a:latin typeface="+mj-lt"/>
              </a:rPr>
              <a:t>ako</a:t>
            </a:r>
            <a:r>
              <a:rPr lang="en-US" b="1" i="1" dirty="0">
                <a:solidFill>
                  <a:srgbClr val="FF0000"/>
                </a:solidFill>
                <a:latin typeface="+mj-lt"/>
              </a:rPr>
              <a:t> </a:t>
            </a:r>
            <a:r>
              <a:rPr lang="en-US" b="1" i="1" dirty="0" err="1">
                <a:solidFill>
                  <a:srgbClr val="FF0000"/>
                </a:solidFill>
                <a:latin typeface="+mj-lt"/>
              </a:rPr>
              <a:t>su</a:t>
            </a:r>
            <a:r>
              <a:rPr lang="en-US" b="1" i="1" dirty="0">
                <a:solidFill>
                  <a:srgbClr val="FF0000"/>
                </a:solidFill>
                <a:latin typeface="+mj-lt"/>
              </a:rPr>
              <a:t> </a:t>
            </a:r>
            <a:r>
              <a:rPr lang="en-US" b="1" i="1" dirty="0" err="1">
                <a:solidFill>
                  <a:srgbClr val="FF0000"/>
                </a:solidFill>
                <a:latin typeface="+mj-lt"/>
              </a:rPr>
              <a:t>vezane</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provedbu</a:t>
            </a:r>
            <a:r>
              <a:rPr lang="en-US" b="1" i="1" dirty="0">
                <a:solidFill>
                  <a:srgbClr val="FF0000"/>
                </a:solidFill>
                <a:latin typeface="+mj-lt"/>
              </a:rPr>
              <a:t> </a:t>
            </a:r>
            <a:r>
              <a:rPr lang="en-US" b="1" i="1" dirty="0" err="1">
                <a:solidFill>
                  <a:srgbClr val="FF0000"/>
                </a:solidFill>
                <a:latin typeface="+mj-lt"/>
              </a:rPr>
              <a:t>aktivnosti</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koje</a:t>
            </a:r>
            <a:r>
              <a:rPr lang="en-US" b="1" i="1" dirty="0">
                <a:solidFill>
                  <a:srgbClr val="FF0000"/>
                </a:solidFill>
                <a:latin typeface="+mj-lt"/>
              </a:rPr>
              <a:t> se </a:t>
            </a:r>
            <a:r>
              <a:rPr lang="en-US" b="1" i="1" dirty="0" err="1">
                <a:solidFill>
                  <a:srgbClr val="FF0000"/>
                </a:solidFill>
                <a:latin typeface="+mj-lt"/>
              </a:rPr>
              <a:t>dodjeljuju</a:t>
            </a:r>
            <a:r>
              <a:rPr lang="en-US" b="1" i="1" dirty="0">
                <a:solidFill>
                  <a:srgbClr val="FF0000"/>
                </a:solidFill>
                <a:latin typeface="+mj-lt"/>
              </a:rPr>
              <a:t> </a:t>
            </a:r>
            <a:r>
              <a:rPr lang="en-US" b="1" i="1" dirty="0" err="1">
                <a:solidFill>
                  <a:srgbClr val="FF0000"/>
                </a:solidFill>
                <a:latin typeface="+mj-lt"/>
              </a:rPr>
              <a:t>Potpore</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inovacije</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MSP-</a:t>
            </a:r>
            <a:r>
              <a:rPr lang="en-US" b="1" i="1" dirty="0" err="1">
                <a:solidFill>
                  <a:srgbClr val="FF0000"/>
                </a:solidFill>
                <a:latin typeface="+mj-lt"/>
              </a:rPr>
              <a:t>ove</a:t>
            </a:r>
            <a:r>
              <a:rPr lang="en-US" b="1" i="1" dirty="0">
                <a:solidFill>
                  <a:srgbClr val="FF0000"/>
                </a:solidFill>
                <a:latin typeface="+mj-lt"/>
              </a:rPr>
              <a:t> i/</a:t>
            </a:r>
            <a:r>
              <a:rPr lang="en-US" b="1" i="1" dirty="0" err="1">
                <a:solidFill>
                  <a:srgbClr val="FF0000"/>
                </a:solidFill>
                <a:latin typeface="+mj-lt"/>
              </a:rPr>
              <a:t>ili</a:t>
            </a:r>
            <a:r>
              <a:rPr lang="en-US" b="1" i="1" dirty="0">
                <a:solidFill>
                  <a:srgbClr val="FF0000"/>
                </a:solidFill>
                <a:latin typeface="+mj-lt"/>
              </a:rPr>
              <a:t>  </a:t>
            </a:r>
            <a:r>
              <a:rPr lang="en-US" b="1" i="1" dirty="0" err="1">
                <a:solidFill>
                  <a:srgbClr val="FF0000"/>
                </a:solidFill>
                <a:latin typeface="+mj-lt"/>
              </a:rPr>
              <a:t>Potpore</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inovacije</a:t>
            </a:r>
            <a:r>
              <a:rPr lang="en-US" b="1" i="1" dirty="0">
                <a:solidFill>
                  <a:srgbClr val="FF0000"/>
                </a:solidFill>
                <a:latin typeface="+mj-lt"/>
              </a:rPr>
              <a:t> </a:t>
            </a:r>
            <a:r>
              <a:rPr lang="en-US" b="1" i="1" dirty="0" err="1">
                <a:solidFill>
                  <a:srgbClr val="FF0000"/>
                </a:solidFill>
                <a:latin typeface="+mj-lt"/>
              </a:rPr>
              <a:t>procesa</a:t>
            </a:r>
            <a:r>
              <a:rPr lang="en-US" b="1" i="1" dirty="0">
                <a:solidFill>
                  <a:srgbClr val="FF0000"/>
                </a:solidFill>
                <a:latin typeface="+mj-lt"/>
              </a:rPr>
              <a:t> i </a:t>
            </a:r>
            <a:r>
              <a:rPr lang="en-US" b="1" i="1" dirty="0" err="1">
                <a:solidFill>
                  <a:srgbClr val="FF0000"/>
                </a:solidFill>
                <a:latin typeface="+mj-lt"/>
              </a:rPr>
              <a:t>organiziranje</a:t>
            </a:r>
            <a:r>
              <a:rPr lang="en-US" b="1" i="1" dirty="0">
                <a:solidFill>
                  <a:srgbClr val="FF0000"/>
                </a:solidFill>
                <a:latin typeface="+mj-lt"/>
              </a:rPr>
              <a:t> </a:t>
            </a:r>
            <a:r>
              <a:rPr lang="en-US" b="1" i="1" dirty="0" err="1">
                <a:solidFill>
                  <a:srgbClr val="FF0000"/>
                </a:solidFill>
                <a:latin typeface="+mj-lt"/>
              </a:rPr>
              <a:t>poslovanja</a:t>
            </a:r>
            <a:r>
              <a:rPr lang="en-US" b="1" i="1" dirty="0">
                <a:solidFill>
                  <a:srgbClr val="FF0000"/>
                </a:solidFill>
                <a:latin typeface="+mj-lt"/>
              </a:rPr>
              <a:t> i </a:t>
            </a:r>
            <a:r>
              <a:rPr lang="en-US" b="1" i="1" dirty="0" err="1">
                <a:solidFill>
                  <a:srgbClr val="FF0000"/>
                </a:solidFill>
                <a:latin typeface="+mj-lt"/>
              </a:rPr>
              <a:t>ukoliko</a:t>
            </a:r>
            <a:r>
              <a:rPr lang="en-US" b="1" i="1" dirty="0">
                <a:solidFill>
                  <a:srgbClr val="FF0000"/>
                </a:solidFill>
                <a:latin typeface="+mj-lt"/>
              </a:rPr>
              <a:t> </a:t>
            </a:r>
            <a:r>
              <a:rPr lang="en-US" b="1" i="1" dirty="0" err="1">
                <a:solidFill>
                  <a:srgbClr val="FF0000"/>
                </a:solidFill>
                <a:latin typeface="+mj-lt"/>
              </a:rPr>
              <a:t>su</a:t>
            </a:r>
            <a:r>
              <a:rPr lang="en-US" b="1" i="1" dirty="0">
                <a:solidFill>
                  <a:srgbClr val="FF0000"/>
                </a:solidFill>
                <a:latin typeface="+mj-lt"/>
              </a:rPr>
              <a:t> </a:t>
            </a:r>
            <a:r>
              <a:rPr lang="en-US" b="1" i="1" dirty="0" err="1">
                <a:solidFill>
                  <a:srgbClr val="FF0000"/>
                </a:solidFill>
                <a:latin typeface="+mj-lt"/>
              </a:rPr>
              <a:t>neophodni</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stavljanje</a:t>
            </a:r>
            <a:r>
              <a:rPr lang="en-US" b="1" i="1" dirty="0">
                <a:solidFill>
                  <a:srgbClr val="FF0000"/>
                </a:solidFill>
                <a:latin typeface="+mj-lt"/>
              </a:rPr>
              <a:t> </a:t>
            </a:r>
            <a:r>
              <a:rPr lang="en-US" b="1" i="1" dirty="0" err="1">
                <a:solidFill>
                  <a:srgbClr val="FF0000"/>
                </a:solidFill>
                <a:latin typeface="+mj-lt"/>
              </a:rPr>
              <a:t>novog</a:t>
            </a:r>
            <a:r>
              <a:rPr lang="en-US" b="1" i="1" dirty="0">
                <a:solidFill>
                  <a:srgbClr val="FF0000"/>
                </a:solidFill>
                <a:latin typeface="+mj-lt"/>
              </a:rPr>
              <a:t> </a:t>
            </a:r>
            <a:r>
              <a:rPr lang="en-US" b="1" i="1" dirty="0" err="1">
                <a:solidFill>
                  <a:srgbClr val="FF0000"/>
                </a:solidFill>
                <a:latin typeface="+mj-lt"/>
              </a:rPr>
              <a:t>proizvoda</a:t>
            </a:r>
            <a:r>
              <a:rPr lang="en-US" b="1" i="1" dirty="0">
                <a:solidFill>
                  <a:srgbClr val="FF0000"/>
                </a:solidFill>
                <a:latin typeface="+mj-lt"/>
              </a:rPr>
              <a:t>/</a:t>
            </a:r>
            <a:r>
              <a:rPr lang="en-US" b="1" i="1" dirty="0" err="1">
                <a:solidFill>
                  <a:srgbClr val="FF0000"/>
                </a:solidFill>
                <a:latin typeface="+mj-lt"/>
              </a:rPr>
              <a:t>usluge</a:t>
            </a:r>
            <a:r>
              <a:rPr lang="en-US" b="1" i="1" dirty="0">
                <a:solidFill>
                  <a:srgbClr val="FF0000"/>
                </a:solidFill>
                <a:latin typeface="+mj-lt"/>
              </a:rPr>
              <a:t> </a:t>
            </a:r>
            <a:r>
              <a:rPr lang="en-US" b="1" i="1" dirty="0" err="1">
                <a:solidFill>
                  <a:srgbClr val="FF0000"/>
                </a:solidFill>
                <a:latin typeface="+mj-lt"/>
              </a:rPr>
              <a:t>na</a:t>
            </a:r>
            <a:r>
              <a:rPr lang="en-US" b="1" i="1" dirty="0">
                <a:solidFill>
                  <a:srgbClr val="FF0000"/>
                </a:solidFill>
                <a:latin typeface="+mj-lt"/>
              </a:rPr>
              <a:t> </a:t>
            </a:r>
            <a:r>
              <a:rPr lang="en-US" b="1" i="1" dirty="0" err="1">
                <a:solidFill>
                  <a:srgbClr val="FF0000"/>
                </a:solidFill>
                <a:latin typeface="+mj-lt"/>
              </a:rPr>
              <a:t>tržište</a:t>
            </a:r>
            <a:r>
              <a:rPr lang="en-US" b="1" i="1" dirty="0">
                <a:solidFill>
                  <a:srgbClr val="FF0000"/>
                </a:solidFill>
                <a:latin typeface="+mj-lt"/>
              </a:rPr>
              <a:t> (TRL 9).</a:t>
            </a:r>
          </a:p>
        </p:txBody>
      </p:sp>
      <p:pic>
        <p:nvPicPr>
          <p:cNvPr id="11" name="Slika 6">
            <a:extLst>
              <a:ext uri="{FF2B5EF4-FFF2-40B4-BE49-F238E27FC236}">
                <a16:creationId xmlns:a16="http://schemas.microsoft.com/office/drawing/2014/main" id="{7DEC048E-4A57-464F-B9A9-055773320B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8280" y="6298666"/>
            <a:ext cx="2136479" cy="474773"/>
          </a:xfrm>
          <a:prstGeom prst="rect">
            <a:avLst/>
          </a:prstGeom>
        </p:spPr>
      </p:pic>
    </p:spTree>
    <p:extLst>
      <p:ext uri="{BB962C8B-B14F-4D97-AF65-F5344CB8AC3E}">
        <p14:creationId xmlns:p14="http://schemas.microsoft.com/office/powerpoint/2010/main" val="833353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30771" y="6100021"/>
            <a:ext cx="2558203" cy="757979"/>
          </a:xfrm>
          <a:prstGeom prst="rect">
            <a:avLst/>
          </a:prstGeom>
          <a:noFill/>
        </p:spPr>
      </p:pic>
      <p:sp>
        <p:nvSpPr>
          <p:cNvPr id="3" name="Rectangle 2"/>
          <p:cNvSpPr/>
          <p:nvPr/>
        </p:nvSpPr>
        <p:spPr>
          <a:xfrm>
            <a:off x="260060" y="883001"/>
            <a:ext cx="11635529" cy="4431983"/>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endParaRPr lang="en-US" sz="1000" dirty="0">
              <a:latin typeface="+mj-lt"/>
              <a:cs typeface="Calibri Light" panose="020F0302020204030204" pitchFamily="34" charset="0"/>
            </a:endParaRPr>
          </a:p>
          <a:p>
            <a:pPr marL="342900" indent="-342900" algn="just">
              <a:buFontTx/>
              <a:buAutoNum type="alphaUcParenR" startAt="3"/>
            </a:pPr>
            <a:r>
              <a:rPr lang="pl-PL" b="1" dirty="0">
                <a:latin typeface="+mj-lt"/>
              </a:rPr>
              <a:t>Potpore za inovacije za MSP-ove (čl. 28. GBER</a:t>
            </a:r>
            <a:r>
              <a:rPr lang="en-US" b="1" dirty="0">
                <a:latin typeface="+mj-lt"/>
              </a:rPr>
              <a:t>-a</a:t>
            </a:r>
            <a:r>
              <a:rPr lang="pl-PL" b="1" dirty="0">
                <a:latin typeface="+mj-lt"/>
              </a:rPr>
              <a:t>) </a:t>
            </a:r>
            <a:r>
              <a:rPr lang="en-US" b="1" dirty="0">
                <a:latin typeface="+mj-lt"/>
              </a:rPr>
              <a:t>- </a:t>
            </a:r>
            <a:r>
              <a:rPr lang="en-US" dirty="0" err="1"/>
              <a:t>maksimalni</a:t>
            </a:r>
            <a:r>
              <a:rPr lang="en-US" dirty="0"/>
              <a:t> </a:t>
            </a:r>
            <a:r>
              <a:rPr lang="en-US" dirty="0" err="1"/>
              <a:t>intenzitet</a:t>
            </a:r>
            <a:r>
              <a:rPr lang="en-US" dirty="0"/>
              <a:t> </a:t>
            </a:r>
            <a:r>
              <a:rPr lang="en-US" dirty="0" err="1"/>
              <a:t>potpore</a:t>
            </a:r>
            <a:r>
              <a:rPr lang="en-US" dirty="0"/>
              <a:t> 50 % </a:t>
            </a:r>
            <a:r>
              <a:rPr lang="en-US" dirty="0" err="1"/>
              <a:t>prihvatljivih</a:t>
            </a:r>
            <a:r>
              <a:rPr lang="en-US" dirty="0"/>
              <a:t> </a:t>
            </a:r>
            <a:r>
              <a:rPr lang="en-US" dirty="0" err="1"/>
              <a:t>troškova</a:t>
            </a:r>
            <a:endParaRPr lang="en-US" b="1" dirty="0">
              <a:latin typeface="+mj-lt"/>
            </a:endParaRPr>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dirty="0" err="1">
                <a:latin typeface="+mj-lt"/>
              </a:rPr>
              <a:t>dobivanja</a:t>
            </a:r>
            <a:r>
              <a:rPr lang="en-US" dirty="0">
                <a:latin typeface="+mj-lt"/>
              </a:rPr>
              <a:t>, </a:t>
            </a:r>
            <a:r>
              <a:rPr lang="en-US" dirty="0" err="1">
                <a:latin typeface="+mj-lt"/>
              </a:rPr>
              <a:t>potvrđivanja</a:t>
            </a:r>
            <a:r>
              <a:rPr lang="en-US" dirty="0">
                <a:latin typeface="+mj-lt"/>
              </a:rPr>
              <a:t> i </a:t>
            </a:r>
            <a:r>
              <a:rPr lang="en-US" dirty="0" err="1">
                <a:latin typeface="+mj-lt"/>
              </a:rPr>
              <a:t>obrane</a:t>
            </a:r>
            <a:r>
              <a:rPr lang="en-US" dirty="0">
                <a:latin typeface="+mj-lt"/>
              </a:rPr>
              <a:t> </a:t>
            </a:r>
            <a:r>
              <a:rPr lang="en-US" b="1" dirty="0" err="1">
                <a:latin typeface="+mj-lt"/>
              </a:rPr>
              <a:t>patenata</a:t>
            </a:r>
            <a:r>
              <a:rPr lang="en-US" dirty="0">
                <a:latin typeface="+mj-lt"/>
              </a:rPr>
              <a:t> i </a:t>
            </a:r>
            <a:r>
              <a:rPr lang="en-US" dirty="0" err="1">
                <a:latin typeface="+mj-lt"/>
              </a:rPr>
              <a:t>ostale</a:t>
            </a:r>
            <a:r>
              <a:rPr lang="en-US" dirty="0">
                <a:latin typeface="+mj-lt"/>
              </a:rPr>
              <a:t> </a:t>
            </a:r>
            <a:r>
              <a:rPr lang="en-US" dirty="0" err="1">
                <a:latin typeface="+mj-lt"/>
              </a:rPr>
              <a:t>nematerijalne</a:t>
            </a:r>
            <a:r>
              <a:rPr lang="en-US" dirty="0">
                <a:latin typeface="+mj-lt"/>
              </a:rPr>
              <a:t> </a:t>
            </a:r>
            <a:r>
              <a:rPr lang="en-US" dirty="0" err="1">
                <a:latin typeface="+mj-lt"/>
              </a:rPr>
              <a:t>imovine</a:t>
            </a:r>
            <a:endParaRPr lang="en-US" dirty="0">
              <a:latin typeface="+mj-lt"/>
            </a:endParaRPr>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b="1" dirty="0" err="1">
                <a:latin typeface="+mj-lt"/>
              </a:rPr>
              <a:t>savjetodavnih</a:t>
            </a:r>
            <a:r>
              <a:rPr lang="en-US" b="1" dirty="0">
                <a:latin typeface="+mj-lt"/>
              </a:rPr>
              <a:t> i </a:t>
            </a:r>
            <a:r>
              <a:rPr lang="en-US" b="1" dirty="0" err="1">
                <a:latin typeface="+mj-lt"/>
              </a:rPr>
              <a:t>pomoćnih</a:t>
            </a:r>
            <a:r>
              <a:rPr lang="en-US" b="1" dirty="0">
                <a:latin typeface="+mj-lt"/>
              </a:rPr>
              <a:t> </a:t>
            </a:r>
            <a:r>
              <a:rPr lang="en-US" b="1" dirty="0" err="1">
                <a:latin typeface="+mj-lt"/>
              </a:rPr>
              <a:t>usluga</a:t>
            </a:r>
            <a:r>
              <a:rPr lang="en-US" b="1" dirty="0">
                <a:latin typeface="+mj-lt"/>
              </a:rPr>
              <a:t> </a:t>
            </a:r>
            <a:r>
              <a:rPr lang="en-US" dirty="0" err="1">
                <a:latin typeface="+mj-lt"/>
              </a:rPr>
              <a:t>za</a:t>
            </a:r>
            <a:r>
              <a:rPr lang="en-US" dirty="0">
                <a:latin typeface="+mj-lt"/>
              </a:rPr>
              <a:t> </a:t>
            </a:r>
            <a:r>
              <a:rPr lang="en-US" dirty="0" err="1">
                <a:latin typeface="+mj-lt"/>
              </a:rPr>
              <a:t>inovacije</a:t>
            </a:r>
            <a:endParaRPr lang="en-US" dirty="0">
              <a:latin typeface="+mj-lt"/>
            </a:endParaRPr>
          </a:p>
          <a:p>
            <a:pPr marL="342900" indent="-342900" algn="just">
              <a:buAutoNum type="alphaUcParenR" startAt="3"/>
            </a:pPr>
            <a:endParaRPr lang="en-US" sz="1000" b="1" dirty="0">
              <a:latin typeface="+mj-lt"/>
              <a:cs typeface="Calibri Light" panose="020F0302020204030204" pitchFamily="34" charset="0"/>
            </a:endParaRPr>
          </a:p>
          <a:p>
            <a:pPr algn="just"/>
            <a:r>
              <a:rPr lang="en-US" b="1" dirty="0">
                <a:latin typeface="+mj-lt"/>
              </a:rPr>
              <a:t>D) </a:t>
            </a:r>
            <a:r>
              <a:rPr lang="en-US" b="1" dirty="0" err="1">
                <a:latin typeface="+mj-lt"/>
              </a:rPr>
              <a:t>Potpore</a:t>
            </a:r>
            <a:r>
              <a:rPr lang="en-US" b="1" dirty="0">
                <a:latin typeface="+mj-lt"/>
              </a:rPr>
              <a:t> </a:t>
            </a:r>
            <a:r>
              <a:rPr lang="en-US" b="1" dirty="0" err="1">
                <a:latin typeface="+mj-lt"/>
              </a:rPr>
              <a:t>za</a:t>
            </a:r>
            <a:r>
              <a:rPr lang="en-US" b="1" dirty="0">
                <a:latin typeface="+mj-lt"/>
              </a:rPr>
              <a:t> </a:t>
            </a:r>
            <a:r>
              <a:rPr lang="en-US" b="1" dirty="0" err="1">
                <a:latin typeface="+mj-lt"/>
              </a:rPr>
              <a:t>inovacije</a:t>
            </a:r>
            <a:r>
              <a:rPr lang="en-US" b="1" dirty="0">
                <a:latin typeface="+mj-lt"/>
              </a:rPr>
              <a:t> </a:t>
            </a:r>
            <a:r>
              <a:rPr lang="en-US" b="1" dirty="0" err="1">
                <a:latin typeface="+mj-lt"/>
              </a:rPr>
              <a:t>procesa</a:t>
            </a:r>
            <a:r>
              <a:rPr lang="en-US" b="1" dirty="0">
                <a:latin typeface="+mj-lt"/>
              </a:rPr>
              <a:t> i </a:t>
            </a:r>
            <a:r>
              <a:rPr lang="en-US" b="1" dirty="0" err="1">
                <a:latin typeface="+mj-lt"/>
              </a:rPr>
              <a:t>organizacije</a:t>
            </a:r>
            <a:r>
              <a:rPr lang="en-US" b="1" dirty="0">
                <a:latin typeface="+mj-lt"/>
              </a:rPr>
              <a:t> </a:t>
            </a:r>
            <a:r>
              <a:rPr lang="en-US" b="1" dirty="0" err="1">
                <a:latin typeface="+mj-lt"/>
              </a:rPr>
              <a:t>poslovanja</a:t>
            </a:r>
            <a:r>
              <a:rPr lang="en-US" b="1" dirty="0">
                <a:latin typeface="+mj-lt"/>
              </a:rPr>
              <a:t> (</a:t>
            </a:r>
            <a:r>
              <a:rPr lang="en-US" b="1" dirty="0" err="1">
                <a:latin typeface="+mj-lt"/>
              </a:rPr>
              <a:t>čl</a:t>
            </a:r>
            <a:r>
              <a:rPr lang="en-US" b="1" dirty="0">
                <a:latin typeface="+mj-lt"/>
              </a:rPr>
              <a:t>. 29. GBER-a</a:t>
            </a:r>
            <a:r>
              <a:rPr lang="en-US" dirty="0"/>
              <a:t>) - </a:t>
            </a:r>
            <a:r>
              <a:rPr lang="en-US" dirty="0" err="1"/>
              <a:t>maksimalni</a:t>
            </a:r>
            <a:r>
              <a:rPr lang="en-US" dirty="0"/>
              <a:t> </a:t>
            </a:r>
            <a:r>
              <a:rPr lang="en-US" dirty="0" err="1"/>
              <a:t>intenzitet</a:t>
            </a:r>
            <a:r>
              <a:rPr lang="en-US" dirty="0"/>
              <a:t> </a:t>
            </a:r>
            <a:r>
              <a:rPr lang="en-US" dirty="0" err="1"/>
              <a:t>potpore</a:t>
            </a:r>
            <a:r>
              <a:rPr lang="en-US" dirty="0"/>
              <a:t> 50 % </a:t>
            </a:r>
            <a:r>
              <a:rPr lang="en-US" dirty="0" err="1"/>
              <a:t>prihvatljivih</a:t>
            </a:r>
            <a:r>
              <a:rPr lang="en-US" dirty="0"/>
              <a:t> </a:t>
            </a:r>
            <a:r>
              <a:rPr lang="en-US" dirty="0" err="1"/>
              <a:t>troškova</a:t>
            </a:r>
            <a:endParaRPr lang="en-US" dirty="0"/>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b="1" dirty="0" err="1">
                <a:latin typeface="+mj-lt"/>
              </a:rPr>
              <a:t>osoblja</a:t>
            </a:r>
            <a:r>
              <a:rPr lang="en-US" b="1" dirty="0">
                <a:latin typeface="+mj-lt"/>
              </a:rPr>
              <a:t> </a:t>
            </a:r>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b="1" dirty="0">
                <a:latin typeface="+mj-lt"/>
              </a:rPr>
              <a:t>instrumenata, i </a:t>
            </a:r>
            <a:r>
              <a:rPr lang="en-US" b="1" dirty="0" err="1">
                <a:latin typeface="+mj-lt"/>
              </a:rPr>
              <a:t>opreme</a:t>
            </a:r>
            <a:r>
              <a:rPr lang="en-US" b="1" dirty="0">
                <a:latin typeface="+mj-lt"/>
              </a:rPr>
              <a:t>, </a:t>
            </a:r>
            <a:r>
              <a:rPr lang="en-US" dirty="0">
                <a:latin typeface="+mj-lt"/>
              </a:rPr>
              <a:t>u </a:t>
            </a:r>
            <a:r>
              <a:rPr lang="en-US" dirty="0" err="1">
                <a:latin typeface="+mj-lt"/>
              </a:rPr>
              <a:t>opsegu</a:t>
            </a:r>
            <a:r>
              <a:rPr lang="en-US" dirty="0">
                <a:latin typeface="+mj-lt"/>
              </a:rPr>
              <a:t> i u </a:t>
            </a:r>
            <a:r>
              <a:rPr lang="en-US" dirty="0" err="1">
                <a:latin typeface="+mj-lt"/>
              </a:rPr>
              <a:t>razdoblju</a:t>
            </a:r>
            <a:r>
              <a:rPr lang="en-US" dirty="0">
                <a:latin typeface="+mj-lt"/>
              </a:rPr>
              <a:t> u </a:t>
            </a:r>
            <a:r>
              <a:rPr lang="en-US" dirty="0" err="1">
                <a:latin typeface="+mj-lt"/>
              </a:rPr>
              <a:t>kojem</a:t>
            </a:r>
            <a:r>
              <a:rPr lang="en-US" dirty="0">
                <a:latin typeface="+mj-lt"/>
              </a:rPr>
              <a:t> se </a:t>
            </a:r>
            <a:r>
              <a:rPr lang="en-US" dirty="0" err="1">
                <a:latin typeface="+mj-lt"/>
              </a:rPr>
              <a:t>upotrebljavaju</a:t>
            </a:r>
            <a:r>
              <a:rPr lang="en-US" dirty="0">
                <a:latin typeface="+mj-lt"/>
              </a:rPr>
              <a:t> </a:t>
            </a:r>
            <a:r>
              <a:rPr lang="en-US" dirty="0" err="1">
                <a:latin typeface="+mj-lt"/>
              </a:rPr>
              <a:t>za</a:t>
            </a:r>
            <a:r>
              <a:rPr lang="en-US" dirty="0">
                <a:latin typeface="+mj-lt"/>
              </a:rPr>
              <a:t> projekt </a:t>
            </a:r>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dirty="0" err="1">
                <a:latin typeface="+mj-lt"/>
              </a:rPr>
              <a:t>ugovornih</a:t>
            </a:r>
            <a:r>
              <a:rPr lang="en-US" dirty="0">
                <a:latin typeface="+mj-lt"/>
              </a:rPr>
              <a:t> </a:t>
            </a:r>
            <a:r>
              <a:rPr lang="en-US" dirty="0" err="1">
                <a:latin typeface="+mj-lt"/>
              </a:rPr>
              <a:t>istraž</a:t>
            </a:r>
            <a:r>
              <a:rPr lang="en-US" b="1" dirty="0" err="1">
                <a:latin typeface="+mj-lt"/>
              </a:rPr>
              <a:t>ivanja</a:t>
            </a:r>
            <a:r>
              <a:rPr lang="en-US" b="1" dirty="0">
                <a:latin typeface="+mj-lt"/>
              </a:rPr>
              <a:t>, </a:t>
            </a:r>
            <a:r>
              <a:rPr lang="en-US" b="1" dirty="0" err="1">
                <a:latin typeface="+mj-lt"/>
              </a:rPr>
              <a:t>znanja</a:t>
            </a:r>
            <a:r>
              <a:rPr lang="en-US" b="1" dirty="0">
                <a:latin typeface="+mj-lt"/>
              </a:rPr>
              <a:t> i </a:t>
            </a:r>
            <a:r>
              <a:rPr lang="en-US" b="1" dirty="0" err="1">
                <a:latin typeface="+mj-lt"/>
              </a:rPr>
              <a:t>patenata</a:t>
            </a:r>
            <a:r>
              <a:rPr lang="en-US" b="1" dirty="0">
                <a:latin typeface="+mj-lt"/>
              </a:rPr>
              <a:t> </a:t>
            </a:r>
            <a:r>
              <a:rPr lang="en-US" dirty="0" err="1">
                <a:latin typeface="+mj-lt"/>
              </a:rPr>
              <a:t>kupljenih</a:t>
            </a:r>
            <a:r>
              <a:rPr lang="en-US" dirty="0">
                <a:latin typeface="+mj-lt"/>
              </a:rPr>
              <a:t> </a:t>
            </a:r>
            <a:r>
              <a:rPr lang="en-US" dirty="0" err="1">
                <a:latin typeface="+mj-lt"/>
              </a:rPr>
              <a:t>ili</a:t>
            </a:r>
            <a:r>
              <a:rPr lang="en-US" dirty="0">
                <a:latin typeface="+mj-lt"/>
              </a:rPr>
              <a:t> </a:t>
            </a:r>
            <a:r>
              <a:rPr lang="en-US" dirty="0" err="1">
                <a:latin typeface="+mj-lt"/>
              </a:rPr>
              <a:t>licenciranih</a:t>
            </a:r>
            <a:r>
              <a:rPr lang="en-US" dirty="0">
                <a:latin typeface="+mj-lt"/>
              </a:rPr>
              <a:t> od </a:t>
            </a:r>
            <a:r>
              <a:rPr lang="en-US" dirty="0" err="1">
                <a:latin typeface="+mj-lt"/>
              </a:rPr>
              <a:t>vanjskih</a:t>
            </a:r>
            <a:r>
              <a:rPr lang="en-US" dirty="0">
                <a:latin typeface="+mj-lt"/>
              </a:rPr>
              <a:t> </a:t>
            </a:r>
            <a:r>
              <a:rPr lang="en-US" dirty="0" err="1">
                <a:latin typeface="+mj-lt"/>
              </a:rPr>
              <a:t>izvora</a:t>
            </a:r>
            <a:r>
              <a:rPr lang="en-US" dirty="0">
                <a:latin typeface="+mj-lt"/>
              </a:rPr>
              <a:t> </a:t>
            </a:r>
            <a:r>
              <a:rPr lang="en-US" dirty="0" err="1">
                <a:latin typeface="+mj-lt"/>
              </a:rPr>
              <a:t>po</a:t>
            </a:r>
            <a:r>
              <a:rPr lang="en-US" dirty="0">
                <a:latin typeface="+mj-lt"/>
              </a:rPr>
              <a:t> </a:t>
            </a:r>
            <a:r>
              <a:rPr lang="en-US" dirty="0" err="1">
                <a:latin typeface="+mj-lt"/>
              </a:rPr>
              <a:t>tržišnim</a:t>
            </a:r>
            <a:r>
              <a:rPr lang="en-US" dirty="0">
                <a:latin typeface="+mj-lt"/>
              </a:rPr>
              <a:t> </a:t>
            </a:r>
            <a:r>
              <a:rPr lang="en-US" dirty="0" err="1">
                <a:latin typeface="+mj-lt"/>
              </a:rPr>
              <a:t>uvjetima</a:t>
            </a:r>
            <a:endParaRPr lang="en-US" dirty="0">
              <a:latin typeface="+mj-lt"/>
            </a:endParaRPr>
          </a:p>
          <a:p>
            <a:pPr marL="285750" indent="-285750" algn="just">
              <a:buFont typeface="Arial" panose="020B0604020202020204" pitchFamily="34" charset="0"/>
              <a:buChar char="•"/>
            </a:pPr>
            <a:r>
              <a:rPr lang="en-US" dirty="0" err="1">
                <a:latin typeface="+mj-lt"/>
              </a:rPr>
              <a:t>dodatni</a:t>
            </a:r>
            <a:r>
              <a:rPr lang="en-US" dirty="0">
                <a:latin typeface="+mj-lt"/>
              </a:rPr>
              <a:t> </a:t>
            </a:r>
            <a:r>
              <a:rPr lang="en-US" b="1" dirty="0" err="1">
                <a:latin typeface="+mj-lt"/>
              </a:rPr>
              <a:t>režijski</a:t>
            </a:r>
            <a:r>
              <a:rPr lang="en-US" b="1" dirty="0">
                <a:latin typeface="+mj-lt"/>
              </a:rPr>
              <a:t> </a:t>
            </a:r>
            <a:r>
              <a:rPr lang="en-US" b="1" dirty="0" err="1">
                <a:latin typeface="+mj-lt"/>
              </a:rPr>
              <a:t>troškovi</a:t>
            </a:r>
            <a:r>
              <a:rPr lang="en-US" b="1" dirty="0">
                <a:latin typeface="+mj-lt"/>
              </a:rPr>
              <a:t> i </a:t>
            </a:r>
            <a:r>
              <a:rPr lang="en-US" b="1" dirty="0" err="1">
                <a:latin typeface="+mj-lt"/>
              </a:rPr>
              <a:t>ostali</a:t>
            </a:r>
            <a:r>
              <a:rPr lang="en-US" b="1" dirty="0">
                <a:latin typeface="+mj-lt"/>
              </a:rPr>
              <a:t> </a:t>
            </a:r>
            <a:r>
              <a:rPr lang="en-US" b="1" dirty="0" err="1">
                <a:latin typeface="+mj-lt"/>
              </a:rPr>
              <a:t>troškovi</a:t>
            </a:r>
            <a:r>
              <a:rPr lang="en-US" b="1" dirty="0">
                <a:latin typeface="+mj-lt"/>
              </a:rPr>
              <a:t> </a:t>
            </a:r>
            <a:r>
              <a:rPr lang="en-US" dirty="0" err="1">
                <a:latin typeface="+mj-lt"/>
              </a:rPr>
              <a:t>poslovanja</a:t>
            </a:r>
            <a:r>
              <a:rPr lang="en-US" dirty="0">
                <a:latin typeface="+mj-lt"/>
              </a:rPr>
              <a:t>, </a:t>
            </a:r>
            <a:r>
              <a:rPr lang="en-US" dirty="0" err="1">
                <a:latin typeface="+mj-lt"/>
              </a:rPr>
              <a:t>uključujući</a:t>
            </a:r>
            <a:r>
              <a:rPr lang="en-US" dirty="0">
                <a:latin typeface="+mj-lt"/>
              </a:rPr>
              <a:t> </a:t>
            </a:r>
            <a:r>
              <a:rPr lang="en-US" dirty="0" err="1">
                <a:latin typeface="+mj-lt"/>
              </a:rPr>
              <a:t>troškove</a:t>
            </a:r>
            <a:r>
              <a:rPr lang="en-US" dirty="0">
                <a:latin typeface="+mj-lt"/>
              </a:rPr>
              <a:t> </a:t>
            </a:r>
            <a:r>
              <a:rPr lang="en-US" dirty="0" err="1">
                <a:latin typeface="+mj-lt"/>
              </a:rPr>
              <a:t>materijala</a:t>
            </a:r>
            <a:r>
              <a:rPr lang="en-US" dirty="0">
                <a:latin typeface="+mj-lt"/>
              </a:rPr>
              <a:t>, </a:t>
            </a:r>
            <a:r>
              <a:rPr lang="en-US" dirty="0" err="1">
                <a:latin typeface="+mj-lt"/>
              </a:rPr>
              <a:t>potrošne</a:t>
            </a:r>
            <a:r>
              <a:rPr lang="en-US" dirty="0">
                <a:latin typeface="+mj-lt"/>
              </a:rPr>
              <a:t> robe i </a:t>
            </a:r>
            <a:r>
              <a:rPr lang="en-US" dirty="0" err="1">
                <a:latin typeface="+mj-lt"/>
              </a:rPr>
              <a:t>sličnih</a:t>
            </a:r>
            <a:r>
              <a:rPr lang="en-US" dirty="0">
                <a:latin typeface="+mj-lt"/>
              </a:rPr>
              <a:t> </a:t>
            </a:r>
            <a:r>
              <a:rPr lang="en-US" dirty="0" err="1">
                <a:latin typeface="+mj-lt"/>
              </a:rPr>
              <a:t>proizvoda</a:t>
            </a:r>
            <a:r>
              <a:rPr lang="en-US" dirty="0">
                <a:latin typeface="+mj-lt"/>
              </a:rPr>
              <a:t>, </a:t>
            </a:r>
            <a:r>
              <a:rPr lang="en-US" dirty="0" err="1">
                <a:latin typeface="+mj-lt"/>
              </a:rPr>
              <a:t>nastali</a:t>
            </a:r>
            <a:r>
              <a:rPr lang="en-US" dirty="0">
                <a:latin typeface="+mj-lt"/>
              </a:rPr>
              <a:t> </a:t>
            </a:r>
            <a:r>
              <a:rPr lang="en-US" dirty="0" err="1">
                <a:latin typeface="+mj-lt"/>
              </a:rPr>
              <a:t>izravno</a:t>
            </a:r>
            <a:r>
              <a:rPr lang="en-US" dirty="0">
                <a:latin typeface="+mj-lt"/>
              </a:rPr>
              <a:t> </a:t>
            </a:r>
            <a:r>
              <a:rPr lang="en-US" dirty="0" err="1">
                <a:latin typeface="+mj-lt"/>
              </a:rPr>
              <a:t>uslijed</a:t>
            </a:r>
            <a:r>
              <a:rPr lang="en-US" dirty="0">
                <a:latin typeface="+mj-lt"/>
              </a:rPr>
              <a:t> </a:t>
            </a:r>
            <a:r>
              <a:rPr lang="en-US" dirty="0" err="1">
                <a:latin typeface="+mj-lt"/>
              </a:rPr>
              <a:t>projekta</a:t>
            </a:r>
            <a:r>
              <a:rPr lang="en-US" dirty="0">
                <a:latin typeface="+mj-lt"/>
              </a:rPr>
              <a:t> </a:t>
            </a:r>
          </a:p>
          <a:p>
            <a:pPr marL="285750" indent="-285750" algn="just">
              <a:buFont typeface="Arial" panose="020B0604020202020204" pitchFamily="34" charset="0"/>
              <a:buChar char="•"/>
            </a:pPr>
            <a:endParaRPr lang="en-US" dirty="0">
              <a:solidFill>
                <a:srgbClr val="FF0000"/>
              </a:solidFill>
            </a:endParaRPr>
          </a:p>
          <a:p>
            <a:pPr marL="285750" indent="-285750" algn="just">
              <a:buFont typeface="Arial" panose="020B0604020202020204" pitchFamily="34" charset="0"/>
              <a:buChar char="•"/>
            </a:pPr>
            <a:endParaRPr lang="en-US" dirty="0">
              <a:solidFill>
                <a:srgbClr val="FF0000"/>
              </a:solidFill>
            </a:endParaRPr>
          </a:p>
          <a:p>
            <a:pPr algn="ctr"/>
            <a:r>
              <a:rPr lang="pl-PL" dirty="0">
                <a:solidFill>
                  <a:srgbClr val="FF0000"/>
                </a:solidFill>
              </a:rPr>
              <a:t>Projektne aktivnosti trebaju završiti u roku od </a:t>
            </a:r>
            <a:r>
              <a:rPr lang="pl-PL" b="1" dirty="0">
                <a:solidFill>
                  <a:srgbClr val="FF0000"/>
                </a:solidFill>
              </a:rPr>
              <a:t>24 mjeseca. </a:t>
            </a:r>
            <a:endParaRPr lang="en-US" b="1" dirty="0">
              <a:solidFill>
                <a:srgbClr val="FF0000"/>
              </a:solidFill>
            </a:endParaRP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endParaRPr lang="en-US" sz="1000" dirty="0">
              <a:latin typeface="+mj-lt"/>
            </a:endParaRPr>
          </a:p>
        </p:txBody>
      </p:sp>
      <p:sp>
        <p:nvSpPr>
          <p:cNvPr id="4" name="TextBox 3"/>
          <p:cNvSpPr txBox="1"/>
          <p:nvPr/>
        </p:nvSpPr>
        <p:spPr>
          <a:xfrm>
            <a:off x="260060" y="421336"/>
            <a:ext cx="11635529"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PRIHVATLJIVE AKTIVNOSTI PROJEKTA</a:t>
            </a:r>
          </a:p>
        </p:txBody>
      </p:sp>
      <p:pic>
        <p:nvPicPr>
          <p:cNvPr id="7" name="Slika 6">
            <a:extLst>
              <a:ext uri="{FF2B5EF4-FFF2-40B4-BE49-F238E27FC236}">
                <a16:creationId xmlns:a16="http://schemas.microsoft.com/office/drawing/2014/main" id="{CDA85D37-87D4-4D07-A6FC-DB04966DE6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8846" y="6241623"/>
            <a:ext cx="2136479" cy="474773"/>
          </a:xfrm>
          <a:prstGeom prst="rect">
            <a:avLst/>
          </a:prstGeom>
        </p:spPr>
      </p:pic>
    </p:spTree>
    <p:extLst>
      <p:ext uri="{BB962C8B-B14F-4D97-AF65-F5344CB8AC3E}">
        <p14:creationId xmlns:p14="http://schemas.microsoft.com/office/powerpoint/2010/main" val="3955960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91572" y="1582341"/>
            <a:ext cx="10918792" cy="2862322"/>
          </a:xfrm>
          <a:prstGeom prst="rect">
            <a:avLst/>
          </a:prstGeom>
        </p:spPr>
        <p:style>
          <a:lnRef idx="0">
            <a:scrgbClr r="0" g="0" b="0"/>
          </a:lnRef>
          <a:fillRef idx="1003">
            <a:schemeClr val="lt1"/>
          </a:fillRef>
          <a:effectRef idx="0">
            <a:scrgbClr r="0" g="0" b="0"/>
          </a:effectRef>
          <a:fontRef idx="major"/>
        </p:style>
        <p:txBody>
          <a:bodyPr wrap="square">
            <a:spAutoFit/>
          </a:bodyPr>
          <a:lstStyle/>
          <a:p>
            <a:pPr marL="342900" indent="-342900" algn="just">
              <a:buFont typeface="Arial" panose="020B0604020202020204" pitchFamily="34" charset="0"/>
              <a:buChar char="•"/>
            </a:pPr>
            <a:r>
              <a:rPr lang="en-US" b="1" dirty="0" err="1"/>
              <a:t>aktivnosti</a:t>
            </a:r>
            <a:r>
              <a:rPr lang="en-US" b="1" dirty="0"/>
              <a:t> </a:t>
            </a:r>
            <a:r>
              <a:rPr lang="en-US" b="1" dirty="0" err="1"/>
              <a:t>istraživanja</a:t>
            </a:r>
            <a:r>
              <a:rPr lang="en-US" b="1" dirty="0"/>
              <a:t> i </a:t>
            </a:r>
            <a:r>
              <a:rPr lang="en-US" b="1" dirty="0" err="1"/>
              <a:t>razvoja</a:t>
            </a:r>
            <a:r>
              <a:rPr lang="en-US" b="1" dirty="0"/>
              <a:t> </a:t>
            </a:r>
            <a:r>
              <a:rPr lang="en-US" b="1" dirty="0" err="1"/>
              <a:t>koje</a:t>
            </a:r>
            <a:r>
              <a:rPr lang="en-US" b="1" dirty="0"/>
              <a:t> </a:t>
            </a:r>
            <a:r>
              <a:rPr lang="en-US" b="1" dirty="0" err="1"/>
              <a:t>su</a:t>
            </a:r>
            <a:r>
              <a:rPr lang="en-US" b="1" dirty="0"/>
              <a:t> </a:t>
            </a:r>
            <a:r>
              <a:rPr lang="en-US" b="1" dirty="0" err="1"/>
              <a:t>tehnološki</a:t>
            </a:r>
            <a:r>
              <a:rPr lang="en-US" b="1" dirty="0"/>
              <a:t> </a:t>
            </a:r>
            <a:r>
              <a:rPr lang="en-US" b="1" dirty="0" err="1"/>
              <a:t>razvijene</a:t>
            </a:r>
            <a:r>
              <a:rPr lang="en-US" b="1" dirty="0"/>
              <a:t> </a:t>
            </a:r>
            <a:r>
              <a:rPr lang="en-US" b="1" dirty="0" err="1"/>
              <a:t>niže</a:t>
            </a:r>
            <a:r>
              <a:rPr lang="en-US" b="1" dirty="0"/>
              <a:t> od </a:t>
            </a:r>
            <a:r>
              <a:rPr lang="en-US" b="1" dirty="0" err="1"/>
              <a:t>dozvoljene</a:t>
            </a:r>
            <a:r>
              <a:rPr lang="en-US" b="1" dirty="0"/>
              <a:t> </a:t>
            </a:r>
            <a:r>
              <a:rPr lang="en-US" b="1" dirty="0" err="1"/>
              <a:t>razine</a:t>
            </a:r>
            <a:r>
              <a:rPr lang="en-US" b="1" dirty="0"/>
              <a:t> TRL 7</a:t>
            </a:r>
            <a:r>
              <a:rPr lang="en-US" dirty="0"/>
              <a:t>, </a:t>
            </a:r>
            <a:r>
              <a:rPr lang="en-US" dirty="0" err="1"/>
              <a:t>kao</a:t>
            </a:r>
            <a:r>
              <a:rPr lang="en-US" dirty="0"/>
              <a:t> i </a:t>
            </a:r>
            <a:r>
              <a:rPr lang="en-US" dirty="0" err="1"/>
              <a:t>aktivnosti</a:t>
            </a:r>
            <a:r>
              <a:rPr lang="en-US" dirty="0"/>
              <a:t> </a:t>
            </a:r>
            <a:r>
              <a:rPr lang="en-US" dirty="0" err="1"/>
              <a:t>povezane</a:t>
            </a:r>
            <a:r>
              <a:rPr lang="en-US" dirty="0"/>
              <a:t> </a:t>
            </a:r>
            <a:r>
              <a:rPr lang="en-US" dirty="0" err="1"/>
              <a:t>uz</a:t>
            </a:r>
            <a:r>
              <a:rPr lang="en-US" dirty="0"/>
              <a:t> </a:t>
            </a:r>
            <a:r>
              <a:rPr lang="en-US" dirty="0" err="1"/>
              <a:t>povećanje</a:t>
            </a:r>
            <a:r>
              <a:rPr lang="en-US" dirty="0"/>
              <a:t> </a:t>
            </a:r>
            <a:r>
              <a:rPr lang="en-US" dirty="0" err="1"/>
              <a:t>proizvodnih</a:t>
            </a:r>
            <a:r>
              <a:rPr lang="en-US" dirty="0"/>
              <a:t> i </a:t>
            </a:r>
            <a:r>
              <a:rPr lang="en-US" dirty="0" err="1"/>
              <a:t>drugih</a:t>
            </a:r>
            <a:r>
              <a:rPr lang="en-US" dirty="0"/>
              <a:t> </a:t>
            </a:r>
            <a:r>
              <a:rPr lang="en-US" dirty="0" err="1"/>
              <a:t>kapaciteta</a:t>
            </a:r>
            <a:r>
              <a:rPr lang="en-US" dirty="0"/>
              <a:t> </a:t>
            </a:r>
            <a:r>
              <a:rPr lang="en-US" dirty="0" err="1"/>
              <a:t>prijavitelja</a:t>
            </a:r>
            <a:r>
              <a:rPr lang="en-US" dirty="0"/>
              <a:t> u </a:t>
            </a:r>
            <a:r>
              <a:rPr lang="en-US" dirty="0" err="1"/>
              <a:t>slučaju</a:t>
            </a:r>
            <a:r>
              <a:rPr lang="en-US" dirty="0"/>
              <a:t> da se </a:t>
            </a:r>
            <a:r>
              <a:rPr lang="en-US" dirty="0" err="1"/>
              <a:t>proizvod</a:t>
            </a:r>
            <a:r>
              <a:rPr lang="en-US" dirty="0"/>
              <a:t>/</a:t>
            </a:r>
            <a:r>
              <a:rPr lang="en-US" dirty="0" err="1"/>
              <a:t>usluga</a:t>
            </a:r>
            <a:r>
              <a:rPr lang="en-US" dirty="0"/>
              <a:t> </a:t>
            </a:r>
            <a:r>
              <a:rPr lang="en-US" b="1" dirty="0"/>
              <a:t>ne </a:t>
            </a:r>
            <a:r>
              <a:rPr lang="en-US" b="1" dirty="0" err="1"/>
              <a:t>mogu</a:t>
            </a:r>
            <a:r>
              <a:rPr lang="en-US" b="1" dirty="0"/>
              <a:t> </a:t>
            </a:r>
            <a:r>
              <a:rPr lang="en-US" b="1" dirty="0" err="1"/>
              <a:t>smatrati</a:t>
            </a:r>
            <a:r>
              <a:rPr lang="en-US" b="1" dirty="0"/>
              <a:t> </a:t>
            </a:r>
            <a:r>
              <a:rPr lang="en-US" b="1" dirty="0" err="1"/>
              <a:t>inovativn</a:t>
            </a:r>
            <a:r>
              <a:rPr lang="hr-HR" b="1" dirty="0"/>
              <a:t>i</a:t>
            </a:r>
            <a:r>
              <a:rPr lang="en-US" b="1" dirty="0"/>
              <a:t>m</a:t>
            </a:r>
            <a:endParaRPr lang="en-US" dirty="0"/>
          </a:p>
          <a:p>
            <a:pPr marL="342900" indent="-342900" algn="just">
              <a:buFont typeface="Arial" panose="020B0604020202020204" pitchFamily="34" charset="0"/>
              <a:buChar char="•"/>
            </a:pPr>
            <a:endParaRPr lang="en-US" dirty="0"/>
          </a:p>
          <a:p>
            <a:pPr marL="342900" indent="-342900" algn="just">
              <a:buFont typeface="Arial" panose="020B0604020202020204" pitchFamily="34" charset="0"/>
              <a:buChar char="•"/>
            </a:pPr>
            <a:endParaRPr lang="en-US" dirty="0">
              <a:solidFill>
                <a:srgbClr val="000000"/>
              </a:solidFill>
              <a:latin typeface="+mj-lt"/>
            </a:endParaRPr>
          </a:p>
          <a:p>
            <a:pPr marL="285750" indent="-285750">
              <a:buFont typeface="Arial" panose="020B0604020202020204" pitchFamily="34" charset="0"/>
              <a:buChar char="•"/>
            </a:pPr>
            <a:r>
              <a:rPr lang="en-US" dirty="0" err="1"/>
              <a:t>aktivnosti</a:t>
            </a:r>
            <a:r>
              <a:rPr lang="en-US" dirty="0"/>
              <a:t> </a:t>
            </a:r>
            <a:r>
              <a:rPr lang="en-US" b="1" dirty="0" err="1"/>
              <a:t>stavljanja</a:t>
            </a:r>
            <a:r>
              <a:rPr lang="en-US" b="1" dirty="0"/>
              <a:t> </a:t>
            </a:r>
            <a:r>
              <a:rPr lang="en-US" b="1" dirty="0" err="1"/>
              <a:t>konačnog</a:t>
            </a:r>
            <a:r>
              <a:rPr lang="en-US" b="1" dirty="0"/>
              <a:t> </a:t>
            </a:r>
            <a:r>
              <a:rPr lang="en-US" b="1" dirty="0" err="1"/>
              <a:t>proizvoda</a:t>
            </a:r>
            <a:r>
              <a:rPr lang="en-US" b="1" dirty="0"/>
              <a:t> </a:t>
            </a:r>
            <a:r>
              <a:rPr lang="en-US" b="1" dirty="0" err="1"/>
              <a:t>na</a:t>
            </a:r>
            <a:r>
              <a:rPr lang="en-US" b="1" dirty="0"/>
              <a:t> </a:t>
            </a:r>
            <a:r>
              <a:rPr lang="en-US" b="1" dirty="0" err="1"/>
              <a:t>tržište</a:t>
            </a:r>
            <a:r>
              <a:rPr lang="en-US" dirty="0"/>
              <a:t> </a:t>
            </a:r>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r>
              <a:rPr lang="en-US" dirty="0" err="1"/>
              <a:t>sve</a:t>
            </a:r>
            <a:r>
              <a:rPr lang="en-US" dirty="0"/>
              <a:t> </a:t>
            </a:r>
            <a:r>
              <a:rPr lang="en-US" b="1" dirty="0" err="1"/>
              <a:t>druge</a:t>
            </a:r>
            <a:r>
              <a:rPr lang="en-US" b="1" dirty="0"/>
              <a:t> </a:t>
            </a:r>
            <a:r>
              <a:rPr lang="en-US" b="1" dirty="0" err="1"/>
              <a:t>aktivnosti</a:t>
            </a:r>
            <a:r>
              <a:rPr lang="en-US" b="1" dirty="0"/>
              <a:t> </a:t>
            </a:r>
            <a:r>
              <a:rPr lang="en-US" b="1" dirty="0" err="1"/>
              <a:t>koje</a:t>
            </a:r>
            <a:r>
              <a:rPr lang="en-US" b="1" dirty="0"/>
              <a:t> </a:t>
            </a:r>
            <a:r>
              <a:rPr lang="en-US" b="1" dirty="0" err="1"/>
              <a:t>nisu</a:t>
            </a:r>
            <a:r>
              <a:rPr lang="en-US" b="1" dirty="0"/>
              <a:t> </a:t>
            </a:r>
            <a:r>
              <a:rPr lang="en-US" b="1" dirty="0" err="1"/>
              <a:t>navedene</a:t>
            </a:r>
            <a:r>
              <a:rPr lang="en-US" b="1" dirty="0"/>
              <a:t> </a:t>
            </a:r>
            <a:r>
              <a:rPr lang="en-US" dirty="0"/>
              <a:t>u </a:t>
            </a:r>
            <a:r>
              <a:rPr lang="en-US" dirty="0" err="1"/>
              <a:t>odjeljku</a:t>
            </a:r>
            <a:r>
              <a:rPr lang="en-US" dirty="0"/>
              <a:t> </a:t>
            </a:r>
            <a:r>
              <a:rPr lang="en-US" dirty="0" err="1"/>
              <a:t>Prihvatljive</a:t>
            </a:r>
            <a:r>
              <a:rPr lang="en-US" dirty="0"/>
              <a:t> </a:t>
            </a:r>
            <a:r>
              <a:rPr lang="en-US" dirty="0" err="1"/>
              <a:t>aktivnosti</a:t>
            </a:r>
            <a:r>
              <a:rPr lang="en-US" dirty="0"/>
              <a:t> </a:t>
            </a:r>
            <a:r>
              <a:rPr lang="en-US" dirty="0" err="1"/>
              <a:t>projekta</a:t>
            </a:r>
            <a:endParaRPr lang="en-US" dirty="0">
              <a:solidFill>
                <a:srgbClr val="000000"/>
              </a:solidFill>
              <a:latin typeface="+mj-lt"/>
            </a:endParaRPr>
          </a:p>
          <a:p>
            <a:pPr algn="just"/>
            <a:endParaRPr lang="en-US" dirty="0">
              <a:solidFill>
                <a:srgbClr val="000000"/>
              </a:solidFill>
              <a:latin typeface="+mj-lt"/>
            </a:endParaRPr>
          </a:p>
        </p:txBody>
      </p:sp>
      <p:sp>
        <p:nvSpPr>
          <p:cNvPr id="4" name="TextBox 3"/>
          <p:cNvSpPr txBox="1"/>
          <p:nvPr/>
        </p:nvSpPr>
        <p:spPr>
          <a:xfrm>
            <a:off x="691572" y="640081"/>
            <a:ext cx="1091879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NEPRIHVATLJIVE AKTIVNOSTI PROJEKTA</a:t>
            </a:r>
          </a:p>
        </p:txBody>
      </p:sp>
      <p:pic>
        <p:nvPicPr>
          <p:cNvPr id="7" name="Slika 6">
            <a:extLst>
              <a:ext uri="{FF2B5EF4-FFF2-40B4-BE49-F238E27FC236}">
                <a16:creationId xmlns:a16="http://schemas.microsoft.com/office/drawing/2014/main" id="{B15C2645-74D1-48EA-A1B6-3409EF00C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66546"/>
            <a:ext cx="2136479" cy="474773"/>
          </a:xfrm>
          <a:prstGeom prst="rect">
            <a:avLst/>
          </a:prstGeom>
        </p:spPr>
      </p:pic>
    </p:spTree>
    <p:extLst>
      <p:ext uri="{BB962C8B-B14F-4D97-AF65-F5344CB8AC3E}">
        <p14:creationId xmlns:p14="http://schemas.microsoft.com/office/powerpoint/2010/main" val="3738163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40527"/>
            <a:ext cx="2558203" cy="757979"/>
          </a:xfrm>
          <a:prstGeom prst="rect">
            <a:avLst/>
          </a:prstGeom>
          <a:noFill/>
        </p:spPr>
      </p:pic>
      <p:sp>
        <p:nvSpPr>
          <p:cNvPr id="3" name="Rectangle 2"/>
          <p:cNvSpPr/>
          <p:nvPr/>
        </p:nvSpPr>
        <p:spPr>
          <a:xfrm>
            <a:off x="683775" y="883001"/>
            <a:ext cx="11012236" cy="4801314"/>
          </a:xfrm>
          <a:prstGeom prst="rect">
            <a:avLst/>
          </a:prstGeom>
        </p:spPr>
        <p:style>
          <a:lnRef idx="0">
            <a:scrgbClr r="0" g="0" b="0"/>
          </a:lnRef>
          <a:fillRef idx="1003">
            <a:schemeClr val="lt1"/>
          </a:fillRef>
          <a:effectRef idx="0">
            <a:scrgbClr r="0" g="0" b="0"/>
          </a:effectRef>
          <a:fontRef idx="major"/>
        </p:style>
        <p:txBody>
          <a:bodyPr wrap="square">
            <a:spAutoFit/>
          </a:bodyPr>
          <a:lstStyle/>
          <a:p>
            <a:endParaRPr lang="en-US" dirty="0">
              <a:latin typeface="+mj-lt"/>
              <a:cs typeface="Calibri Light" panose="020F0302020204030204" pitchFamily="34" charset="0"/>
            </a:endParaRPr>
          </a:p>
          <a:p>
            <a:r>
              <a:rPr lang="pl-PL" b="1" dirty="0">
                <a:latin typeface="+mj-lt"/>
              </a:rPr>
              <a:t>Potpore za inovacije za MSP-ove (čl. 28. GBER</a:t>
            </a:r>
            <a:r>
              <a:rPr lang="en-US" b="1" dirty="0">
                <a:latin typeface="+mj-lt"/>
              </a:rPr>
              <a:t>-a</a:t>
            </a:r>
            <a:r>
              <a:rPr lang="pl-PL" b="1" dirty="0">
                <a:latin typeface="+mj-lt"/>
              </a:rPr>
              <a:t>) </a:t>
            </a:r>
            <a:endParaRPr lang="en-US" b="1" dirty="0">
              <a:latin typeface="+mj-lt"/>
            </a:endParaRPr>
          </a:p>
          <a:p>
            <a:endParaRPr lang="en-US" dirty="0">
              <a:latin typeface="+mj-lt"/>
            </a:endParaRPr>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b="1" dirty="0" err="1">
                <a:latin typeface="+mj-lt"/>
              </a:rPr>
              <a:t>dobivanja</a:t>
            </a:r>
            <a:r>
              <a:rPr lang="en-US" b="1" dirty="0">
                <a:latin typeface="+mj-lt"/>
              </a:rPr>
              <a:t>, </a:t>
            </a:r>
            <a:r>
              <a:rPr lang="en-US" b="1" dirty="0" err="1">
                <a:latin typeface="+mj-lt"/>
              </a:rPr>
              <a:t>potvrđivanja</a:t>
            </a:r>
            <a:r>
              <a:rPr lang="en-US" b="1" dirty="0">
                <a:latin typeface="+mj-lt"/>
              </a:rPr>
              <a:t> i </a:t>
            </a:r>
            <a:r>
              <a:rPr lang="en-US" b="1" dirty="0" err="1">
                <a:latin typeface="+mj-lt"/>
              </a:rPr>
              <a:t>obrane</a:t>
            </a:r>
            <a:r>
              <a:rPr lang="en-US" b="1" dirty="0">
                <a:latin typeface="+mj-lt"/>
              </a:rPr>
              <a:t> </a:t>
            </a:r>
            <a:r>
              <a:rPr lang="en-US" b="1" dirty="0" err="1">
                <a:latin typeface="+mj-lt"/>
              </a:rPr>
              <a:t>patenata</a:t>
            </a:r>
            <a:r>
              <a:rPr lang="en-US" b="1" dirty="0">
                <a:latin typeface="+mj-lt"/>
              </a:rPr>
              <a:t> </a:t>
            </a:r>
            <a:r>
              <a:rPr lang="en-US" dirty="0">
                <a:latin typeface="+mj-lt"/>
              </a:rPr>
              <a:t>i </a:t>
            </a:r>
            <a:r>
              <a:rPr lang="en-US" dirty="0" err="1">
                <a:latin typeface="+mj-lt"/>
              </a:rPr>
              <a:t>ostale</a:t>
            </a:r>
            <a:r>
              <a:rPr lang="en-US" dirty="0">
                <a:latin typeface="+mj-lt"/>
              </a:rPr>
              <a:t> </a:t>
            </a:r>
            <a:r>
              <a:rPr lang="en-US" dirty="0" err="1">
                <a:latin typeface="+mj-lt"/>
              </a:rPr>
              <a:t>nematerijalne</a:t>
            </a:r>
            <a:r>
              <a:rPr lang="en-US" dirty="0">
                <a:latin typeface="+mj-lt"/>
              </a:rPr>
              <a:t> </a:t>
            </a:r>
            <a:r>
              <a:rPr lang="en-US" dirty="0" err="1">
                <a:latin typeface="+mj-lt"/>
              </a:rPr>
              <a:t>imovine</a:t>
            </a:r>
            <a:endParaRPr lang="en-US" dirty="0">
              <a:latin typeface="+mj-lt"/>
            </a:endParaRPr>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b="1" dirty="0" err="1">
                <a:latin typeface="+mj-lt"/>
              </a:rPr>
              <a:t>upućivanja</a:t>
            </a:r>
            <a:r>
              <a:rPr lang="en-US" b="1" dirty="0">
                <a:latin typeface="+mj-lt"/>
              </a:rPr>
              <a:t> </a:t>
            </a:r>
            <a:r>
              <a:rPr lang="en-US" b="1" dirty="0" err="1">
                <a:latin typeface="+mj-lt"/>
              </a:rPr>
              <a:t>visokokvalificiranog</a:t>
            </a:r>
            <a:r>
              <a:rPr lang="en-US" b="1" dirty="0">
                <a:latin typeface="+mj-lt"/>
              </a:rPr>
              <a:t> </a:t>
            </a:r>
            <a:r>
              <a:rPr lang="en-US" b="1" dirty="0" err="1">
                <a:latin typeface="+mj-lt"/>
              </a:rPr>
              <a:t>osoblja</a:t>
            </a:r>
            <a:r>
              <a:rPr lang="en-US" b="1" dirty="0">
                <a:latin typeface="+mj-lt"/>
              </a:rPr>
              <a:t> </a:t>
            </a:r>
            <a:r>
              <a:rPr lang="en-US" dirty="0" err="1">
                <a:latin typeface="+mj-lt"/>
              </a:rPr>
              <a:t>iz</a:t>
            </a:r>
            <a:r>
              <a:rPr lang="en-US" dirty="0">
                <a:latin typeface="+mj-lt"/>
              </a:rPr>
              <a:t> </a:t>
            </a:r>
            <a:r>
              <a:rPr lang="en-US" dirty="0" err="1">
                <a:latin typeface="+mj-lt"/>
              </a:rPr>
              <a:t>organizacije</a:t>
            </a:r>
            <a:r>
              <a:rPr lang="en-US" dirty="0">
                <a:latin typeface="+mj-lt"/>
              </a:rPr>
              <a:t> </a:t>
            </a:r>
            <a:r>
              <a:rPr lang="en-US" dirty="0" err="1">
                <a:latin typeface="+mj-lt"/>
              </a:rPr>
              <a:t>za</a:t>
            </a:r>
            <a:r>
              <a:rPr lang="en-US" dirty="0">
                <a:latin typeface="+mj-lt"/>
              </a:rPr>
              <a:t> </a:t>
            </a:r>
            <a:r>
              <a:rPr lang="en-US" dirty="0" err="1">
                <a:latin typeface="+mj-lt"/>
              </a:rPr>
              <a:t>istraživanje</a:t>
            </a:r>
            <a:r>
              <a:rPr lang="en-US" dirty="0">
                <a:latin typeface="+mj-lt"/>
              </a:rPr>
              <a:t> i </a:t>
            </a:r>
            <a:r>
              <a:rPr lang="en-US" dirty="0" err="1">
                <a:latin typeface="+mj-lt"/>
              </a:rPr>
              <a:t>širenje</a:t>
            </a:r>
            <a:r>
              <a:rPr lang="en-US" dirty="0">
                <a:latin typeface="+mj-lt"/>
              </a:rPr>
              <a:t> </a:t>
            </a:r>
            <a:r>
              <a:rPr lang="en-US" dirty="0" err="1">
                <a:latin typeface="+mj-lt"/>
              </a:rPr>
              <a:t>znanja</a:t>
            </a:r>
            <a:r>
              <a:rPr lang="en-US" dirty="0">
                <a:latin typeface="+mj-lt"/>
              </a:rPr>
              <a:t> </a:t>
            </a:r>
            <a:r>
              <a:rPr lang="en-US" dirty="0" err="1">
                <a:latin typeface="+mj-lt"/>
              </a:rPr>
              <a:t>ili</a:t>
            </a:r>
            <a:r>
              <a:rPr lang="en-US" dirty="0">
                <a:latin typeface="+mj-lt"/>
              </a:rPr>
              <a:t> </a:t>
            </a:r>
            <a:r>
              <a:rPr lang="en-US" dirty="0" err="1">
                <a:latin typeface="+mj-lt"/>
              </a:rPr>
              <a:t>velikog</a:t>
            </a:r>
            <a:r>
              <a:rPr lang="en-US" dirty="0">
                <a:latin typeface="+mj-lt"/>
              </a:rPr>
              <a:t> </a:t>
            </a:r>
            <a:r>
              <a:rPr lang="en-US" dirty="0" err="1">
                <a:latin typeface="+mj-lt"/>
              </a:rPr>
              <a:t>poduzetnika</a:t>
            </a:r>
            <a:r>
              <a:rPr lang="en-US" dirty="0">
                <a:latin typeface="+mj-lt"/>
              </a:rPr>
              <a:t> </a:t>
            </a:r>
            <a:r>
              <a:rPr lang="en-US" dirty="0" err="1">
                <a:latin typeface="+mj-lt"/>
              </a:rPr>
              <a:t>na</a:t>
            </a:r>
            <a:r>
              <a:rPr lang="en-US" dirty="0">
                <a:latin typeface="+mj-lt"/>
              </a:rPr>
              <a:t> rad </a:t>
            </a:r>
            <a:r>
              <a:rPr lang="en-US" dirty="0" err="1">
                <a:latin typeface="+mj-lt"/>
              </a:rPr>
              <a:t>na</a:t>
            </a:r>
            <a:r>
              <a:rPr lang="en-US" dirty="0">
                <a:latin typeface="+mj-lt"/>
              </a:rPr>
              <a:t> </a:t>
            </a:r>
            <a:r>
              <a:rPr lang="en-US" dirty="0" err="1">
                <a:latin typeface="+mj-lt"/>
              </a:rPr>
              <a:t>novootvoreno</a:t>
            </a:r>
            <a:r>
              <a:rPr lang="en-US" dirty="0">
                <a:latin typeface="+mj-lt"/>
              </a:rPr>
              <a:t> </a:t>
            </a:r>
            <a:r>
              <a:rPr lang="en-US" dirty="0" err="1">
                <a:latin typeface="+mj-lt"/>
              </a:rPr>
              <a:t>radno</a:t>
            </a:r>
            <a:r>
              <a:rPr lang="en-US" dirty="0">
                <a:latin typeface="+mj-lt"/>
              </a:rPr>
              <a:t> </a:t>
            </a:r>
            <a:r>
              <a:rPr lang="en-US" dirty="0" err="1">
                <a:latin typeface="+mj-lt"/>
              </a:rPr>
              <a:t>mjesto</a:t>
            </a:r>
            <a:r>
              <a:rPr lang="en-US" dirty="0">
                <a:latin typeface="+mj-lt"/>
              </a:rPr>
              <a:t> </a:t>
            </a:r>
            <a:r>
              <a:rPr lang="en-US" dirty="0" err="1">
                <a:latin typeface="+mj-lt"/>
              </a:rPr>
              <a:t>kod</a:t>
            </a:r>
            <a:r>
              <a:rPr lang="en-US" dirty="0">
                <a:latin typeface="+mj-lt"/>
              </a:rPr>
              <a:t> </a:t>
            </a:r>
            <a:r>
              <a:rPr lang="en-US" dirty="0" err="1">
                <a:latin typeface="+mj-lt"/>
              </a:rPr>
              <a:t>poduzetnika</a:t>
            </a:r>
            <a:endParaRPr lang="en-US" dirty="0">
              <a:latin typeface="+mj-lt"/>
            </a:endParaRPr>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b="1" dirty="0" err="1">
                <a:latin typeface="+mj-lt"/>
              </a:rPr>
              <a:t>savjetodavnih</a:t>
            </a:r>
            <a:r>
              <a:rPr lang="en-US" b="1" dirty="0">
                <a:latin typeface="+mj-lt"/>
              </a:rPr>
              <a:t> i </a:t>
            </a:r>
            <a:r>
              <a:rPr lang="en-US" b="1" dirty="0" err="1">
                <a:latin typeface="+mj-lt"/>
              </a:rPr>
              <a:t>pomoćnih</a:t>
            </a:r>
            <a:r>
              <a:rPr lang="en-US" b="1" dirty="0">
                <a:latin typeface="+mj-lt"/>
              </a:rPr>
              <a:t> </a:t>
            </a:r>
            <a:r>
              <a:rPr lang="en-US" b="1" dirty="0" err="1">
                <a:latin typeface="+mj-lt"/>
              </a:rPr>
              <a:t>usluga</a:t>
            </a:r>
            <a:r>
              <a:rPr lang="en-US" b="1" dirty="0">
                <a:latin typeface="+mj-lt"/>
              </a:rPr>
              <a:t> </a:t>
            </a:r>
            <a:r>
              <a:rPr lang="en-US" dirty="0" err="1">
                <a:latin typeface="+mj-lt"/>
              </a:rPr>
              <a:t>za</a:t>
            </a:r>
            <a:r>
              <a:rPr lang="en-US" dirty="0">
                <a:latin typeface="+mj-lt"/>
              </a:rPr>
              <a:t> </a:t>
            </a:r>
            <a:r>
              <a:rPr lang="en-US" dirty="0" err="1">
                <a:latin typeface="+mj-lt"/>
              </a:rPr>
              <a:t>inovacije</a:t>
            </a:r>
            <a:endParaRPr lang="en-US" dirty="0">
              <a:latin typeface="+mj-lt"/>
            </a:endParaRPr>
          </a:p>
          <a:p>
            <a:pPr marL="342900" indent="-342900">
              <a:buAutoNum type="alphaUcParenR" startAt="3"/>
            </a:pPr>
            <a:endParaRPr lang="en-US" b="1" dirty="0">
              <a:latin typeface="+mj-lt"/>
              <a:cs typeface="Calibri Light" panose="020F0302020204030204" pitchFamily="34" charset="0"/>
            </a:endParaRPr>
          </a:p>
          <a:p>
            <a:r>
              <a:rPr lang="en-US" b="1" dirty="0" err="1">
                <a:latin typeface="+mj-lt"/>
              </a:rPr>
              <a:t>Potpore</a:t>
            </a:r>
            <a:r>
              <a:rPr lang="en-US" b="1" dirty="0">
                <a:latin typeface="+mj-lt"/>
              </a:rPr>
              <a:t> </a:t>
            </a:r>
            <a:r>
              <a:rPr lang="en-US" b="1" dirty="0" err="1">
                <a:latin typeface="+mj-lt"/>
              </a:rPr>
              <a:t>za</a:t>
            </a:r>
            <a:r>
              <a:rPr lang="en-US" b="1" dirty="0">
                <a:latin typeface="+mj-lt"/>
              </a:rPr>
              <a:t> </a:t>
            </a:r>
            <a:r>
              <a:rPr lang="en-US" b="1" dirty="0" err="1">
                <a:latin typeface="+mj-lt"/>
              </a:rPr>
              <a:t>inovacije</a:t>
            </a:r>
            <a:r>
              <a:rPr lang="en-US" b="1" dirty="0">
                <a:latin typeface="+mj-lt"/>
              </a:rPr>
              <a:t> </a:t>
            </a:r>
            <a:r>
              <a:rPr lang="en-US" b="1" dirty="0" err="1">
                <a:latin typeface="+mj-lt"/>
              </a:rPr>
              <a:t>procesa</a:t>
            </a:r>
            <a:r>
              <a:rPr lang="en-US" b="1" dirty="0">
                <a:latin typeface="+mj-lt"/>
              </a:rPr>
              <a:t> i </a:t>
            </a:r>
            <a:r>
              <a:rPr lang="en-US" b="1" dirty="0" err="1">
                <a:latin typeface="+mj-lt"/>
              </a:rPr>
              <a:t>organizacije</a:t>
            </a:r>
            <a:r>
              <a:rPr lang="en-US" b="1" dirty="0">
                <a:latin typeface="+mj-lt"/>
              </a:rPr>
              <a:t> </a:t>
            </a:r>
            <a:r>
              <a:rPr lang="en-US" b="1" dirty="0" err="1">
                <a:latin typeface="+mj-lt"/>
              </a:rPr>
              <a:t>poslovanja</a:t>
            </a:r>
            <a:r>
              <a:rPr lang="en-US" b="1" dirty="0">
                <a:latin typeface="+mj-lt"/>
              </a:rPr>
              <a:t> (</a:t>
            </a:r>
            <a:r>
              <a:rPr lang="en-US" b="1" dirty="0" err="1">
                <a:latin typeface="+mj-lt"/>
              </a:rPr>
              <a:t>čl</a:t>
            </a:r>
            <a:r>
              <a:rPr lang="en-US" b="1" dirty="0">
                <a:latin typeface="+mj-lt"/>
              </a:rPr>
              <a:t>. 29. GBER-a) </a:t>
            </a:r>
          </a:p>
          <a:p>
            <a:pPr algn="just"/>
            <a:endParaRPr lang="en-150" dirty="0">
              <a:latin typeface="+mj-lt"/>
            </a:endParaRPr>
          </a:p>
          <a:p>
            <a:pPr marL="285750" indent="-285750" algn="just">
              <a:buFont typeface="Arial" panose="020B0604020202020204" pitchFamily="34" charset="0"/>
              <a:buChar char="•"/>
            </a:pPr>
            <a:r>
              <a:rPr lang="en-US" dirty="0" err="1">
                <a:latin typeface="+mj-lt"/>
              </a:rPr>
              <a:t>troškovi</a:t>
            </a:r>
            <a:r>
              <a:rPr lang="en-US" b="1" dirty="0">
                <a:latin typeface="+mj-lt"/>
              </a:rPr>
              <a:t> </a:t>
            </a:r>
            <a:r>
              <a:rPr lang="en-US" b="1" dirty="0" err="1">
                <a:latin typeface="+mj-lt"/>
              </a:rPr>
              <a:t>osoblja</a:t>
            </a:r>
            <a:r>
              <a:rPr lang="en-US" b="1" dirty="0">
                <a:latin typeface="+mj-lt"/>
              </a:rPr>
              <a:t> </a:t>
            </a:r>
            <a:r>
              <a:rPr lang="en-US" dirty="0" err="1">
                <a:latin typeface="+mj-lt"/>
              </a:rPr>
              <a:t>zaposlenog</a:t>
            </a:r>
            <a:r>
              <a:rPr lang="en-US" dirty="0">
                <a:latin typeface="+mj-lt"/>
              </a:rPr>
              <a:t> </a:t>
            </a:r>
            <a:r>
              <a:rPr lang="en-US" dirty="0" err="1">
                <a:latin typeface="+mj-lt"/>
              </a:rPr>
              <a:t>kod</a:t>
            </a:r>
            <a:r>
              <a:rPr lang="en-US" dirty="0">
                <a:latin typeface="+mj-lt"/>
              </a:rPr>
              <a:t> </a:t>
            </a:r>
            <a:r>
              <a:rPr lang="en-US" dirty="0" err="1">
                <a:latin typeface="+mj-lt"/>
              </a:rPr>
              <a:t>prijavitelja</a:t>
            </a:r>
            <a:r>
              <a:rPr lang="en-US" dirty="0">
                <a:latin typeface="+mj-lt"/>
              </a:rPr>
              <a:t> </a:t>
            </a:r>
            <a:r>
              <a:rPr lang="en-US" dirty="0" err="1">
                <a:latin typeface="+mj-lt"/>
              </a:rPr>
              <a:t>koje</a:t>
            </a:r>
            <a:r>
              <a:rPr lang="en-US" dirty="0">
                <a:latin typeface="+mj-lt"/>
              </a:rPr>
              <a:t> </a:t>
            </a:r>
            <a:r>
              <a:rPr lang="en-US" dirty="0" err="1">
                <a:latin typeface="+mj-lt"/>
              </a:rPr>
              <a:t>će</a:t>
            </a:r>
            <a:r>
              <a:rPr lang="en-US" dirty="0">
                <a:latin typeface="+mj-lt"/>
              </a:rPr>
              <a:t> </a:t>
            </a:r>
            <a:r>
              <a:rPr lang="en-US" b="1" dirty="0" err="1">
                <a:latin typeface="+mj-lt"/>
              </a:rPr>
              <a:t>raditi</a:t>
            </a:r>
            <a:r>
              <a:rPr lang="en-US" b="1" dirty="0">
                <a:latin typeface="+mj-lt"/>
              </a:rPr>
              <a:t> </a:t>
            </a:r>
            <a:r>
              <a:rPr lang="en-US" b="1" dirty="0" err="1">
                <a:latin typeface="+mj-lt"/>
              </a:rPr>
              <a:t>na</a:t>
            </a:r>
            <a:r>
              <a:rPr lang="en-US" b="1" dirty="0">
                <a:latin typeface="+mj-lt"/>
              </a:rPr>
              <a:t> </a:t>
            </a:r>
            <a:r>
              <a:rPr lang="en-US" b="1" dirty="0" err="1">
                <a:latin typeface="+mj-lt"/>
              </a:rPr>
              <a:t>provedbi</a:t>
            </a:r>
            <a:r>
              <a:rPr lang="en-US" b="1" dirty="0">
                <a:latin typeface="+mj-lt"/>
              </a:rPr>
              <a:t> </a:t>
            </a:r>
            <a:r>
              <a:rPr lang="en-US" b="1" dirty="0" err="1">
                <a:latin typeface="+mj-lt"/>
              </a:rPr>
              <a:t>projekta</a:t>
            </a:r>
            <a:r>
              <a:rPr lang="en-US" b="1" dirty="0">
                <a:latin typeface="+mj-lt"/>
              </a:rPr>
              <a:t> </a:t>
            </a:r>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b="1" dirty="0">
                <a:latin typeface="+mj-lt"/>
              </a:rPr>
              <a:t>instrumenata, </a:t>
            </a:r>
            <a:r>
              <a:rPr lang="en-US" b="1" dirty="0" err="1">
                <a:latin typeface="+mj-lt"/>
              </a:rPr>
              <a:t>opreme</a:t>
            </a:r>
            <a:r>
              <a:rPr lang="en-US" b="1" dirty="0">
                <a:latin typeface="+mj-lt"/>
              </a:rPr>
              <a:t>, </a:t>
            </a:r>
            <a:r>
              <a:rPr lang="en-US" b="1" dirty="0" err="1">
                <a:latin typeface="+mj-lt"/>
              </a:rPr>
              <a:t>zgrada</a:t>
            </a:r>
            <a:r>
              <a:rPr lang="en-US" b="1" dirty="0">
                <a:latin typeface="+mj-lt"/>
              </a:rPr>
              <a:t> i </a:t>
            </a:r>
            <a:r>
              <a:rPr lang="en-US" b="1" dirty="0" err="1">
                <a:latin typeface="+mj-lt"/>
              </a:rPr>
              <a:t>zemljišta</a:t>
            </a:r>
            <a:r>
              <a:rPr lang="en-US" b="1" dirty="0">
                <a:latin typeface="+mj-lt"/>
              </a:rPr>
              <a:t> </a:t>
            </a:r>
            <a:r>
              <a:rPr lang="en-US" dirty="0">
                <a:latin typeface="+mj-lt"/>
              </a:rPr>
              <a:t>u </a:t>
            </a:r>
            <a:r>
              <a:rPr lang="en-US" dirty="0" err="1">
                <a:latin typeface="+mj-lt"/>
              </a:rPr>
              <a:t>opsegu</a:t>
            </a:r>
            <a:r>
              <a:rPr lang="en-US" dirty="0">
                <a:latin typeface="+mj-lt"/>
              </a:rPr>
              <a:t> i u </a:t>
            </a:r>
            <a:r>
              <a:rPr lang="en-US" dirty="0" err="1">
                <a:latin typeface="+mj-lt"/>
              </a:rPr>
              <a:t>razdoblju</a:t>
            </a:r>
            <a:r>
              <a:rPr lang="en-US" dirty="0">
                <a:latin typeface="+mj-lt"/>
              </a:rPr>
              <a:t> u </a:t>
            </a:r>
            <a:r>
              <a:rPr lang="en-US" dirty="0" err="1">
                <a:latin typeface="+mj-lt"/>
              </a:rPr>
              <a:t>kojem</a:t>
            </a:r>
            <a:r>
              <a:rPr lang="en-US" dirty="0">
                <a:latin typeface="+mj-lt"/>
              </a:rPr>
              <a:t> se </a:t>
            </a:r>
            <a:r>
              <a:rPr lang="en-US" dirty="0" err="1">
                <a:latin typeface="+mj-lt"/>
              </a:rPr>
              <a:t>upotrebljavaju</a:t>
            </a:r>
            <a:r>
              <a:rPr lang="en-US" dirty="0">
                <a:latin typeface="+mj-lt"/>
              </a:rPr>
              <a:t> </a:t>
            </a:r>
            <a:r>
              <a:rPr lang="en-US" dirty="0" err="1">
                <a:latin typeface="+mj-lt"/>
              </a:rPr>
              <a:t>za</a:t>
            </a:r>
            <a:r>
              <a:rPr lang="en-US" dirty="0">
                <a:latin typeface="+mj-lt"/>
              </a:rPr>
              <a:t> projekt </a:t>
            </a:r>
          </a:p>
          <a:p>
            <a:pPr marL="285750" indent="-285750" algn="just">
              <a:buFont typeface="Arial" panose="020B0604020202020204" pitchFamily="34" charset="0"/>
              <a:buChar char="•"/>
            </a:pPr>
            <a:r>
              <a:rPr lang="en-US" dirty="0" err="1">
                <a:latin typeface="+mj-lt"/>
              </a:rPr>
              <a:t>troškovi</a:t>
            </a:r>
            <a:r>
              <a:rPr lang="en-US" dirty="0">
                <a:latin typeface="+mj-lt"/>
              </a:rPr>
              <a:t> </a:t>
            </a:r>
            <a:r>
              <a:rPr lang="en-US" b="1" dirty="0" err="1">
                <a:latin typeface="+mj-lt"/>
              </a:rPr>
              <a:t>ugovornih</a:t>
            </a:r>
            <a:r>
              <a:rPr lang="en-US" b="1" dirty="0">
                <a:latin typeface="+mj-lt"/>
              </a:rPr>
              <a:t> </a:t>
            </a:r>
            <a:r>
              <a:rPr lang="en-US" b="1" dirty="0" err="1">
                <a:latin typeface="+mj-lt"/>
              </a:rPr>
              <a:t>istraživanja</a:t>
            </a:r>
            <a:r>
              <a:rPr lang="en-US" b="1" dirty="0">
                <a:latin typeface="+mj-lt"/>
              </a:rPr>
              <a:t>, </a:t>
            </a:r>
            <a:r>
              <a:rPr lang="en-US" b="1" dirty="0" err="1">
                <a:latin typeface="+mj-lt"/>
              </a:rPr>
              <a:t>znanja</a:t>
            </a:r>
            <a:r>
              <a:rPr lang="en-US" b="1" dirty="0">
                <a:latin typeface="+mj-lt"/>
              </a:rPr>
              <a:t> i </a:t>
            </a:r>
            <a:r>
              <a:rPr lang="en-US" b="1" dirty="0" err="1">
                <a:latin typeface="+mj-lt"/>
              </a:rPr>
              <a:t>patenata</a:t>
            </a:r>
            <a:r>
              <a:rPr lang="en-US" b="1" dirty="0">
                <a:latin typeface="+mj-lt"/>
              </a:rPr>
              <a:t> </a:t>
            </a:r>
            <a:r>
              <a:rPr lang="en-US" dirty="0" err="1">
                <a:latin typeface="+mj-lt"/>
              </a:rPr>
              <a:t>kupljenih</a:t>
            </a:r>
            <a:r>
              <a:rPr lang="en-US" dirty="0">
                <a:latin typeface="+mj-lt"/>
              </a:rPr>
              <a:t> </a:t>
            </a:r>
            <a:r>
              <a:rPr lang="en-US" dirty="0" err="1">
                <a:latin typeface="+mj-lt"/>
              </a:rPr>
              <a:t>ili</a:t>
            </a:r>
            <a:r>
              <a:rPr lang="en-US" dirty="0">
                <a:latin typeface="+mj-lt"/>
              </a:rPr>
              <a:t> </a:t>
            </a:r>
            <a:r>
              <a:rPr lang="en-US" dirty="0" err="1">
                <a:latin typeface="+mj-lt"/>
              </a:rPr>
              <a:t>licenciranih</a:t>
            </a:r>
            <a:r>
              <a:rPr lang="en-US" dirty="0">
                <a:latin typeface="+mj-lt"/>
              </a:rPr>
              <a:t> od </a:t>
            </a:r>
            <a:r>
              <a:rPr lang="en-US" dirty="0" err="1">
                <a:latin typeface="+mj-lt"/>
              </a:rPr>
              <a:t>vanjskih</a:t>
            </a:r>
            <a:r>
              <a:rPr lang="en-US" dirty="0">
                <a:latin typeface="+mj-lt"/>
              </a:rPr>
              <a:t> </a:t>
            </a:r>
            <a:r>
              <a:rPr lang="en-US" dirty="0" err="1">
                <a:latin typeface="+mj-lt"/>
              </a:rPr>
              <a:t>izvora</a:t>
            </a:r>
            <a:r>
              <a:rPr lang="en-US" dirty="0">
                <a:latin typeface="+mj-lt"/>
              </a:rPr>
              <a:t> </a:t>
            </a:r>
            <a:r>
              <a:rPr lang="en-US" dirty="0" err="1">
                <a:latin typeface="+mj-lt"/>
              </a:rPr>
              <a:t>po</a:t>
            </a:r>
            <a:r>
              <a:rPr lang="en-US" dirty="0">
                <a:latin typeface="+mj-lt"/>
              </a:rPr>
              <a:t> </a:t>
            </a:r>
            <a:r>
              <a:rPr lang="en-US" dirty="0" err="1">
                <a:latin typeface="+mj-lt"/>
              </a:rPr>
              <a:t>tržišnim</a:t>
            </a:r>
            <a:r>
              <a:rPr lang="en-US" dirty="0">
                <a:latin typeface="+mj-lt"/>
              </a:rPr>
              <a:t> </a:t>
            </a:r>
            <a:r>
              <a:rPr lang="en-US" dirty="0" err="1">
                <a:latin typeface="+mj-lt"/>
              </a:rPr>
              <a:t>uvjetima</a:t>
            </a:r>
            <a:endParaRPr lang="en-US" dirty="0">
              <a:latin typeface="+mj-lt"/>
            </a:endParaRPr>
          </a:p>
          <a:p>
            <a:pPr marL="285750" indent="-285750" algn="just">
              <a:buFont typeface="Arial" panose="020B0604020202020204" pitchFamily="34" charset="0"/>
              <a:buChar char="•"/>
            </a:pPr>
            <a:r>
              <a:rPr lang="en-US" dirty="0" err="1">
                <a:latin typeface="+mj-lt"/>
              </a:rPr>
              <a:t>dodatni</a:t>
            </a:r>
            <a:r>
              <a:rPr lang="en-US" dirty="0">
                <a:latin typeface="+mj-lt"/>
              </a:rPr>
              <a:t> </a:t>
            </a:r>
            <a:r>
              <a:rPr lang="en-US" b="1" dirty="0" err="1">
                <a:latin typeface="+mj-lt"/>
              </a:rPr>
              <a:t>režijski</a:t>
            </a:r>
            <a:r>
              <a:rPr lang="en-US" b="1" dirty="0">
                <a:latin typeface="+mj-lt"/>
              </a:rPr>
              <a:t> </a:t>
            </a:r>
            <a:r>
              <a:rPr lang="en-US" b="1" dirty="0" err="1">
                <a:latin typeface="+mj-lt"/>
              </a:rPr>
              <a:t>troškovi</a:t>
            </a:r>
            <a:r>
              <a:rPr lang="en-US" b="1" dirty="0">
                <a:latin typeface="+mj-lt"/>
              </a:rPr>
              <a:t> i </a:t>
            </a:r>
            <a:r>
              <a:rPr lang="en-US" b="1" dirty="0" err="1">
                <a:latin typeface="+mj-lt"/>
              </a:rPr>
              <a:t>ostali</a:t>
            </a:r>
            <a:r>
              <a:rPr lang="en-US" b="1" dirty="0">
                <a:latin typeface="+mj-lt"/>
              </a:rPr>
              <a:t> </a:t>
            </a:r>
            <a:r>
              <a:rPr lang="en-US" b="1" dirty="0" err="1">
                <a:latin typeface="+mj-lt"/>
              </a:rPr>
              <a:t>troškovi</a:t>
            </a:r>
            <a:r>
              <a:rPr lang="en-US" b="1" dirty="0">
                <a:latin typeface="+mj-lt"/>
              </a:rPr>
              <a:t> </a:t>
            </a:r>
            <a:r>
              <a:rPr lang="en-US" dirty="0" err="1">
                <a:latin typeface="+mj-lt"/>
              </a:rPr>
              <a:t>poslovanja</a:t>
            </a:r>
            <a:r>
              <a:rPr lang="en-US" dirty="0">
                <a:latin typeface="+mj-lt"/>
              </a:rPr>
              <a:t>, </a:t>
            </a:r>
            <a:r>
              <a:rPr lang="en-US" dirty="0" err="1">
                <a:latin typeface="+mj-lt"/>
              </a:rPr>
              <a:t>uključujući</a:t>
            </a:r>
            <a:r>
              <a:rPr lang="en-US" dirty="0">
                <a:latin typeface="+mj-lt"/>
              </a:rPr>
              <a:t> </a:t>
            </a:r>
            <a:r>
              <a:rPr lang="en-US" dirty="0" err="1">
                <a:latin typeface="+mj-lt"/>
              </a:rPr>
              <a:t>troškove</a:t>
            </a:r>
            <a:r>
              <a:rPr lang="en-US" dirty="0">
                <a:latin typeface="+mj-lt"/>
              </a:rPr>
              <a:t> </a:t>
            </a:r>
            <a:r>
              <a:rPr lang="en-US" dirty="0" err="1">
                <a:latin typeface="+mj-lt"/>
              </a:rPr>
              <a:t>materijala</a:t>
            </a:r>
            <a:r>
              <a:rPr lang="en-US" dirty="0">
                <a:latin typeface="+mj-lt"/>
              </a:rPr>
              <a:t>, </a:t>
            </a:r>
            <a:r>
              <a:rPr lang="en-US" dirty="0" err="1">
                <a:latin typeface="+mj-lt"/>
              </a:rPr>
              <a:t>potrošne</a:t>
            </a:r>
            <a:r>
              <a:rPr lang="en-US" dirty="0">
                <a:latin typeface="+mj-lt"/>
              </a:rPr>
              <a:t> robe i </a:t>
            </a:r>
            <a:r>
              <a:rPr lang="en-US" dirty="0" err="1">
                <a:latin typeface="+mj-lt"/>
              </a:rPr>
              <a:t>sličnih</a:t>
            </a:r>
            <a:r>
              <a:rPr lang="en-US" dirty="0">
                <a:latin typeface="+mj-lt"/>
              </a:rPr>
              <a:t> </a:t>
            </a:r>
            <a:r>
              <a:rPr lang="en-US" dirty="0" err="1">
                <a:latin typeface="+mj-lt"/>
              </a:rPr>
              <a:t>proizvoda</a:t>
            </a:r>
            <a:r>
              <a:rPr lang="en-US" dirty="0">
                <a:latin typeface="+mj-lt"/>
              </a:rPr>
              <a:t>, </a:t>
            </a:r>
            <a:r>
              <a:rPr lang="en-US" dirty="0" err="1">
                <a:latin typeface="+mj-lt"/>
              </a:rPr>
              <a:t>nastali</a:t>
            </a:r>
            <a:r>
              <a:rPr lang="en-US" dirty="0">
                <a:latin typeface="+mj-lt"/>
              </a:rPr>
              <a:t> </a:t>
            </a:r>
            <a:r>
              <a:rPr lang="en-US" dirty="0" err="1">
                <a:latin typeface="+mj-lt"/>
              </a:rPr>
              <a:t>izravno</a:t>
            </a:r>
            <a:r>
              <a:rPr lang="en-US" dirty="0">
                <a:latin typeface="+mj-lt"/>
              </a:rPr>
              <a:t> </a:t>
            </a:r>
            <a:r>
              <a:rPr lang="en-US" dirty="0" err="1">
                <a:latin typeface="+mj-lt"/>
              </a:rPr>
              <a:t>uslijed</a:t>
            </a:r>
            <a:r>
              <a:rPr lang="en-US" dirty="0">
                <a:latin typeface="+mj-lt"/>
              </a:rPr>
              <a:t> </a:t>
            </a:r>
            <a:r>
              <a:rPr lang="en-US" dirty="0" err="1">
                <a:latin typeface="+mj-lt"/>
              </a:rPr>
              <a:t>projekta</a:t>
            </a:r>
            <a:r>
              <a:rPr lang="en-US" dirty="0">
                <a:latin typeface="+mj-lt"/>
              </a:rPr>
              <a:t> (</a:t>
            </a:r>
            <a:r>
              <a:rPr lang="en-US" dirty="0" err="1">
                <a:latin typeface="+mj-lt"/>
              </a:rPr>
              <a:t>po</a:t>
            </a:r>
            <a:r>
              <a:rPr lang="en-US" dirty="0">
                <a:latin typeface="+mj-lt"/>
              </a:rPr>
              <a:t> </a:t>
            </a:r>
            <a:r>
              <a:rPr lang="en-US" dirty="0" err="1">
                <a:latin typeface="+mj-lt"/>
              </a:rPr>
              <a:t>fiksnoj</a:t>
            </a:r>
            <a:r>
              <a:rPr lang="en-US" dirty="0">
                <a:latin typeface="+mj-lt"/>
              </a:rPr>
              <a:t> </a:t>
            </a:r>
            <a:r>
              <a:rPr lang="en-US" dirty="0" err="1">
                <a:latin typeface="+mj-lt"/>
              </a:rPr>
              <a:t>stopi</a:t>
            </a:r>
            <a:r>
              <a:rPr lang="en-US" dirty="0">
                <a:latin typeface="+mj-lt"/>
              </a:rPr>
              <a:t> do </a:t>
            </a:r>
            <a:r>
              <a:rPr lang="en-US" dirty="0" err="1">
                <a:latin typeface="+mj-lt"/>
              </a:rPr>
              <a:t>visine</a:t>
            </a:r>
            <a:r>
              <a:rPr lang="en-US" dirty="0">
                <a:latin typeface="+mj-lt"/>
              </a:rPr>
              <a:t> od 15 % </a:t>
            </a:r>
            <a:r>
              <a:rPr lang="en-US" dirty="0" err="1">
                <a:latin typeface="+mj-lt"/>
              </a:rPr>
              <a:t>prihvatljivih</a:t>
            </a:r>
            <a:r>
              <a:rPr lang="en-US" dirty="0">
                <a:latin typeface="+mj-lt"/>
              </a:rPr>
              <a:t> </a:t>
            </a:r>
            <a:r>
              <a:rPr lang="en-US" dirty="0" err="1">
                <a:latin typeface="+mj-lt"/>
              </a:rPr>
              <a:t>izravnih</a:t>
            </a:r>
            <a:r>
              <a:rPr lang="en-US" dirty="0">
                <a:latin typeface="+mj-lt"/>
              </a:rPr>
              <a:t> </a:t>
            </a:r>
            <a:r>
              <a:rPr lang="en-US" dirty="0" err="1">
                <a:latin typeface="+mj-lt"/>
              </a:rPr>
              <a:t>troškova</a:t>
            </a:r>
            <a:r>
              <a:rPr lang="en-US" dirty="0">
                <a:latin typeface="+mj-lt"/>
              </a:rPr>
              <a:t> </a:t>
            </a:r>
            <a:r>
              <a:rPr lang="en-US" dirty="0" err="1">
                <a:latin typeface="+mj-lt"/>
              </a:rPr>
              <a:t>osoblja</a:t>
            </a:r>
            <a:r>
              <a:rPr lang="en-US" dirty="0">
                <a:latin typeface="+mj-lt"/>
              </a:rPr>
              <a:t>)</a:t>
            </a:r>
          </a:p>
          <a:p>
            <a:pPr marL="285750" indent="-285750">
              <a:buFont typeface="Arial" panose="020B0604020202020204" pitchFamily="34" charset="0"/>
              <a:buChar char="•"/>
            </a:pPr>
            <a:endParaRPr lang="en-US" dirty="0">
              <a:latin typeface="+mj-lt"/>
            </a:endParaRPr>
          </a:p>
          <a:p>
            <a:pPr algn="just"/>
            <a:endParaRPr lang="en-US" b="1" dirty="0">
              <a:solidFill>
                <a:srgbClr val="000000"/>
              </a:solidFill>
              <a:latin typeface="+mj-lt"/>
            </a:endParaRPr>
          </a:p>
        </p:txBody>
      </p:sp>
      <p:sp>
        <p:nvSpPr>
          <p:cNvPr id="4" name="TextBox 3"/>
          <p:cNvSpPr txBox="1"/>
          <p:nvPr/>
        </p:nvSpPr>
        <p:spPr>
          <a:xfrm>
            <a:off x="683775" y="421336"/>
            <a:ext cx="1101223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PRIHVATLJIVE KATEGORIJE TROŠKOVA</a:t>
            </a:r>
          </a:p>
        </p:txBody>
      </p:sp>
      <p:pic>
        <p:nvPicPr>
          <p:cNvPr id="7" name="Slika 6">
            <a:extLst>
              <a:ext uri="{FF2B5EF4-FFF2-40B4-BE49-F238E27FC236}">
                <a16:creationId xmlns:a16="http://schemas.microsoft.com/office/drawing/2014/main" id="{EEDAC58C-E75F-49C4-B463-E870C22B7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2038" y="6301525"/>
            <a:ext cx="2136479" cy="474773"/>
          </a:xfrm>
          <a:prstGeom prst="rect">
            <a:avLst/>
          </a:prstGeom>
        </p:spPr>
      </p:pic>
    </p:spTree>
    <p:extLst>
      <p:ext uri="{BB962C8B-B14F-4D97-AF65-F5344CB8AC3E}">
        <p14:creationId xmlns:p14="http://schemas.microsoft.com/office/powerpoint/2010/main" val="1884050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037" y="1122363"/>
            <a:ext cx="10289137" cy="2387600"/>
          </a:xfrm>
        </p:spPr>
        <p:style>
          <a:lnRef idx="1">
            <a:schemeClr val="accent1"/>
          </a:lnRef>
          <a:fillRef idx="1003">
            <a:schemeClr val="lt2"/>
          </a:fillRef>
          <a:effectRef idx="1">
            <a:schemeClr val="accent1"/>
          </a:effectRef>
          <a:fontRef idx="minor">
            <a:schemeClr val="dk1"/>
          </a:fontRef>
        </p:style>
        <p:txBody>
          <a:bodyPr>
            <a:normAutofit fontScale="90000"/>
          </a:bodyPr>
          <a:lstStyle/>
          <a:p>
            <a:br>
              <a:rPr lang="hr-HR" dirty="0"/>
            </a:br>
            <a:r>
              <a:rPr lang="hr-HR" dirty="0"/>
              <a:t> </a:t>
            </a:r>
            <a:r>
              <a:rPr lang="en-GB" sz="3600" dirty="0" err="1"/>
              <a:t>Poziv</a:t>
            </a:r>
            <a:r>
              <a:rPr lang="en-GB" sz="3600" dirty="0"/>
              <a:t> </a:t>
            </a:r>
            <a:r>
              <a:rPr lang="en-GB" sz="3600" dirty="0" err="1"/>
              <a:t>na</a:t>
            </a:r>
            <a:r>
              <a:rPr lang="en-GB" sz="3600" dirty="0"/>
              <a:t> </a:t>
            </a:r>
            <a:r>
              <a:rPr lang="en-GB" sz="3600" dirty="0" err="1"/>
              <a:t>dostavu</a:t>
            </a:r>
            <a:r>
              <a:rPr lang="en-GB" sz="3600" dirty="0"/>
              <a:t> </a:t>
            </a:r>
            <a:r>
              <a:rPr lang="en-GB" sz="3600" dirty="0" err="1"/>
              <a:t>projektnih</a:t>
            </a:r>
            <a:r>
              <a:rPr lang="en-GB" sz="3600" dirty="0"/>
              <a:t> </a:t>
            </a:r>
            <a:r>
              <a:rPr lang="en-GB" sz="3600" dirty="0" err="1"/>
              <a:t>prijedloga</a:t>
            </a:r>
            <a:r>
              <a:rPr lang="en-GB" sz="3600" dirty="0"/>
              <a:t> </a:t>
            </a:r>
            <a:br>
              <a:rPr lang="en-GB" sz="3600" dirty="0"/>
            </a:br>
            <a:r>
              <a:rPr lang="en-GB" sz="4400" b="1" i="1" dirty="0" err="1"/>
              <a:t>Komercijalizacija</a:t>
            </a:r>
            <a:r>
              <a:rPr lang="en-GB" sz="4400" b="1" i="1" dirty="0"/>
              <a:t> </a:t>
            </a:r>
            <a:r>
              <a:rPr lang="en-GB" sz="4400" b="1" i="1" dirty="0" err="1"/>
              <a:t>inovacija</a:t>
            </a:r>
            <a:br>
              <a:rPr lang="en-GB" sz="4400" b="1" dirty="0"/>
            </a:br>
            <a:r>
              <a:rPr lang="en-GB" sz="4400" b="1" dirty="0"/>
              <a:t> </a:t>
            </a:r>
            <a:r>
              <a:rPr lang="en-GB" sz="3100" dirty="0" err="1"/>
              <a:t>Referentni</a:t>
            </a:r>
            <a:r>
              <a:rPr lang="en-GB" sz="3100" dirty="0"/>
              <a:t> </a:t>
            </a:r>
            <a:r>
              <a:rPr lang="en-GB" sz="3100" dirty="0" err="1"/>
              <a:t>broj</a:t>
            </a:r>
            <a:r>
              <a:rPr lang="en-GB" sz="3100" dirty="0"/>
              <a:t> C 1.1.2. R2-I5</a:t>
            </a:r>
            <a:endParaRPr lang="hr-HR" sz="31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6" name="Slika 6">
            <a:extLst>
              <a:ext uri="{FF2B5EF4-FFF2-40B4-BE49-F238E27FC236}">
                <a16:creationId xmlns:a16="http://schemas.microsoft.com/office/drawing/2014/main" id="{D3ECD931-91CB-414D-A7C8-6DF891A858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5851" y="6155743"/>
            <a:ext cx="2136479" cy="474773"/>
          </a:xfrm>
          <a:prstGeom prst="rect">
            <a:avLst/>
          </a:prstGeom>
        </p:spPr>
      </p:pic>
    </p:spTree>
    <p:extLst>
      <p:ext uri="{BB962C8B-B14F-4D97-AF65-F5344CB8AC3E}">
        <p14:creationId xmlns:p14="http://schemas.microsoft.com/office/powerpoint/2010/main" val="3331788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369116" y="923064"/>
            <a:ext cx="11568417" cy="4524315"/>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r>
              <a:rPr lang="en-US" b="1" dirty="0" err="1">
                <a:solidFill>
                  <a:srgbClr val="000000"/>
                </a:solidFill>
                <a:latin typeface="+mj-lt"/>
              </a:rPr>
              <a:t>Regionalne</a:t>
            </a:r>
            <a:r>
              <a:rPr lang="en-US" b="1" dirty="0">
                <a:solidFill>
                  <a:srgbClr val="000000"/>
                </a:solidFill>
                <a:latin typeface="+mj-lt"/>
              </a:rPr>
              <a:t> </a:t>
            </a:r>
            <a:r>
              <a:rPr lang="en-US" b="1" dirty="0" err="1">
                <a:solidFill>
                  <a:srgbClr val="000000"/>
                </a:solidFill>
                <a:latin typeface="+mj-lt"/>
              </a:rPr>
              <a:t>potpore</a:t>
            </a:r>
            <a:r>
              <a:rPr lang="en-US" b="1" dirty="0">
                <a:solidFill>
                  <a:srgbClr val="000000"/>
                </a:solidFill>
                <a:latin typeface="+mj-lt"/>
              </a:rPr>
              <a:t> </a:t>
            </a:r>
            <a:r>
              <a:rPr lang="en-US" b="1" dirty="0" err="1">
                <a:solidFill>
                  <a:srgbClr val="000000"/>
                </a:solidFill>
                <a:latin typeface="+mj-lt"/>
              </a:rPr>
              <a:t>za</a:t>
            </a:r>
            <a:r>
              <a:rPr lang="en-US" b="1" dirty="0">
                <a:solidFill>
                  <a:srgbClr val="000000"/>
                </a:solidFill>
                <a:latin typeface="+mj-lt"/>
              </a:rPr>
              <a:t> </a:t>
            </a:r>
            <a:r>
              <a:rPr lang="en-US" b="1" dirty="0" err="1">
                <a:solidFill>
                  <a:srgbClr val="000000"/>
                </a:solidFill>
                <a:latin typeface="+mj-lt"/>
              </a:rPr>
              <a:t>ulaganje</a:t>
            </a:r>
            <a:r>
              <a:rPr lang="en-US" b="1" dirty="0">
                <a:solidFill>
                  <a:srgbClr val="000000"/>
                </a:solidFill>
                <a:latin typeface="+mj-lt"/>
              </a:rPr>
              <a:t> (</a:t>
            </a:r>
            <a:r>
              <a:rPr lang="en-US" b="1" dirty="0" err="1">
                <a:solidFill>
                  <a:srgbClr val="000000"/>
                </a:solidFill>
                <a:latin typeface="+mj-lt"/>
              </a:rPr>
              <a:t>čl</a:t>
            </a:r>
            <a:r>
              <a:rPr lang="en-US" b="1" dirty="0">
                <a:solidFill>
                  <a:srgbClr val="000000"/>
                </a:solidFill>
                <a:latin typeface="+mj-lt"/>
              </a:rPr>
              <a:t>. 14 GBER-a)</a:t>
            </a:r>
          </a:p>
          <a:p>
            <a:pPr marL="285750" indent="-285750">
              <a:buFont typeface="Arial" panose="020B0604020202020204" pitchFamily="34" charset="0"/>
              <a:buChar char="•"/>
            </a:pPr>
            <a:r>
              <a:rPr lang="en-US" dirty="0" err="1">
                <a:solidFill>
                  <a:srgbClr val="FF0000"/>
                </a:solidFill>
                <a:latin typeface="+mj-lt"/>
              </a:rPr>
              <a:t>troškovi</a:t>
            </a:r>
            <a:r>
              <a:rPr lang="en-US" dirty="0">
                <a:solidFill>
                  <a:srgbClr val="FF0000"/>
                </a:solidFill>
                <a:latin typeface="+mj-lt"/>
              </a:rPr>
              <a:t> </a:t>
            </a:r>
            <a:r>
              <a:rPr lang="en-US" dirty="0" err="1">
                <a:solidFill>
                  <a:srgbClr val="FF0000"/>
                </a:solidFill>
                <a:latin typeface="+mj-lt"/>
              </a:rPr>
              <a:t>ulaganja</a:t>
            </a:r>
            <a:r>
              <a:rPr lang="en-US" dirty="0">
                <a:solidFill>
                  <a:srgbClr val="FF0000"/>
                </a:solidFill>
                <a:latin typeface="+mj-lt"/>
              </a:rPr>
              <a:t> u </a:t>
            </a:r>
            <a:r>
              <a:rPr lang="en-US" b="1" dirty="0" err="1">
                <a:solidFill>
                  <a:srgbClr val="FF0000"/>
                </a:solidFill>
                <a:latin typeface="+mj-lt"/>
              </a:rPr>
              <a:t>materijalnu</a:t>
            </a:r>
            <a:r>
              <a:rPr lang="en-US" b="1" dirty="0">
                <a:solidFill>
                  <a:srgbClr val="FF0000"/>
                </a:solidFill>
                <a:latin typeface="+mj-lt"/>
              </a:rPr>
              <a:t> </a:t>
            </a:r>
            <a:r>
              <a:rPr lang="en-US" b="1" dirty="0" err="1">
                <a:solidFill>
                  <a:srgbClr val="FF0000"/>
                </a:solidFill>
                <a:latin typeface="+mj-lt"/>
              </a:rPr>
              <a:t>imovinu</a:t>
            </a:r>
            <a:r>
              <a:rPr lang="en-US" b="1" dirty="0">
                <a:solidFill>
                  <a:srgbClr val="FF0000"/>
                </a:solidFill>
                <a:latin typeface="+mj-lt"/>
              </a:rPr>
              <a:t> </a:t>
            </a:r>
            <a:r>
              <a:rPr lang="en-US" dirty="0" err="1">
                <a:solidFill>
                  <a:srgbClr val="FF0000"/>
                </a:solidFill>
                <a:latin typeface="+mj-lt"/>
              </a:rPr>
              <a:t>koja</a:t>
            </a:r>
            <a:r>
              <a:rPr lang="en-US" dirty="0">
                <a:solidFill>
                  <a:srgbClr val="FF0000"/>
                </a:solidFill>
                <a:latin typeface="+mj-lt"/>
              </a:rPr>
              <a:t> se </a:t>
            </a:r>
            <a:r>
              <a:rPr lang="en-US" dirty="0" err="1">
                <a:solidFill>
                  <a:srgbClr val="FF0000"/>
                </a:solidFill>
                <a:latin typeface="+mj-lt"/>
              </a:rPr>
              <a:t>koristi</a:t>
            </a:r>
            <a:r>
              <a:rPr lang="en-US" dirty="0">
                <a:solidFill>
                  <a:srgbClr val="FF0000"/>
                </a:solidFill>
                <a:latin typeface="+mj-lt"/>
              </a:rPr>
              <a:t> </a:t>
            </a:r>
            <a:r>
              <a:rPr lang="en-US" dirty="0" err="1">
                <a:solidFill>
                  <a:srgbClr val="FF0000"/>
                </a:solidFill>
                <a:latin typeface="+mj-lt"/>
              </a:rPr>
              <a:t>za</a:t>
            </a:r>
            <a:r>
              <a:rPr lang="en-US" dirty="0">
                <a:solidFill>
                  <a:srgbClr val="FF0000"/>
                </a:solidFill>
                <a:latin typeface="+mj-lt"/>
              </a:rPr>
              <a:t> </a:t>
            </a:r>
            <a:r>
              <a:rPr lang="en-US" dirty="0" err="1">
                <a:solidFill>
                  <a:srgbClr val="FF0000"/>
                </a:solidFill>
                <a:latin typeface="+mj-lt"/>
              </a:rPr>
              <a:t>aktivnosti</a:t>
            </a:r>
            <a:r>
              <a:rPr lang="en-US" dirty="0">
                <a:solidFill>
                  <a:srgbClr val="FF0000"/>
                </a:solidFill>
                <a:latin typeface="+mj-lt"/>
              </a:rPr>
              <a:t> </a:t>
            </a:r>
            <a:r>
              <a:rPr lang="en-US" dirty="0" err="1">
                <a:solidFill>
                  <a:srgbClr val="FF0000"/>
                </a:solidFill>
                <a:latin typeface="+mj-lt"/>
              </a:rPr>
              <a:t>projekta</a:t>
            </a:r>
            <a:r>
              <a:rPr lang="en-US" dirty="0">
                <a:solidFill>
                  <a:srgbClr val="FF0000"/>
                </a:solidFill>
                <a:latin typeface="+mj-lt"/>
              </a:rPr>
              <a:t> (</a:t>
            </a:r>
            <a:r>
              <a:rPr lang="en-US" dirty="0" err="1">
                <a:solidFill>
                  <a:srgbClr val="FF0000"/>
                </a:solidFill>
                <a:latin typeface="+mj-lt"/>
              </a:rPr>
              <a:t>npr</a:t>
            </a:r>
            <a:r>
              <a:rPr lang="en-US" dirty="0">
                <a:solidFill>
                  <a:srgbClr val="FF0000"/>
                </a:solidFill>
                <a:latin typeface="+mj-lt"/>
              </a:rPr>
              <a:t>. </a:t>
            </a:r>
            <a:r>
              <a:rPr lang="en-US" dirty="0" err="1">
                <a:solidFill>
                  <a:srgbClr val="FF0000"/>
                </a:solidFill>
                <a:latin typeface="+mj-lt"/>
              </a:rPr>
              <a:t>nabava</a:t>
            </a:r>
            <a:r>
              <a:rPr lang="en-US" dirty="0">
                <a:solidFill>
                  <a:srgbClr val="FF0000"/>
                </a:solidFill>
                <a:latin typeface="+mj-lt"/>
              </a:rPr>
              <a:t> </a:t>
            </a:r>
            <a:r>
              <a:rPr lang="en-US" dirty="0" err="1">
                <a:solidFill>
                  <a:srgbClr val="FF0000"/>
                </a:solidFill>
                <a:latin typeface="+mj-lt"/>
              </a:rPr>
              <a:t>novih</a:t>
            </a:r>
            <a:r>
              <a:rPr lang="en-US" dirty="0">
                <a:solidFill>
                  <a:srgbClr val="FF0000"/>
                </a:solidFill>
                <a:latin typeface="+mj-lt"/>
              </a:rPr>
              <a:t> </a:t>
            </a:r>
            <a:r>
              <a:rPr lang="en-US" b="1" dirty="0" err="1">
                <a:solidFill>
                  <a:srgbClr val="FF0000"/>
                </a:solidFill>
                <a:latin typeface="+mj-lt"/>
              </a:rPr>
              <a:t>strojeva</a:t>
            </a:r>
            <a:r>
              <a:rPr lang="en-US" b="1" dirty="0">
                <a:solidFill>
                  <a:srgbClr val="FF0000"/>
                </a:solidFill>
                <a:latin typeface="+mj-lt"/>
              </a:rPr>
              <a:t>, </a:t>
            </a:r>
            <a:r>
              <a:rPr lang="en-US" b="1" dirty="0" err="1">
                <a:solidFill>
                  <a:srgbClr val="FF0000"/>
                </a:solidFill>
                <a:latin typeface="+mj-lt"/>
              </a:rPr>
              <a:t>opreme</a:t>
            </a:r>
            <a:r>
              <a:rPr lang="en-US" b="1" dirty="0">
                <a:solidFill>
                  <a:srgbClr val="FF0000"/>
                </a:solidFill>
                <a:latin typeface="+mj-lt"/>
              </a:rPr>
              <a:t>, </a:t>
            </a:r>
            <a:r>
              <a:rPr lang="en-US" b="1" dirty="0" err="1">
                <a:solidFill>
                  <a:srgbClr val="FF0000"/>
                </a:solidFill>
                <a:latin typeface="+mj-lt"/>
              </a:rPr>
              <a:t>alata</a:t>
            </a:r>
            <a:r>
              <a:rPr lang="en-US" dirty="0">
                <a:solidFill>
                  <a:srgbClr val="FF0000"/>
                </a:solidFill>
                <a:latin typeface="+mj-lt"/>
              </a:rPr>
              <a:t>, </a:t>
            </a:r>
            <a:r>
              <a:rPr lang="en-US" dirty="0" err="1">
                <a:solidFill>
                  <a:srgbClr val="FF0000"/>
                </a:solidFill>
                <a:latin typeface="+mj-lt"/>
              </a:rPr>
              <a:t>mjernih</a:t>
            </a:r>
            <a:r>
              <a:rPr lang="en-US" dirty="0">
                <a:solidFill>
                  <a:srgbClr val="FF0000"/>
                </a:solidFill>
                <a:latin typeface="+mj-lt"/>
              </a:rPr>
              <a:t> </a:t>
            </a:r>
            <a:r>
              <a:rPr lang="en-US" dirty="0" err="1">
                <a:solidFill>
                  <a:srgbClr val="FF0000"/>
                </a:solidFill>
                <a:latin typeface="+mj-lt"/>
              </a:rPr>
              <a:t>uređaja</a:t>
            </a:r>
            <a:r>
              <a:rPr lang="en-US" dirty="0">
                <a:solidFill>
                  <a:srgbClr val="FF0000"/>
                </a:solidFill>
                <a:latin typeface="+mj-lt"/>
              </a:rPr>
              <a:t> i sl. </a:t>
            </a:r>
            <a:r>
              <a:rPr lang="en-US" dirty="0" err="1">
                <a:solidFill>
                  <a:srgbClr val="FF0000"/>
                </a:solidFill>
                <a:latin typeface="+mj-lt"/>
              </a:rPr>
              <a:t>neophodnih</a:t>
            </a:r>
            <a:r>
              <a:rPr lang="en-US" dirty="0">
                <a:solidFill>
                  <a:srgbClr val="FF0000"/>
                </a:solidFill>
                <a:latin typeface="+mj-lt"/>
              </a:rPr>
              <a:t> </a:t>
            </a:r>
            <a:r>
              <a:rPr lang="en-US" dirty="0" err="1">
                <a:solidFill>
                  <a:srgbClr val="FF0000"/>
                </a:solidFill>
                <a:latin typeface="+mj-lt"/>
              </a:rPr>
              <a:t>za</a:t>
            </a:r>
            <a:r>
              <a:rPr lang="en-US" dirty="0">
                <a:solidFill>
                  <a:srgbClr val="FF0000"/>
                </a:solidFill>
                <a:latin typeface="+mj-lt"/>
              </a:rPr>
              <a:t> </a:t>
            </a:r>
            <a:r>
              <a:rPr lang="en-US" dirty="0" err="1">
                <a:solidFill>
                  <a:srgbClr val="FF0000"/>
                </a:solidFill>
                <a:latin typeface="+mj-lt"/>
              </a:rPr>
              <a:t>aktivnosti</a:t>
            </a:r>
            <a:r>
              <a:rPr lang="en-US" dirty="0">
                <a:solidFill>
                  <a:srgbClr val="FF0000"/>
                </a:solidFill>
                <a:latin typeface="+mj-lt"/>
              </a:rPr>
              <a:t> </a:t>
            </a:r>
            <a:r>
              <a:rPr lang="en-US" dirty="0" err="1">
                <a:solidFill>
                  <a:srgbClr val="FF0000"/>
                </a:solidFill>
                <a:latin typeface="+mj-lt"/>
              </a:rPr>
              <a:t>projekta</a:t>
            </a:r>
            <a:r>
              <a:rPr lang="en-US" dirty="0">
                <a:solidFill>
                  <a:srgbClr val="FF0000"/>
                </a:solidFill>
                <a:latin typeface="+mj-lt"/>
              </a:rPr>
              <a:t>)</a:t>
            </a:r>
            <a:r>
              <a:rPr lang="hr-HR" dirty="0">
                <a:solidFill>
                  <a:srgbClr val="FF0000"/>
                </a:solidFill>
                <a:latin typeface="+mj-lt"/>
              </a:rPr>
              <a:t>*</a:t>
            </a:r>
            <a:endParaRPr lang="en-US" dirty="0">
              <a:solidFill>
                <a:srgbClr val="FF0000"/>
              </a:solidFill>
              <a:latin typeface="+mj-lt"/>
            </a:endParaRPr>
          </a:p>
          <a:p>
            <a:pPr marL="285750" indent="-285750">
              <a:buFont typeface="Arial" panose="020B0604020202020204" pitchFamily="34" charset="0"/>
              <a:buChar char="•"/>
            </a:pPr>
            <a:r>
              <a:rPr lang="en-US" dirty="0" err="1">
                <a:solidFill>
                  <a:srgbClr val="FF0000"/>
                </a:solidFill>
                <a:latin typeface="+mj-lt"/>
              </a:rPr>
              <a:t>troškovi</a:t>
            </a:r>
            <a:r>
              <a:rPr lang="en-US" dirty="0">
                <a:solidFill>
                  <a:srgbClr val="FF0000"/>
                </a:solidFill>
                <a:latin typeface="+mj-lt"/>
              </a:rPr>
              <a:t> </a:t>
            </a:r>
            <a:r>
              <a:rPr lang="en-US" dirty="0" err="1">
                <a:solidFill>
                  <a:srgbClr val="FF0000"/>
                </a:solidFill>
                <a:latin typeface="+mj-lt"/>
              </a:rPr>
              <a:t>ulaganja</a:t>
            </a:r>
            <a:r>
              <a:rPr lang="en-US" dirty="0">
                <a:solidFill>
                  <a:srgbClr val="FF0000"/>
                </a:solidFill>
                <a:latin typeface="+mj-lt"/>
              </a:rPr>
              <a:t> u </a:t>
            </a:r>
            <a:r>
              <a:rPr lang="en-US" b="1" dirty="0" err="1">
                <a:solidFill>
                  <a:srgbClr val="FF0000"/>
                </a:solidFill>
                <a:latin typeface="+mj-lt"/>
              </a:rPr>
              <a:t>nematerijalnu</a:t>
            </a:r>
            <a:r>
              <a:rPr lang="en-US" b="1" dirty="0">
                <a:solidFill>
                  <a:srgbClr val="FF0000"/>
                </a:solidFill>
                <a:latin typeface="+mj-lt"/>
              </a:rPr>
              <a:t> </a:t>
            </a:r>
            <a:r>
              <a:rPr lang="en-US" b="1" dirty="0" err="1">
                <a:solidFill>
                  <a:srgbClr val="FF0000"/>
                </a:solidFill>
                <a:latin typeface="+mj-lt"/>
              </a:rPr>
              <a:t>imovinu</a:t>
            </a:r>
            <a:r>
              <a:rPr lang="en-US" b="1" dirty="0">
                <a:solidFill>
                  <a:srgbClr val="FF0000"/>
                </a:solidFill>
                <a:latin typeface="+mj-lt"/>
              </a:rPr>
              <a:t> </a:t>
            </a:r>
            <a:r>
              <a:rPr lang="en-US" dirty="0">
                <a:solidFill>
                  <a:srgbClr val="FF0000"/>
                </a:solidFill>
                <a:latin typeface="+mj-lt"/>
              </a:rPr>
              <a:t>(</a:t>
            </a:r>
            <a:r>
              <a:rPr lang="en-US" dirty="0" err="1">
                <a:solidFill>
                  <a:srgbClr val="FF0000"/>
                </a:solidFill>
                <a:latin typeface="+mj-lt"/>
              </a:rPr>
              <a:t>imovina</a:t>
            </a:r>
            <a:r>
              <a:rPr lang="en-US" dirty="0">
                <a:solidFill>
                  <a:srgbClr val="FF0000"/>
                </a:solidFill>
                <a:latin typeface="+mj-lt"/>
              </a:rPr>
              <a:t> </a:t>
            </a:r>
            <a:r>
              <a:rPr lang="en-US" dirty="0" err="1">
                <a:solidFill>
                  <a:srgbClr val="FF0000"/>
                </a:solidFill>
                <a:latin typeface="+mj-lt"/>
              </a:rPr>
              <a:t>koja</a:t>
            </a:r>
            <a:r>
              <a:rPr lang="en-US" dirty="0">
                <a:solidFill>
                  <a:srgbClr val="FF0000"/>
                </a:solidFill>
                <a:latin typeface="+mj-lt"/>
              </a:rPr>
              <a:t> </a:t>
            </a:r>
            <a:r>
              <a:rPr lang="en-US" dirty="0" err="1">
                <a:solidFill>
                  <a:srgbClr val="FF0000"/>
                </a:solidFill>
                <a:latin typeface="+mj-lt"/>
              </a:rPr>
              <a:t>nema</a:t>
            </a:r>
            <a:r>
              <a:rPr lang="en-US" dirty="0">
                <a:solidFill>
                  <a:srgbClr val="FF0000"/>
                </a:solidFill>
                <a:latin typeface="+mj-lt"/>
              </a:rPr>
              <a:t> </a:t>
            </a:r>
            <a:r>
              <a:rPr lang="en-US" dirty="0" err="1">
                <a:solidFill>
                  <a:srgbClr val="FF0000"/>
                </a:solidFill>
                <a:latin typeface="+mj-lt"/>
              </a:rPr>
              <a:t>fizički</a:t>
            </a:r>
            <a:r>
              <a:rPr lang="en-US" dirty="0">
                <a:solidFill>
                  <a:srgbClr val="FF0000"/>
                </a:solidFill>
                <a:latin typeface="+mj-lt"/>
              </a:rPr>
              <a:t> </a:t>
            </a:r>
            <a:r>
              <a:rPr lang="en-US" dirty="0" err="1">
                <a:solidFill>
                  <a:srgbClr val="FF0000"/>
                </a:solidFill>
                <a:latin typeface="+mj-lt"/>
              </a:rPr>
              <a:t>ili</a:t>
            </a:r>
            <a:r>
              <a:rPr lang="en-US" dirty="0">
                <a:solidFill>
                  <a:srgbClr val="FF0000"/>
                </a:solidFill>
                <a:latin typeface="+mj-lt"/>
              </a:rPr>
              <a:t> </a:t>
            </a:r>
            <a:r>
              <a:rPr lang="en-US" dirty="0" err="1">
                <a:solidFill>
                  <a:srgbClr val="FF0000"/>
                </a:solidFill>
                <a:latin typeface="+mj-lt"/>
              </a:rPr>
              <a:t>financijski</a:t>
            </a:r>
            <a:r>
              <a:rPr lang="en-US" dirty="0">
                <a:solidFill>
                  <a:srgbClr val="FF0000"/>
                </a:solidFill>
                <a:latin typeface="+mj-lt"/>
              </a:rPr>
              <a:t> </a:t>
            </a:r>
            <a:r>
              <a:rPr lang="en-US" dirty="0" err="1">
                <a:solidFill>
                  <a:srgbClr val="FF0000"/>
                </a:solidFill>
                <a:latin typeface="+mj-lt"/>
              </a:rPr>
              <a:t>oblik</a:t>
            </a:r>
            <a:r>
              <a:rPr lang="en-US" dirty="0">
                <a:solidFill>
                  <a:srgbClr val="FF0000"/>
                </a:solidFill>
                <a:latin typeface="+mj-lt"/>
              </a:rPr>
              <a:t>, </a:t>
            </a:r>
            <a:r>
              <a:rPr lang="en-US" dirty="0" err="1">
                <a:solidFill>
                  <a:srgbClr val="FF0000"/>
                </a:solidFill>
                <a:latin typeface="+mj-lt"/>
              </a:rPr>
              <a:t>na</a:t>
            </a:r>
            <a:r>
              <a:rPr lang="en-US" dirty="0">
                <a:solidFill>
                  <a:srgbClr val="FF0000"/>
                </a:solidFill>
                <a:latin typeface="+mj-lt"/>
              </a:rPr>
              <a:t> </a:t>
            </a:r>
            <a:r>
              <a:rPr lang="en-US" dirty="0" err="1">
                <a:solidFill>
                  <a:srgbClr val="FF0000"/>
                </a:solidFill>
                <a:latin typeface="+mj-lt"/>
              </a:rPr>
              <a:t>primjer</a:t>
            </a:r>
            <a:r>
              <a:rPr lang="en-US" dirty="0">
                <a:solidFill>
                  <a:srgbClr val="FF0000"/>
                </a:solidFill>
                <a:latin typeface="+mj-lt"/>
              </a:rPr>
              <a:t> </a:t>
            </a:r>
            <a:r>
              <a:rPr lang="en-US" b="1" dirty="0" err="1">
                <a:solidFill>
                  <a:srgbClr val="FF0000"/>
                </a:solidFill>
                <a:latin typeface="+mj-lt"/>
              </a:rPr>
              <a:t>patenti</a:t>
            </a:r>
            <a:r>
              <a:rPr lang="en-US" b="1" dirty="0">
                <a:solidFill>
                  <a:srgbClr val="FF0000"/>
                </a:solidFill>
                <a:latin typeface="+mj-lt"/>
              </a:rPr>
              <a:t>, </a:t>
            </a:r>
            <a:r>
              <a:rPr lang="en-US" b="1" dirty="0" err="1">
                <a:solidFill>
                  <a:srgbClr val="FF0000"/>
                </a:solidFill>
                <a:latin typeface="+mj-lt"/>
              </a:rPr>
              <a:t>licencije</a:t>
            </a:r>
            <a:r>
              <a:rPr lang="en-US" b="1" dirty="0">
                <a:solidFill>
                  <a:srgbClr val="FF0000"/>
                </a:solidFill>
                <a:latin typeface="+mj-lt"/>
              </a:rPr>
              <a:t>, </a:t>
            </a:r>
            <a:r>
              <a:rPr lang="en-US" b="1" dirty="0" err="1">
                <a:solidFill>
                  <a:srgbClr val="FF0000"/>
                </a:solidFill>
                <a:latin typeface="+mj-lt"/>
              </a:rPr>
              <a:t>znanje</a:t>
            </a:r>
            <a:r>
              <a:rPr lang="en-US" b="1" dirty="0">
                <a:solidFill>
                  <a:srgbClr val="FF0000"/>
                </a:solidFill>
                <a:latin typeface="+mj-lt"/>
              </a:rPr>
              <a:t> i </a:t>
            </a:r>
            <a:r>
              <a:rPr lang="en-US" b="1" dirty="0" err="1">
                <a:solidFill>
                  <a:srgbClr val="FF0000"/>
                </a:solidFill>
                <a:latin typeface="+mj-lt"/>
              </a:rPr>
              <a:t>iskustvo</a:t>
            </a:r>
            <a:r>
              <a:rPr lang="en-US" b="1" dirty="0">
                <a:solidFill>
                  <a:srgbClr val="FF0000"/>
                </a:solidFill>
                <a:latin typeface="+mj-lt"/>
              </a:rPr>
              <a:t> </a:t>
            </a:r>
            <a:r>
              <a:rPr lang="en-US" dirty="0" err="1">
                <a:solidFill>
                  <a:srgbClr val="FF0000"/>
                </a:solidFill>
                <a:latin typeface="+mj-lt"/>
              </a:rPr>
              <a:t>ili</a:t>
            </a:r>
            <a:r>
              <a:rPr lang="en-US" dirty="0">
                <a:solidFill>
                  <a:srgbClr val="FF0000"/>
                </a:solidFill>
                <a:latin typeface="+mj-lt"/>
              </a:rPr>
              <a:t> </a:t>
            </a:r>
            <a:r>
              <a:rPr lang="en-US" dirty="0" err="1">
                <a:solidFill>
                  <a:srgbClr val="FF0000"/>
                </a:solidFill>
                <a:latin typeface="+mj-lt"/>
              </a:rPr>
              <a:t>druga</a:t>
            </a:r>
            <a:r>
              <a:rPr lang="en-US" dirty="0">
                <a:solidFill>
                  <a:srgbClr val="FF0000"/>
                </a:solidFill>
                <a:latin typeface="+mj-lt"/>
              </a:rPr>
              <a:t> </a:t>
            </a:r>
            <a:r>
              <a:rPr lang="en-US" dirty="0" err="1">
                <a:solidFill>
                  <a:srgbClr val="FF0000"/>
                </a:solidFill>
                <a:latin typeface="+mj-lt"/>
              </a:rPr>
              <a:t>vrsta</a:t>
            </a:r>
            <a:r>
              <a:rPr lang="en-US" dirty="0">
                <a:solidFill>
                  <a:srgbClr val="FF0000"/>
                </a:solidFill>
                <a:latin typeface="+mj-lt"/>
              </a:rPr>
              <a:t> </a:t>
            </a:r>
            <a:r>
              <a:rPr lang="en-US" dirty="0" err="1">
                <a:solidFill>
                  <a:srgbClr val="FF0000"/>
                </a:solidFill>
                <a:latin typeface="+mj-lt"/>
              </a:rPr>
              <a:t>intelektualnog</a:t>
            </a:r>
            <a:r>
              <a:rPr lang="en-US" dirty="0">
                <a:solidFill>
                  <a:srgbClr val="FF0000"/>
                </a:solidFill>
                <a:latin typeface="+mj-lt"/>
              </a:rPr>
              <a:t> </a:t>
            </a:r>
            <a:r>
              <a:rPr lang="en-US" dirty="0" err="1">
                <a:solidFill>
                  <a:srgbClr val="FF0000"/>
                </a:solidFill>
                <a:latin typeface="+mj-lt"/>
              </a:rPr>
              <a:t>vlasništva</a:t>
            </a:r>
            <a:r>
              <a:rPr lang="en-US" dirty="0">
                <a:solidFill>
                  <a:srgbClr val="FF0000"/>
                </a:solidFill>
                <a:latin typeface="+mj-lt"/>
              </a:rPr>
              <a:t>) </a:t>
            </a:r>
            <a:r>
              <a:rPr lang="en-US" dirty="0" err="1">
                <a:solidFill>
                  <a:srgbClr val="FF0000"/>
                </a:solidFill>
                <a:latin typeface="+mj-lt"/>
              </a:rPr>
              <a:t>koja</a:t>
            </a:r>
            <a:r>
              <a:rPr lang="en-US" dirty="0">
                <a:solidFill>
                  <a:srgbClr val="FF0000"/>
                </a:solidFill>
                <a:latin typeface="+mj-lt"/>
              </a:rPr>
              <a:t> se </a:t>
            </a:r>
            <a:r>
              <a:rPr lang="en-US" dirty="0" err="1">
                <a:solidFill>
                  <a:srgbClr val="FF0000"/>
                </a:solidFill>
                <a:latin typeface="+mj-lt"/>
              </a:rPr>
              <a:t>koristi</a:t>
            </a:r>
            <a:r>
              <a:rPr lang="en-US" dirty="0">
                <a:solidFill>
                  <a:srgbClr val="FF0000"/>
                </a:solidFill>
                <a:latin typeface="+mj-lt"/>
              </a:rPr>
              <a:t> </a:t>
            </a:r>
            <a:r>
              <a:rPr lang="en-US" dirty="0" err="1">
                <a:solidFill>
                  <a:srgbClr val="FF0000"/>
                </a:solidFill>
                <a:latin typeface="+mj-lt"/>
              </a:rPr>
              <a:t>za</a:t>
            </a:r>
            <a:r>
              <a:rPr lang="en-US" dirty="0">
                <a:solidFill>
                  <a:srgbClr val="FF0000"/>
                </a:solidFill>
                <a:latin typeface="+mj-lt"/>
              </a:rPr>
              <a:t> </a:t>
            </a:r>
            <a:r>
              <a:rPr lang="en-US" dirty="0" err="1">
                <a:solidFill>
                  <a:srgbClr val="FF0000"/>
                </a:solidFill>
                <a:latin typeface="+mj-lt"/>
              </a:rPr>
              <a:t>aktivnosti</a:t>
            </a:r>
            <a:r>
              <a:rPr lang="en-US" dirty="0">
                <a:solidFill>
                  <a:srgbClr val="FF0000"/>
                </a:solidFill>
                <a:latin typeface="+mj-lt"/>
              </a:rPr>
              <a:t> </a:t>
            </a:r>
            <a:r>
              <a:rPr lang="en-US" dirty="0" err="1">
                <a:solidFill>
                  <a:srgbClr val="FF0000"/>
                </a:solidFill>
                <a:latin typeface="+mj-lt"/>
              </a:rPr>
              <a:t>projekta</a:t>
            </a:r>
            <a:r>
              <a:rPr lang="hr-HR" dirty="0">
                <a:solidFill>
                  <a:srgbClr val="FF0000"/>
                </a:solidFill>
                <a:latin typeface="+mj-lt"/>
              </a:rPr>
              <a:t>*</a:t>
            </a:r>
            <a:endParaRPr lang="en-US" dirty="0">
              <a:solidFill>
                <a:srgbClr val="FF0000"/>
              </a:solidFill>
              <a:latin typeface="+mj-lt"/>
            </a:endParaRPr>
          </a:p>
          <a:p>
            <a:pPr marL="285750" indent="-285750">
              <a:buFont typeface="Arial" panose="020B0604020202020204" pitchFamily="34" charset="0"/>
              <a:buChar char="•"/>
            </a:pPr>
            <a:endParaRPr lang="en-US" dirty="0">
              <a:latin typeface="+mj-lt"/>
            </a:endParaRPr>
          </a:p>
          <a:p>
            <a:r>
              <a:rPr lang="en-US" b="1" dirty="0" err="1">
                <a:latin typeface="+mj-lt"/>
              </a:rPr>
              <a:t>Potpore</a:t>
            </a:r>
            <a:r>
              <a:rPr lang="en-US" b="1" dirty="0">
                <a:latin typeface="+mj-lt"/>
              </a:rPr>
              <a:t> MSP-</a:t>
            </a:r>
            <a:r>
              <a:rPr lang="en-US" b="1" dirty="0" err="1">
                <a:latin typeface="+mj-lt"/>
              </a:rPr>
              <a:t>ovima</a:t>
            </a:r>
            <a:r>
              <a:rPr lang="en-US" b="1" dirty="0">
                <a:latin typeface="+mj-lt"/>
              </a:rPr>
              <a:t> </a:t>
            </a:r>
            <a:r>
              <a:rPr lang="en-US" b="1" dirty="0" err="1">
                <a:latin typeface="+mj-lt"/>
              </a:rPr>
              <a:t>za</a:t>
            </a:r>
            <a:r>
              <a:rPr lang="en-US" b="1" dirty="0">
                <a:latin typeface="+mj-lt"/>
              </a:rPr>
              <a:t> </a:t>
            </a:r>
            <a:r>
              <a:rPr lang="en-US" b="1" dirty="0" err="1">
                <a:latin typeface="+mj-lt"/>
              </a:rPr>
              <a:t>sudjelovanje</a:t>
            </a:r>
            <a:r>
              <a:rPr lang="en-US" b="1" dirty="0">
                <a:latin typeface="+mj-lt"/>
              </a:rPr>
              <a:t> </a:t>
            </a:r>
            <a:r>
              <a:rPr lang="en-US" b="1" dirty="0" err="1">
                <a:latin typeface="+mj-lt"/>
              </a:rPr>
              <a:t>na</a:t>
            </a:r>
            <a:r>
              <a:rPr lang="en-US" b="1" dirty="0">
                <a:latin typeface="+mj-lt"/>
              </a:rPr>
              <a:t> </a:t>
            </a:r>
            <a:r>
              <a:rPr lang="en-US" b="1" dirty="0" err="1">
                <a:latin typeface="+mj-lt"/>
              </a:rPr>
              <a:t>sajmovima</a:t>
            </a:r>
            <a:r>
              <a:rPr lang="en-US" b="1" dirty="0">
                <a:latin typeface="+mj-lt"/>
              </a:rPr>
              <a:t> (</a:t>
            </a:r>
            <a:r>
              <a:rPr lang="en-US" b="1" dirty="0" err="1">
                <a:latin typeface="+mj-lt"/>
              </a:rPr>
              <a:t>čl</a:t>
            </a:r>
            <a:r>
              <a:rPr lang="en-US" b="1" dirty="0">
                <a:latin typeface="+mj-lt"/>
              </a:rPr>
              <a:t>. 19. GBER-a) </a:t>
            </a:r>
            <a:endParaRPr lang="en-US" b="1" dirty="0">
              <a:solidFill>
                <a:srgbClr val="FF0000"/>
              </a:solidFill>
              <a:latin typeface="+mj-lt"/>
            </a:endParaRPr>
          </a:p>
          <a:p>
            <a:pPr marL="285750" indent="-285750">
              <a:buFont typeface="Arial" panose="020B0604020202020204" pitchFamily="34" charset="0"/>
              <a:buChar char="•"/>
            </a:pPr>
            <a:r>
              <a:rPr lang="en-US" dirty="0" err="1">
                <a:latin typeface="+mj-lt"/>
                <a:cs typeface="Calibri Light" panose="020F0302020204030204" pitchFamily="34" charset="0"/>
              </a:rPr>
              <a:t>troškovi</a:t>
            </a:r>
            <a:r>
              <a:rPr lang="en-US" dirty="0">
                <a:latin typeface="+mj-lt"/>
                <a:cs typeface="Calibri Light" panose="020F0302020204030204" pitchFamily="34" charset="0"/>
              </a:rPr>
              <a:t> </a:t>
            </a:r>
            <a:r>
              <a:rPr lang="en-US" dirty="0" err="1">
                <a:latin typeface="+mj-lt"/>
                <a:cs typeface="Calibri Light" panose="020F0302020204030204" pitchFamily="34" charset="0"/>
              </a:rPr>
              <a:t>nastali</a:t>
            </a:r>
            <a:r>
              <a:rPr lang="en-US" dirty="0">
                <a:latin typeface="+mj-lt"/>
                <a:cs typeface="Calibri Light" panose="020F0302020204030204" pitchFamily="34" charset="0"/>
              </a:rPr>
              <a:t> </a:t>
            </a:r>
            <a:r>
              <a:rPr lang="en-US" dirty="0" err="1">
                <a:latin typeface="+mj-lt"/>
                <a:cs typeface="Calibri Light" panose="020F0302020204030204" pitchFamily="34" charset="0"/>
              </a:rPr>
              <a:t>za</a:t>
            </a:r>
            <a:r>
              <a:rPr lang="en-US" dirty="0">
                <a:latin typeface="+mj-lt"/>
                <a:cs typeface="Calibri Light" panose="020F0302020204030204" pitchFamily="34" charset="0"/>
              </a:rPr>
              <a:t> </a:t>
            </a:r>
            <a:r>
              <a:rPr lang="en-US" b="1" dirty="0" err="1">
                <a:latin typeface="+mj-lt"/>
                <a:cs typeface="Calibri Light" panose="020F0302020204030204" pitchFamily="34" charset="0"/>
              </a:rPr>
              <a:t>najam</a:t>
            </a:r>
            <a:r>
              <a:rPr lang="en-US" b="1" dirty="0">
                <a:latin typeface="+mj-lt"/>
                <a:cs typeface="Calibri Light" panose="020F0302020204030204" pitchFamily="34" charset="0"/>
              </a:rPr>
              <a:t>, </a:t>
            </a:r>
            <a:r>
              <a:rPr lang="en-US" b="1" dirty="0" err="1">
                <a:latin typeface="+mj-lt"/>
                <a:cs typeface="Calibri Light" panose="020F0302020204030204" pitchFamily="34" charset="0"/>
              </a:rPr>
              <a:t>uređivanje</a:t>
            </a:r>
            <a:r>
              <a:rPr lang="en-US" b="1" dirty="0">
                <a:latin typeface="+mj-lt"/>
                <a:cs typeface="Calibri Light" panose="020F0302020204030204" pitchFamily="34" charset="0"/>
              </a:rPr>
              <a:t> i </a:t>
            </a:r>
            <a:r>
              <a:rPr lang="en-US" b="1" dirty="0" err="1">
                <a:latin typeface="+mj-lt"/>
                <a:cs typeface="Calibri Light" panose="020F0302020204030204" pitchFamily="34" charset="0"/>
              </a:rPr>
              <a:t>vođenje</a:t>
            </a:r>
            <a:r>
              <a:rPr lang="en-US" b="1" dirty="0">
                <a:latin typeface="+mj-lt"/>
                <a:cs typeface="Calibri Light" panose="020F0302020204030204" pitchFamily="34" charset="0"/>
              </a:rPr>
              <a:t> </a:t>
            </a:r>
            <a:r>
              <a:rPr lang="en-US" b="1" dirty="0" err="1">
                <a:latin typeface="+mj-lt"/>
                <a:cs typeface="Calibri Light" panose="020F0302020204030204" pitchFamily="34" charset="0"/>
              </a:rPr>
              <a:t>štanda</a:t>
            </a:r>
            <a:r>
              <a:rPr lang="en-US" b="1" dirty="0">
                <a:latin typeface="+mj-lt"/>
                <a:cs typeface="Calibri Light" panose="020F0302020204030204" pitchFamily="34" charset="0"/>
              </a:rPr>
              <a:t> </a:t>
            </a:r>
            <a:r>
              <a:rPr lang="en-US" dirty="0" err="1">
                <a:latin typeface="+mj-lt"/>
                <a:cs typeface="Calibri Light" panose="020F0302020204030204" pitchFamily="34" charset="0"/>
              </a:rPr>
              <a:t>pri</a:t>
            </a:r>
            <a:r>
              <a:rPr lang="en-US" dirty="0">
                <a:latin typeface="+mj-lt"/>
                <a:cs typeface="Calibri Light" panose="020F0302020204030204" pitchFamily="34" charset="0"/>
              </a:rPr>
              <a:t> </a:t>
            </a:r>
            <a:r>
              <a:rPr lang="en-US" dirty="0" err="1">
                <a:latin typeface="+mj-lt"/>
                <a:cs typeface="Calibri Light" panose="020F0302020204030204" pitchFamily="34" charset="0"/>
              </a:rPr>
              <a:t>sudjelovanju</a:t>
            </a:r>
            <a:r>
              <a:rPr lang="en-US" dirty="0">
                <a:latin typeface="+mj-lt"/>
                <a:cs typeface="Calibri Light" panose="020F0302020204030204" pitchFamily="34" charset="0"/>
              </a:rPr>
              <a:t> </a:t>
            </a:r>
            <a:r>
              <a:rPr lang="en-US" dirty="0" err="1">
                <a:latin typeface="+mj-lt"/>
                <a:cs typeface="Calibri Light" panose="020F0302020204030204" pitchFamily="34" charset="0"/>
              </a:rPr>
              <a:t>poduzetnika</a:t>
            </a:r>
            <a:r>
              <a:rPr lang="en-US" dirty="0">
                <a:latin typeface="+mj-lt"/>
                <a:cs typeface="Calibri Light" panose="020F0302020204030204" pitchFamily="34" charset="0"/>
              </a:rPr>
              <a:t> </a:t>
            </a:r>
            <a:r>
              <a:rPr lang="en-US" dirty="0" err="1">
                <a:latin typeface="+mj-lt"/>
                <a:cs typeface="Calibri Light" panose="020F0302020204030204" pitchFamily="34" charset="0"/>
              </a:rPr>
              <a:t>na</a:t>
            </a:r>
            <a:r>
              <a:rPr lang="en-US" dirty="0">
                <a:latin typeface="+mj-lt"/>
                <a:cs typeface="Calibri Light" panose="020F0302020204030204" pitchFamily="34" charset="0"/>
              </a:rPr>
              <a:t> </a:t>
            </a:r>
            <a:r>
              <a:rPr lang="en-US" dirty="0" err="1">
                <a:latin typeface="+mj-lt"/>
                <a:cs typeface="Calibri Light" panose="020F0302020204030204" pitchFamily="34" charset="0"/>
              </a:rPr>
              <a:t>određenom</a:t>
            </a:r>
            <a:r>
              <a:rPr lang="en-US" dirty="0">
                <a:latin typeface="+mj-lt"/>
                <a:cs typeface="Calibri Light" panose="020F0302020204030204" pitchFamily="34" charset="0"/>
              </a:rPr>
              <a:t> </a:t>
            </a:r>
            <a:r>
              <a:rPr lang="en-US" dirty="0" err="1">
                <a:latin typeface="+mj-lt"/>
                <a:cs typeface="Calibri Light" panose="020F0302020204030204" pitchFamily="34" charset="0"/>
              </a:rPr>
              <a:t>sajmu</a:t>
            </a:r>
            <a:r>
              <a:rPr lang="en-US" dirty="0">
                <a:latin typeface="+mj-lt"/>
                <a:cs typeface="Calibri Light" panose="020F0302020204030204" pitchFamily="34" charset="0"/>
              </a:rPr>
              <a:t> </a:t>
            </a:r>
            <a:r>
              <a:rPr lang="en-US" dirty="0" err="1">
                <a:latin typeface="+mj-lt"/>
                <a:cs typeface="Calibri Light" panose="020F0302020204030204" pitchFamily="34" charset="0"/>
              </a:rPr>
              <a:t>ili</a:t>
            </a:r>
            <a:r>
              <a:rPr lang="en-US" dirty="0">
                <a:latin typeface="+mj-lt"/>
                <a:cs typeface="Calibri Light" panose="020F0302020204030204" pitchFamily="34" charset="0"/>
              </a:rPr>
              <a:t> </a:t>
            </a:r>
            <a:r>
              <a:rPr lang="en-US" dirty="0" err="1">
                <a:latin typeface="+mj-lt"/>
                <a:cs typeface="Calibri Light" panose="020F0302020204030204" pitchFamily="34" charset="0"/>
              </a:rPr>
              <a:t>izložbi</a:t>
            </a:r>
            <a:r>
              <a:rPr lang="en-US" dirty="0">
                <a:latin typeface="+mj-lt"/>
                <a:cs typeface="Calibri Light" panose="020F0302020204030204" pitchFamily="34" charset="0"/>
              </a:rPr>
              <a:t> </a:t>
            </a:r>
            <a:r>
              <a:rPr lang="en-US" dirty="0" err="1">
                <a:latin typeface="+mj-lt"/>
                <a:cs typeface="Calibri Light" panose="020F0302020204030204" pitchFamily="34" charset="0"/>
              </a:rPr>
              <a:t>povezano</a:t>
            </a:r>
            <a:r>
              <a:rPr lang="en-US" dirty="0">
                <a:latin typeface="+mj-lt"/>
                <a:cs typeface="Calibri Light" panose="020F0302020204030204" pitchFamily="34" charset="0"/>
              </a:rPr>
              <a:t> s </a:t>
            </a:r>
            <a:r>
              <a:rPr lang="en-US" dirty="0" err="1">
                <a:latin typeface="+mj-lt"/>
                <a:cs typeface="Calibri Light" panose="020F0302020204030204" pitchFamily="34" charset="0"/>
              </a:rPr>
              <a:t>projektom</a:t>
            </a:r>
            <a:endParaRPr lang="en-US" dirty="0">
              <a:latin typeface="+mj-lt"/>
              <a:cs typeface="Calibri Light" panose="020F0302020204030204" pitchFamily="34" charset="0"/>
            </a:endParaRPr>
          </a:p>
          <a:p>
            <a:pPr marL="285750" indent="-285750">
              <a:buFont typeface="Arial" panose="020B0604020202020204" pitchFamily="34" charset="0"/>
              <a:buChar char="•"/>
            </a:pPr>
            <a:endParaRPr lang="en-US" dirty="0"/>
          </a:p>
          <a:p>
            <a:r>
              <a:rPr lang="en-US" b="1" dirty="0" err="1">
                <a:latin typeface="+mj-lt"/>
              </a:rPr>
              <a:t>Popratne</a:t>
            </a:r>
            <a:r>
              <a:rPr lang="en-US" b="1" dirty="0">
                <a:latin typeface="+mj-lt"/>
              </a:rPr>
              <a:t> </a:t>
            </a:r>
            <a:r>
              <a:rPr lang="en-US" b="1" dirty="0" err="1">
                <a:latin typeface="+mj-lt"/>
              </a:rPr>
              <a:t>aktivnosti</a:t>
            </a:r>
            <a:r>
              <a:rPr lang="en-US" b="1" dirty="0">
                <a:latin typeface="+mj-lt"/>
              </a:rPr>
              <a:t> </a:t>
            </a:r>
            <a:r>
              <a:rPr lang="en-US" b="1" dirty="0" err="1">
                <a:latin typeface="+mj-lt"/>
              </a:rPr>
              <a:t>povezane</a:t>
            </a:r>
            <a:r>
              <a:rPr lang="en-US" b="1" dirty="0">
                <a:latin typeface="+mj-lt"/>
              </a:rPr>
              <a:t> s </a:t>
            </a:r>
            <a:r>
              <a:rPr lang="en-US" b="1" dirty="0" err="1">
                <a:latin typeface="+mj-lt"/>
              </a:rPr>
              <a:t>provedbom</a:t>
            </a:r>
            <a:r>
              <a:rPr lang="en-US" b="1" dirty="0">
                <a:latin typeface="+mj-lt"/>
              </a:rPr>
              <a:t> </a:t>
            </a:r>
            <a:r>
              <a:rPr lang="en-US" b="1" dirty="0" err="1">
                <a:latin typeface="+mj-lt"/>
              </a:rPr>
              <a:t>projekta</a:t>
            </a:r>
            <a:r>
              <a:rPr lang="en-US" b="1" dirty="0">
                <a:latin typeface="+mj-lt"/>
              </a:rPr>
              <a:t> (</a:t>
            </a:r>
            <a:r>
              <a:rPr lang="en-US" b="1" dirty="0" err="1">
                <a:latin typeface="+mj-lt"/>
              </a:rPr>
              <a:t>potpore</a:t>
            </a:r>
            <a:r>
              <a:rPr lang="en-US" b="1" dirty="0">
                <a:latin typeface="+mj-lt"/>
              </a:rPr>
              <a:t> male </a:t>
            </a:r>
            <a:r>
              <a:rPr lang="en-US" b="1" dirty="0" err="1">
                <a:latin typeface="+mj-lt"/>
              </a:rPr>
              <a:t>vrijednosti</a:t>
            </a:r>
            <a:r>
              <a:rPr lang="en-US" b="1" dirty="0">
                <a:latin typeface="+mj-lt"/>
              </a:rPr>
              <a:t> </a:t>
            </a:r>
            <a:r>
              <a:rPr lang="en-US" b="1" dirty="0" err="1">
                <a:latin typeface="+mj-lt"/>
              </a:rPr>
              <a:t>sukladno</a:t>
            </a:r>
            <a:r>
              <a:rPr lang="en-US" b="1" dirty="0">
                <a:latin typeface="+mj-lt"/>
              </a:rPr>
              <a:t> de </a:t>
            </a:r>
            <a:r>
              <a:rPr lang="en-US" b="1" dirty="0" err="1">
                <a:latin typeface="+mj-lt"/>
              </a:rPr>
              <a:t>minimis</a:t>
            </a:r>
            <a:r>
              <a:rPr lang="en-US" b="1" dirty="0">
                <a:latin typeface="+mj-lt"/>
              </a:rPr>
              <a:t> </a:t>
            </a:r>
            <a:r>
              <a:rPr lang="en-US" b="1" dirty="0" err="1">
                <a:latin typeface="+mj-lt"/>
              </a:rPr>
              <a:t>Uredbi</a:t>
            </a:r>
            <a:r>
              <a:rPr lang="en-US" b="1" dirty="0">
                <a:latin typeface="+mj-lt"/>
              </a:rPr>
              <a:t>)</a:t>
            </a:r>
          </a:p>
          <a:p>
            <a:pPr marL="285750" indent="-285750">
              <a:buFont typeface="Arial" panose="020B0604020202020204" pitchFamily="34" charset="0"/>
              <a:buChar char="•"/>
            </a:pPr>
            <a:r>
              <a:rPr lang="en-US" dirty="0" err="1"/>
              <a:t>trošak</a:t>
            </a:r>
            <a:r>
              <a:rPr lang="en-US" dirty="0"/>
              <a:t> </a:t>
            </a:r>
            <a:r>
              <a:rPr lang="en-US" b="1" dirty="0" err="1"/>
              <a:t>revizije</a:t>
            </a:r>
            <a:r>
              <a:rPr lang="en-US" b="1" dirty="0"/>
              <a:t> </a:t>
            </a:r>
            <a:r>
              <a:rPr lang="en-US" b="1" dirty="0" err="1"/>
              <a:t>projekta</a:t>
            </a:r>
            <a:r>
              <a:rPr lang="en-US" b="1" dirty="0"/>
              <a:t> </a:t>
            </a:r>
            <a:r>
              <a:rPr lang="en-US" dirty="0"/>
              <a:t>(</a:t>
            </a:r>
            <a:r>
              <a:rPr lang="en-US" dirty="0" err="1"/>
              <a:t>za</a:t>
            </a:r>
            <a:r>
              <a:rPr lang="en-US" dirty="0"/>
              <a:t> </a:t>
            </a:r>
            <a:r>
              <a:rPr lang="en-US" dirty="0" err="1"/>
              <a:t>sve</a:t>
            </a:r>
            <a:r>
              <a:rPr lang="en-US" dirty="0"/>
              <a:t> </a:t>
            </a:r>
            <a:r>
              <a:rPr lang="en-US" dirty="0" err="1"/>
              <a:t>projekte</a:t>
            </a:r>
            <a:r>
              <a:rPr lang="en-US" dirty="0"/>
              <a:t> </a:t>
            </a:r>
            <a:r>
              <a:rPr lang="en-US" dirty="0" err="1"/>
              <a:t>čiji</a:t>
            </a:r>
            <a:r>
              <a:rPr lang="en-US" dirty="0"/>
              <a:t> </a:t>
            </a:r>
            <a:r>
              <a:rPr lang="en-US" dirty="0" err="1"/>
              <a:t>ukupno</a:t>
            </a:r>
            <a:r>
              <a:rPr lang="en-US" dirty="0"/>
              <a:t> </a:t>
            </a:r>
            <a:r>
              <a:rPr lang="en-US" dirty="0" err="1"/>
              <a:t>prihvatljivi</a:t>
            </a:r>
            <a:r>
              <a:rPr lang="en-US" dirty="0"/>
              <a:t> </a:t>
            </a:r>
            <a:r>
              <a:rPr lang="en-US" dirty="0" err="1"/>
              <a:t>troškovi</a:t>
            </a:r>
            <a:r>
              <a:rPr lang="en-US" dirty="0"/>
              <a:t> </a:t>
            </a:r>
            <a:r>
              <a:rPr lang="en-US" dirty="0" err="1"/>
              <a:t>projekta</a:t>
            </a:r>
            <a:r>
              <a:rPr lang="en-US" dirty="0"/>
              <a:t>, </a:t>
            </a:r>
            <a:r>
              <a:rPr lang="en-US" dirty="0" err="1"/>
              <a:t>navedeni</a:t>
            </a:r>
            <a:r>
              <a:rPr lang="en-US" dirty="0"/>
              <a:t> u </a:t>
            </a:r>
            <a:r>
              <a:rPr lang="en-US" dirty="0" err="1"/>
              <a:t>odredbama</a:t>
            </a:r>
            <a:r>
              <a:rPr lang="en-US" dirty="0"/>
              <a:t> </a:t>
            </a:r>
            <a:r>
              <a:rPr lang="en-US" dirty="0" err="1"/>
              <a:t>ugovora</a:t>
            </a:r>
            <a:r>
              <a:rPr lang="en-US" dirty="0"/>
              <a:t> o </a:t>
            </a:r>
            <a:r>
              <a:rPr lang="en-US" dirty="0" err="1"/>
              <a:t>dodjeli</a:t>
            </a:r>
            <a:r>
              <a:rPr lang="en-US" dirty="0"/>
              <a:t> </a:t>
            </a:r>
            <a:r>
              <a:rPr lang="en-US" dirty="0" err="1"/>
              <a:t>bespovratnih</a:t>
            </a:r>
            <a:r>
              <a:rPr lang="en-US" dirty="0"/>
              <a:t> </a:t>
            </a:r>
            <a:r>
              <a:rPr lang="en-US" dirty="0" err="1"/>
              <a:t>sredstava</a:t>
            </a:r>
            <a:r>
              <a:rPr lang="en-US" dirty="0"/>
              <a:t>, </a:t>
            </a:r>
            <a:r>
              <a:rPr lang="en-US" dirty="0" err="1"/>
              <a:t>premašuju</a:t>
            </a:r>
            <a:r>
              <a:rPr lang="en-US" dirty="0"/>
              <a:t> 1.500.000,00 </a:t>
            </a:r>
            <a:r>
              <a:rPr lang="en-US" dirty="0" err="1"/>
              <a:t>kn</a:t>
            </a:r>
            <a:r>
              <a:rPr lang="en-US" dirty="0"/>
              <a:t>, do </a:t>
            </a:r>
            <a:r>
              <a:rPr lang="en-US" dirty="0" err="1"/>
              <a:t>najvišeg</a:t>
            </a:r>
            <a:r>
              <a:rPr lang="en-US" dirty="0"/>
              <a:t> </a:t>
            </a:r>
            <a:r>
              <a:rPr lang="en-US" dirty="0" err="1"/>
              <a:t>iznosa</a:t>
            </a:r>
            <a:r>
              <a:rPr lang="en-US" dirty="0"/>
              <a:t> </a:t>
            </a:r>
            <a:r>
              <a:rPr lang="en-US" dirty="0" err="1"/>
              <a:t>troška</a:t>
            </a:r>
            <a:r>
              <a:rPr lang="en-US" dirty="0"/>
              <a:t> </a:t>
            </a:r>
            <a:r>
              <a:rPr lang="en-US" dirty="0" err="1"/>
              <a:t>revizije</a:t>
            </a:r>
            <a:r>
              <a:rPr lang="en-US" dirty="0"/>
              <a:t> od 75.000,00 HRK) </a:t>
            </a:r>
          </a:p>
          <a:p>
            <a:pPr marL="285750" indent="-285750">
              <a:buFont typeface="Arial" panose="020B0604020202020204" pitchFamily="34" charset="0"/>
              <a:buChar char="•"/>
            </a:pPr>
            <a:r>
              <a:rPr lang="en-US" dirty="0" err="1"/>
              <a:t>trošak</a:t>
            </a:r>
            <a:r>
              <a:rPr lang="en-US" dirty="0"/>
              <a:t> </a:t>
            </a:r>
            <a:r>
              <a:rPr lang="en-US" dirty="0" err="1"/>
              <a:t>usluge</a:t>
            </a:r>
            <a:r>
              <a:rPr lang="en-US" dirty="0"/>
              <a:t> </a:t>
            </a:r>
            <a:r>
              <a:rPr lang="en-US" b="1" dirty="0" err="1"/>
              <a:t>pripreme</a:t>
            </a:r>
            <a:r>
              <a:rPr lang="en-US" b="1" dirty="0"/>
              <a:t> </a:t>
            </a:r>
            <a:r>
              <a:rPr lang="en-US" b="1" dirty="0" err="1"/>
              <a:t>natječajne</a:t>
            </a:r>
            <a:r>
              <a:rPr lang="en-US" b="1" dirty="0"/>
              <a:t> </a:t>
            </a:r>
            <a:r>
              <a:rPr lang="en-US" b="1" dirty="0" err="1"/>
              <a:t>dokumentacije</a:t>
            </a:r>
            <a:r>
              <a:rPr lang="en-US" dirty="0"/>
              <a:t>, a </a:t>
            </a:r>
            <a:r>
              <a:rPr lang="en-US" dirty="0" err="1"/>
              <a:t>koji</a:t>
            </a:r>
            <a:r>
              <a:rPr lang="en-US" dirty="0"/>
              <a:t> </a:t>
            </a:r>
            <a:r>
              <a:rPr lang="en-US" dirty="0" err="1"/>
              <a:t>su</a:t>
            </a:r>
            <a:r>
              <a:rPr lang="en-US" dirty="0"/>
              <a:t> </a:t>
            </a:r>
            <a:r>
              <a:rPr lang="en-US" dirty="0" err="1"/>
              <a:t>prihvatljivi</a:t>
            </a:r>
            <a:r>
              <a:rPr lang="en-US" dirty="0"/>
              <a:t> od </a:t>
            </a:r>
            <a:r>
              <a:rPr lang="en-US" dirty="0" err="1"/>
              <a:t>datuma</a:t>
            </a:r>
            <a:r>
              <a:rPr lang="en-US" dirty="0"/>
              <a:t> </a:t>
            </a:r>
            <a:r>
              <a:rPr lang="en-US" dirty="0" err="1"/>
              <a:t>objave</a:t>
            </a:r>
            <a:r>
              <a:rPr lang="en-US" dirty="0"/>
              <a:t> </a:t>
            </a:r>
            <a:r>
              <a:rPr lang="en-US" dirty="0" err="1"/>
              <a:t>Poziva</a:t>
            </a:r>
            <a:r>
              <a:rPr lang="en-US" dirty="0"/>
              <a:t> (do </a:t>
            </a:r>
            <a:r>
              <a:rPr lang="en-US" dirty="0" err="1"/>
              <a:t>najvišeg</a:t>
            </a:r>
            <a:r>
              <a:rPr lang="en-US" dirty="0"/>
              <a:t> </a:t>
            </a:r>
            <a:r>
              <a:rPr lang="en-US" dirty="0" err="1"/>
              <a:t>iznosa</a:t>
            </a:r>
            <a:r>
              <a:rPr lang="en-US" dirty="0"/>
              <a:t> od 40.000,00 HRK)</a:t>
            </a:r>
          </a:p>
          <a:p>
            <a:pPr marL="285750" indent="-285750">
              <a:buFont typeface="Arial" panose="020B0604020202020204" pitchFamily="34" charset="0"/>
              <a:buChar char="•"/>
            </a:pPr>
            <a:r>
              <a:rPr lang="en-US" b="1" dirty="0" err="1"/>
              <a:t>upravljanje</a:t>
            </a:r>
            <a:r>
              <a:rPr lang="en-US" b="1" dirty="0"/>
              <a:t> </a:t>
            </a:r>
            <a:r>
              <a:rPr lang="en-US" b="1" dirty="0" err="1"/>
              <a:t>projektom</a:t>
            </a:r>
            <a:r>
              <a:rPr lang="en-US" b="1" dirty="0"/>
              <a:t> </a:t>
            </a:r>
            <a:r>
              <a:rPr lang="en-US" dirty="0"/>
              <a:t>od </a:t>
            </a:r>
            <a:r>
              <a:rPr lang="en-US" dirty="0" err="1"/>
              <a:t>strane</a:t>
            </a:r>
            <a:r>
              <a:rPr lang="en-US" dirty="0"/>
              <a:t> </a:t>
            </a:r>
            <a:r>
              <a:rPr lang="en-US" dirty="0" err="1"/>
              <a:t>vanjskih</a:t>
            </a:r>
            <a:r>
              <a:rPr lang="en-US" dirty="0"/>
              <a:t> </a:t>
            </a:r>
            <a:r>
              <a:rPr lang="en-US" dirty="0" err="1"/>
              <a:t>pružatelja</a:t>
            </a:r>
            <a:r>
              <a:rPr lang="en-US" dirty="0"/>
              <a:t> </a:t>
            </a:r>
            <a:r>
              <a:rPr lang="en-US" dirty="0" err="1"/>
              <a:t>usluge</a:t>
            </a:r>
            <a:r>
              <a:rPr lang="en-US" dirty="0"/>
              <a:t> (do </a:t>
            </a:r>
            <a:r>
              <a:rPr lang="en-US" dirty="0" err="1"/>
              <a:t>najvišeg</a:t>
            </a:r>
            <a:r>
              <a:rPr lang="en-US" dirty="0"/>
              <a:t> </a:t>
            </a:r>
            <a:r>
              <a:rPr lang="en-US" dirty="0" err="1"/>
              <a:t>iznosa</a:t>
            </a:r>
            <a:r>
              <a:rPr lang="en-US" dirty="0"/>
              <a:t> od 185.000,00 HRK).</a:t>
            </a:r>
            <a:endParaRPr lang="en-US" b="1" dirty="0">
              <a:solidFill>
                <a:srgbClr val="000000"/>
              </a:solidFill>
              <a:latin typeface="+mj-lt"/>
            </a:endParaRPr>
          </a:p>
        </p:txBody>
      </p:sp>
      <p:sp>
        <p:nvSpPr>
          <p:cNvPr id="4" name="TextBox 3"/>
          <p:cNvSpPr txBox="1"/>
          <p:nvPr/>
        </p:nvSpPr>
        <p:spPr>
          <a:xfrm>
            <a:off x="436228" y="292965"/>
            <a:ext cx="11501305" cy="46919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PRIHVATLJIVE KATEGORIJE TROŠKOVA</a:t>
            </a:r>
          </a:p>
        </p:txBody>
      </p:sp>
      <p:sp>
        <p:nvSpPr>
          <p:cNvPr id="9" name="TextBox 8">
            <a:extLst>
              <a:ext uri="{FF2B5EF4-FFF2-40B4-BE49-F238E27FC236}">
                <a16:creationId xmlns:a16="http://schemas.microsoft.com/office/drawing/2014/main" id="{3280A54E-B20D-479A-BC45-B548C8440D35}"/>
              </a:ext>
            </a:extLst>
          </p:cNvPr>
          <p:cNvSpPr txBox="1"/>
          <p:nvPr/>
        </p:nvSpPr>
        <p:spPr>
          <a:xfrm>
            <a:off x="369116" y="5369069"/>
            <a:ext cx="11635530" cy="646331"/>
          </a:xfrm>
          <a:prstGeom prst="rect">
            <a:avLst/>
          </a:prstGeom>
          <a:noFill/>
        </p:spPr>
        <p:txBody>
          <a:bodyPr wrap="square">
            <a:spAutoFit/>
          </a:bodyPr>
          <a:lstStyle/>
          <a:p>
            <a:r>
              <a:rPr lang="hr-HR" b="1" i="1" dirty="0">
                <a:solidFill>
                  <a:srgbClr val="FF0000"/>
                </a:solidFill>
                <a:latin typeface="+mj-lt"/>
              </a:rPr>
              <a:t>*</a:t>
            </a:r>
            <a:r>
              <a:rPr lang="en-US" b="1" i="1" dirty="0" err="1">
                <a:solidFill>
                  <a:srgbClr val="FF0000"/>
                </a:solidFill>
                <a:latin typeface="+mj-lt"/>
              </a:rPr>
              <a:t>Prihvatljivi</a:t>
            </a:r>
            <a:r>
              <a:rPr lang="en-US" b="1" i="1" dirty="0">
                <a:solidFill>
                  <a:srgbClr val="FF0000"/>
                </a:solidFill>
                <a:latin typeface="+mj-lt"/>
              </a:rPr>
              <a:t> </a:t>
            </a:r>
            <a:r>
              <a:rPr lang="en-US" b="1" i="1" dirty="0" err="1">
                <a:solidFill>
                  <a:srgbClr val="FF0000"/>
                </a:solidFill>
                <a:latin typeface="+mj-lt"/>
              </a:rPr>
              <a:t>su</a:t>
            </a:r>
            <a:r>
              <a:rPr lang="en-US" b="1" i="1" dirty="0">
                <a:solidFill>
                  <a:srgbClr val="FF0000"/>
                </a:solidFill>
                <a:latin typeface="+mj-lt"/>
              </a:rPr>
              <a:t> </a:t>
            </a:r>
            <a:r>
              <a:rPr lang="en-US" b="1" i="1" dirty="0" err="1">
                <a:solidFill>
                  <a:srgbClr val="FF0000"/>
                </a:solidFill>
                <a:latin typeface="+mj-lt"/>
              </a:rPr>
              <a:t>isključivo</a:t>
            </a:r>
            <a:r>
              <a:rPr lang="en-US" b="1" i="1" dirty="0">
                <a:solidFill>
                  <a:srgbClr val="FF0000"/>
                </a:solidFill>
                <a:latin typeface="+mj-lt"/>
              </a:rPr>
              <a:t> </a:t>
            </a:r>
            <a:r>
              <a:rPr lang="en-US" b="1" i="1" dirty="0" err="1">
                <a:solidFill>
                  <a:srgbClr val="FF0000"/>
                </a:solidFill>
                <a:latin typeface="+mj-lt"/>
              </a:rPr>
              <a:t>ako</a:t>
            </a:r>
            <a:r>
              <a:rPr lang="en-US" b="1" i="1" dirty="0">
                <a:solidFill>
                  <a:srgbClr val="FF0000"/>
                </a:solidFill>
                <a:latin typeface="+mj-lt"/>
              </a:rPr>
              <a:t> </a:t>
            </a:r>
            <a:r>
              <a:rPr lang="en-US" b="1" i="1" dirty="0" err="1">
                <a:solidFill>
                  <a:srgbClr val="FF0000"/>
                </a:solidFill>
                <a:latin typeface="+mj-lt"/>
              </a:rPr>
              <a:t>su</a:t>
            </a:r>
            <a:r>
              <a:rPr lang="en-US" b="1" i="1" dirty="0">
                <a:solidFill>
                  <a:srgbClr val="FF0000"/>
                </a:solidFill>
                <a:latin typeface="+mj-lt"/>
              </a:rPr>
              <a:t> </a:t>
            </a:r>
            <a:r>
              <a:rPr lang="en-US" b="1" i="1" dirty="0" err="1">
                <a:solidFill>
                  <a:srgbClr val="FF0000"/>
                </a:solidFill>
                <a:latin typeface="+mj-lt"/>
              </a:rPr>
              <a:t>vezani</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provedbu</a:t>
            </a:r>
            <a:r>
              <a:rPr lang="en-US" b="1" i="1" dirty="0">
                <a:solidFill>
                  <a:srgbClr val="FF0000"/>
                </a:solidFill>
                <a:latin typeface="+mj-lt"/>
              </a:rPr>
              <a:t> </a:t>
            </a:r>
            <a:r>
              <a:rPr lang="en-US" b="1" i="1" dirty="0" err="1">
                <a:solidFill>
                  <a:srgbClr val="FF0000"/>
                </a:solidFill>
                <a:latin typeface="+mj-lt"/>
              </a:rPr>
              <a:t>aktivnosti</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koje</a:t>
            </a:r>
            <a:r>
              <a:rPr lang="en-US" b="1" i="1" dirty="0">
                <a:solidFill>
                  <a:srgbClr val="FF0000"/>
                </a:solidFill>
                <a:latin typeface="+mj-lt"/>
              </a:rPr>
              <a:t> se </a:t>
            </a:r>
            <a:r>
              <a:rPr lang="en-US" b="1" i="1" dirty="0" err="1">
                <a:solidFill>
                  <a:srgbClr val="FF0000"/>
                </a:solidFill>
                <a:latin typeface="+mj-lt"/>
              </a:rPr>
              <a:t>dodjeljuju</a:t>
            </a:r>
            <a:r>
              <a:rPr lang="en-US" b="1" i="1" dirty="0">
                <a:solidFill>
                  <a:srgbClr val="FF0000"/>
                </a:solidFill>
                <a:latin typeface="+mj-lt"/>
              </a:rPr>
              <a:t> </a:t>
            </a:r>
            <a:r>
              <a:rPr lang="en-US" b="1" i="1" dirty="0" err="1">
                <a:solidFill>
                  <a:srgbClr val="FF0000"/>
                </a:solidFill>
                <a:latin typeface="+mj-lt"/>
              </a:rPr>
              <a:t>Potpore</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inovacije</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MSP-</a:t>
            </a:r>
            <a:r>
              <a:rPr lang="en-US" b="1" i="1" dirty="0" err="1">
                <a:solidFill>
                  <a:srgbClr val="FF0000"/>
                </a:solidFill>
                <a:latin typeface="+mj-lt"/>
              </a:rPr>
              <a:t>ove</a:t>
            </a:r>
            <a:r>
              <a:rPr lang="en-US" b="1" i="1" dirty="0">
                <a:solidFill>
                  <a:srgbClr val="FF0000"/>
                </a:solidFill>
                <a:latin typeface="+mj-lt"/>
              </a:rPr>
              <a:t> i/</a:t>
            </a:r>
            <a:r>
              <a:rPr lang="en-US" b="1" i="1" dirty="0" err="1">
                <a:solidFill>
                  <a:srgbClr val="FF0000"/>
                </a:solidFill>
                <a:latin typeface="+mj-lt"/>
              </a:rPr>
              <a:t>ili</a:t>
            </a:r>
            <a:r>
              <a:rPr lang="en-US" b="1" i="1" dirty="0">
                <a:solidFill>
                  <a:srgbClr val="FF0000"/>
                </a:solidFill>
                <a:latin typeface="+mj-lt"/>
              </a:rPr>
              <a:t>  </a:t>
            </a:r>
            <a:r>
              <a:rPr lang="en-US" b="1" i="1" dirty="0" err="1">
                <a:solidFill>
                  <a:srgbClr val="FF0000"/>
                </a:solidFill>
                <a:latin typeface="+mj-lt"/>
              </a:rPr>
              <a:t>Potpore</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inovacije</a:t>
            </a:r>
            <a:r>
              <a:rPr lang="en-US" b="1" i="1" dirty="0">
                <a:solidFill>
                  <a:srgbClr val="FF0000"/>
                </a:solidFill>
                <a:latin typeface="+mj-lt"/>
              </a:rPr>
              <a:t> </a:t>
            </a:r>
            <a:r>
              <a:rPr lang="en-US" b="1" i="1" dirty="0" err="1">
                <a:solidFill>
                  <a:srgbClr val="FF0000"/>
                </a:solidFill>
                <a:latin typeface="+mj-lt"/>
              </a:rPr>
              <a:t>procesa</a:t>
            </a:r>
            <a:r>
              <a:rPr lang="en-US" b="1" i="1" dirty="0">
                <a:solidFill>
                  <a:srgbClr val="FF0000"/>
                </a:solidFill>
                <a:latin typeface="+mj-lt"/>
              </a:rPr>
              <a:t> i </a:t>
            </a:r>
            <a:r>
              <a:rPr lang="en-US" b="1" i="1" dirty="0" err="1">
                <a:solidFill>
                  <a:srgbClr val="FF0000"/>
                </a:solidFill>
                <a:latin typeface="+mj-lt"/>
              </a:rPr>
              <a:t>organiziranje</a:t>
            </a:r>
            <a:r>
              <a:rPr lang="en-US" b="1" i="1" dirty="0">
                <a:solidFill>
                  <a:srgbClr val="FF0000"/>
                </a:solidFill>
                <a:latin typeface="+mj-lt"/>
              </a:rPr>
              <a:t> </a:t>
            </a:r>
            <a:r>
              <a:rPr lang="en-US" b="1" i="1" dirty="0" err="1">
                <a:solidFill>
                  <a:srgbClr val="FF0000"/>
                </a:solidFill>
                <a:latin typeface="+mj-lt"/>
              </a:rPr>
              <a:t>poslovanja</a:t>
            </a:r>
            <a:r>
              <a:rPr lang="en-US" b="1" i="1" dirty="0">
                <a:solidFill>
                  <a:srgbClr val="FF0000"/>
                </a:solidFill>
                <a:latin typeface="+mj-lt"/>
              </a:rPr>
              <a:t> i </a:t>
            </a:r>
            <a:r>
              <a:rPr lang="en-US" b="1" i="1" dirty="0" err="1">
                <a:solidFill>
                  <a:srgbClr val="FF0000"/>
                </a:solidFill>
                <a:latin typeface="+mj-lt"/>
              </a:rPr>
              <a:t>ukoliko</a:t>
            </a:r>
            <a:r>
              <a:rPr lang="en-US" b="1" i="1" dirty="0">
                <a:solidFill>
                  <a:srgbClr val="FF0000"/>
                </a:solidFill>
                <a:latin typeface="+mj-lt"/>
              </a:rPr>
              <a:t> </a:t>
            </a:r>
            <a:r>
              <a:rPr lang="en-US" b="1" i="1" dirty="0" err="1">
                <a:solidFill>
                  <a:srgbClr val="FF0000"/>
                </a:solidFill>
                <a:latin typeface="+mj-lt"/>
              </a:rPr>
              <a:t>su</a:t>
            </a:r>
            <a:r>
              <a:rPr lang="en-US" b="1" i="1" dirty="0">
                <a:solidFill>
                  <a:srgbClr val="FF0000"/>
                </a:solidFill>
                <a:latin typeface="+mj-lt"/>
              </a:rPr>
              <a:t> </a:t>
            </a:r>
            <a:r>
              <a:rPr lang="en-US" b="1" i="1" dirty="0" err="1">
                <a:solidFill>
                  <a:srgbClr val="FF0000"/>
                </a:solidFill>
                <a:latin typeface="+mj-lt"/>
              </a:rPr>
              <a:t>neophodni</a:t>
            </a:r>
            <a:r>
              <a:rPr lang="en-US" b="1" i="1" dirty="0">
                <a:solidFill>
                  <a:srgbClr val="FF0000"/>
                </a:solidFill>
                <a:latin typeface="+mj-lt"/>
              </a:rPr>
              <a:t> </a:t>
            </a:r>
            <a:r>
              <a:rPr lang="en-US" b="1" i="1" dirty="0" err="1">
                <a:solidFill>
                  <a:srgbClr val="FF0000"/>
                </a:solidFill>
                <a:latin typeface="+mj-lt"/>
              </a:rPr>
              <a:t>za</a:t>
            </a:r>
            <a:r>
              <a:rPr lang="en-US" b="1" i="1" dirty="0">
                <a:solidFill>
                  <a:srgbClr val="FF0000"/>
                </a:solidFill>
                <a:latin typeface="+mj-lt"/>
              </a:rPr>
              <a:t> </a:t>
            </a:r>
            <a:r>
              <a:rPr lang="en-US" b="1" i="1" dirty="0" err="1">
                <a:solidFill>
                  <a:srgbClr val="FF0000"/>
                </a:solidFill>
                <a:latin typeface="+mj-lt"/>
              </a:rPr>
              <a:t>stavljanje</a:t>
            </a:r>
            <a:r>
              <a:rPr lang="en-US" b="1" i="1" dirty="0">
                <a:solidFill>
                  <a:srgbClr val="FF0000"/>
                </a:solidFill>
                <a:latin typeface="+mj-lt"/>
              </a:rPr>
              <a:t> </a:t>
            </a:r>
            <a:r>
              <a:rPr lang="en-US" b="1" i="1" dirty="0" err="1">
                <a:solidFill>
                  <a:srgbClr val="FF0000"/>
                </a:solidFill>
                <a:latin typeface="+mj-lt"/>
              </a:rPr>
              <a:t>novog</a:t>
            </a:r>
            <a:r>
              <a:rPr lang="en-US" b="1" i="1" dirty="0">
                <a:solidFill>
                  <a:srgbClr val="FF0000"/>
                </a:solidFill>
                <a:latin typeface="+mj-lt"/>
              </a:rPr>
              <a:t> </a:t>
            </a:r>
            <a:r>
              <a:rPr lang="en-US" b="1" i="1" dirty="0" err="1">
                <a:solidFill>
                  <a:srgbClr val="FF0000"/>
                </a:solidFill>
                <a:latin typeface="+mj-lt"/>
              </a:rPr>
              <a:t>proizvoda</a:t>
            </a:r>
            <a:r>
              <a:rPr lang="en-US" b="1" i="1" dirty="0">
                <a:solidFill>
                  <a:srgbClr val="FF0000"/>
                </a:solidFill>
                <a:latin typeface="+mj-lt"/>
              </a:rPr>
              <a:t>/</a:t>
            </a:r>
            <a:r>
              <a:rPr lang="en-US" b="1" i="1" dirty="0" err="1">
                <a:solidFill>
                  <a:srgbClr val="FF0000"/>
                </a:solidFill>
                <a:latin typeface="+mj-lt"/>
              </a:rPr>
              <a:t>usluge</a:t>
            </a:r>
            <a:r>
              <a:rPr lang="en-US" b="1" i="1" dirty="0">
                <a:solidFill>
                  <a:srgbClr val="FF0000"/>
                </a:solidFill>
                <a:latin typeface="+mj-lt"/>
              </a:rPr>
              <a:t> </a:t>
            </a:r>
            <a:r>
              <a:rPr lang="en-US" b="1" i="1" dirty="0" err="1">
                <a:solidFill>
                  <a:srgbClr val="FF0000"/>
                </a:solidFill>
                <a:latin typeface="+mj-lt"/>
              </a:rPr>
              <a:t>na</a:t>
            </a:r>
            <a:r>
              <a:rPr lang="en-US" b="1" i="1" dirty="0">
                <a:solidFill>
                  <a:srgbClr val="FF0000"/>
                </a:solidFill>
                <a:latin typeface="+mj-lt"/>
              </a:rPr>
              <a:t> </a:t>
            </a:r>
            <a:r>
              <a:rPr lang="en-US" b="1" i="1" dirty="0" err="1">
                <a:solidFill>
                  <a:srgbClr val="FF0000"/>
                </a:solidFill>
                <a:latin typeface="+mj-lt"/>
              </a:rPr>
              <a:t>tržište</a:t>
            </a:r>
            <a:r>
              <a:rPr lang="en-US" b="1" i="1" dirty="0">
                <a:solidFill>
                  <a:srgbClr val="FF0000"/>
                </a:solidFill>
                <a:latin typeface="+mj-lt"/>
              </a:rPr>
              <a:t> (TRL 9).</a:t>
            </a:r>
          </a:p>
        </p:txBody>
      </p:sp>
      <p:pic>
        <p:nvPicPr>
          <p:cNvPr id="10" name="Slika 6">
            <a:extLst>
              <a:ext uri="{FF2B5EF4-FFF2-40B4-BE49-F238E27FC236}">
                <a16:creationId xmlns:a16="http://schemas.microsoft.com/office/drawing/2014/main" id="{765A48CB-B8F3-47A1-996C-5139AF0123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1493" y="6246702"/>
            <a:ext cx="2136479" cy="474773"/>
          </a:xfrm>
          <a:prstGeom prst="rect">
            <a:avLst/>
          </a:prstGeom>
        </p:spPr>
      </p:pic>
    </p:spTree>
    <p:extLst>
      <p:ext uri="{BB962C8B-B14F-4D97-AF65-F5344CB8AC3E}">
        <p14:creationId xmlns:p14="http://schemas.microsoft.com/office/powerpoint/2010/main" val="2330272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382818" y="939319"/>
            <a:ext cx="11051937" cy="4801314"/>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endParaRPr lang="en-US" dirty="0">
              <a:latin typeface="+mj-lt"/>
            </a:endParaRPr>
          </a:p>
          <a:p>
            <a:pPr algn="just"/>
            <a:r>
              <a:rPr lang="en-US" dirty="0" err="1">
                <a:latin typeface="+mj-lt"/>
              </a:rPr>
              <a:t>Troškovi</a:t>
            </a:r>
            <a:r>
              <a:rPr lang="en-US" dirty="0">
                <a:latin typeface="+mj-lt"/>
              </a:rPr>
              <a:t> </a:t>
            </a:r>
            <a:r>
              <a:rPr lang="en-US" dirty="0" err="1">
                <a:latin typeface="+mj-lt"/>
              </a:rPr>
              <a:t>plaća</a:t>
            </a:r>
            <a:r>
              <a:rPr lang="en-US" dirty="0">
                <a:latin typeface="+mj-lt"/>
              </a:rPr>
              <a:t> </a:t>
            </a:r>
            <a:r>
              <a:rPr lang="en-US" dirty="0" err="1">
                <a:latin typeface="+mj-lt"/>
              </a:rPr>
              <a:t>osoblja</a:t>
            </a:r>
            <a:r>
              <a:rPr lang="en-US" dirty="0">
                <a:latin typeface="+mj-lt"/>
              </a:rPr>
              <a:t> </a:t>
            </a:r>
            <a:r>
              <a:rPr lang="en-US" dirty="0" err="1">
                <a:latin typeface="+mj-lt"/>
              </a:rPr>
              <a:t>izračunavaju</a:t>
            </a:r>
            <a:r>
              <a:rPr lang="en-US" dirty="0">
                <a:latin typeface="+mj-lt"/>
              </a:rPr>
              <a:t> se </a:t>
            </a:r>
            <a:r>
              <a:rPr lang="en-US" dirty="0" err="1">
                <a:latin typeface="+mj-lt"/>
              </a:rPr>
              <a:t>primjenom</a:t>
            </a:r>
            <a:r>
              <a:rPr lang="en-US" dirty="0">
                <a:latin typeface="+mj-lt"/>
              </a:rPr>
              <a:t> </a:t>
            </a:r>
            <a:r>
              <a:rPr lang="en-US" b="1" dirty="0" err="1">
                <a:latin typeface="+mj-lt"/>
              </a:rPr>
              <a:t>standardnih</a:t>
            </a:r>
            <a:r>
              <a:rPr lang="en-US" b="1" dirty="0">
                <a:latin typeface="+mj-lt"/>
              </a:rPr>
              <a:t> </a:t>
            </a:r>
            <a:r>
              <a:rPr lang="en-US" b="1" dirty="0" err="1">
                <a:latin typeface="+mj-lt"/>
              </a:rPr>
              <a:t>veličina</a:t>
            </a:r>
            <a:r>
              <a:rPr lang="en-US" b="1" dirty="0">
                <a:latin typeface="+mj-lt"/>
              </a:rPr>
              <a:t> </a:t>
            </a:r>
            <a:r>
              <a:rPr lang="en-US" b="1" dirty="0" err="1">
                <a:latin typeface="+mj-lt"/>
              </a:rPr>
              <a:t>jediničnog</a:t>
            </a:r>
            <a:r>
              <a:rPr lang="en-US" b="1" dirty="0">
                <a:latin typeface="+mj-lt"/>
              </a:rPr>
              <a:t> </a:t>
            </a:r>
            <a:r>
              <a:rPr lang="en-US" b="1" dirty="0" err="1">
                <a:latin typeface="+mj-lt"/>
              </a:rPr>
              <a:t>troška</a:t>
            </a:r>
            <a:r>
              <a:rPr lang="en-US" b="1" dirty="0">
                <a:latin typeface="+mj-lt"/>
              </a:rPr>
              <a:t> </a:t>
            </a:r>
            <a:r>
              <a:rPr lang="en-US" dirty="0" err="1">
                <a:latin typeface="+mj-lt"/>
              </a:rPr>
              <a:t>na</a:t>
            </a:r>
            <a:r>
              <a:rPr lang="en-US" dirty="0">
                <a:latin typeface="+mj-lt"/>
              </a:rPr>
              <a:t> </a:t>
            </a:r>
            <a:r>
              <a:rPr lang="en-US" dirty="0" err="1">
                <a:latin typeface="+mj-lt"/>
              </a:rPr>
              <a:t>način</a:t>
            </a:r>
            <a:r>
              <a:rPr lang="en-US" dirty="0">
                <a:latin typeface="+mj-lt"/>
              </a:rPr>
              <a:t> da se </a:t>
            </a:r>
            <a:r>
              <a:rPr lang="en-US" dirty="0" err="1">
                <a:latin typeface="+mj-lt"/>
              </a:rPr>
              <a:t>zadnji</a:t>
            </a:r>
            <a:r>
              <a:rPr lang="en-US" dirty="0">
                <a:latin typeface="+mj-lt"/>
              </a:rPr>
              <a:t> </a:t>
            </a:r>
            <a:r>
              <a:rPr lang="en-US" dirty="0" err="1">
                <a:latin typeface="+mj-lt"/>
              </a:rPr>
              <a:t>dokumentirani</a:t>
            </a:r>
            <a:r>
              <a:rPr lang="en-US" dirty="0">
                <a:latin typeface="+mj-lt"/>
              </a:rPr>
              <a:t> </a:t>
            </a:r>
            <a:r>
              <a:rPr lang="en-US" dirty="0" err="1">
                <a:latin typeface="+mj-lt"/>
              </a:rPr>
              <a:t>godišnji</a:t>
            </a:r>
            <a:r>
              <a:rPr lang="en-US" dirty="0">
                <a:latin typeface="+mj-lt"/>
              </a:rPr>
              <a:t> </a:t>
            </a:r>
            <a:r>
              <a:rPr lang="en-US" dirty="0" err="1">
                <a:latin typeface="+mj-lt"/>
              </a:rPr>
              <a:t>bruto</a:t>
            </a:r>
            <a:r>
              <a:rPr lang="en-US" dirty="0">
                <a:latin typeface="+mj-lt"/>
              </a:rPr>
              <a:t> 2 </a:t>
            </a:r>
            <a:r>
              <a:rPr lang="en-US" dirty="0" err="1">
                <a:latin typeface="+mj-lt"/>
              </a:rPr>
              <a:t>iznos</a:t>
            </a:r>
            <a:r>
              <a:rPr lang="en-US" dirty="0">
                <a:latin typeface="+mj-lt"/>
              </a:rPr>
              <a:t> </a:t>
            </a:r>
            <a:r>
              <a:rPr lang="en-US" dirty="0" err="1">
                <a:latin typeface="+mj-lt"/>
              </a:rPr>
              <a:t>troškova</a:t>
            </a:r>
            <a:r>
              <a:rPr lang="en-US" dirty="0">
                <a:latin typeface="+mj-lt"/>
              </a:rPr>
              <a:t> </a:t>
            </a:r>
            <a:r>
              <a:rPr lang="en-US" dirty="0" err="1">
                <a:latin typeface="+mj-lt"/>
              </a:rPr>
              <a:t>plaća</a:t>
            </a:r>
            <a:r>
              <a:rPr lang="en-US" dirty="0">
                <a:latin typeface="+mj-lt"/>
              </a:rPr>
              <a:t> </a:t>
            </a:r>
            <a:r>
              <a:rPr lang="en-US" dirty="0" err="1">
                <a:latin typeface="+mj-lt"/>
              </a:rPr>
              <a:t>osoblja</a:t>
            </a:r>
            <a:r>
              <a:rPr lang="en-US" dirty="0">
                <a:latin typeface="+mj-lt"/>
              </a:rPr>
              <a:t> </a:t>
            </a:r>
            <a:r>
              <a:rPr lang="en-US" dirty="0" err="1">
                <a:latin typeface="+mj-lt"/>
              </a:rPr>
              <a:t>podijeli</a:t>
            </a:r>
            <a:r>
              <a:rPr lang="en-US" dirty="0">
                <a:latin typeface="+mj-lt"/>
              </a:rPr>
              <a:t> s 1720 sati</a:t>
            </a:r>
          </a:p>
          <a:p>
            <a:pPr algn="just"/>
            <a:endParaRPr lang="en-150" dirty="0"/>
          </a:p>
          <a:p>
            <a:pPr algn="just"/>
            <a:r>
              <a:rPr lang="en-US" dirty="0">
                <a:latin typeface="+mj-lt"/>
              </a:rPr>
              <a:t>a) </a:t>
            </a:r>
            <a:r>
              <a:rPr lang="en-US" dirty="0" err="1">
                <a:latin typeface="+mj-lt"/>
              </a:rPr>
              <a:t>Za</a:t>
            </a:r>
            <a:r>
              <a:rPr lang="en-US" dirty="0">
                <a:latin typeface="+mj-lt"/>
              </a:rPr>
              <a:t> </a:t>
            </a:r>
            <a:r>
              <a:rPr lang="en-US" dirty="0" err="1">
                <a:latin typeface="+mj-lt"/>
              </a:rPr>
              <a:t>radno</a:t>
            </a:r>
            <a:r>
              <a:rPr lang="en-US" dirty="0">
                <a:latin typeface="+mj-lt"/>
              </a:rPr>
              <a:t> </a:t>
            </a:r>
            <a:r>
              <a:rPr lang="en-US" dirty="0" err="1">
                <a:latin typeface="+mj-lt"/>
              </a:rPr>
              <a:t>mjesto</a:t>
            </a:r>
            <a:r>
              <a:rPr lang="en-US" dirty="0">
                <a:latin typeface="+mj-lt"/>
              </a:rPr>
              <a:t> </a:t>
            </a:r>
            <a:r>
              <a:rPr lang="en-US" dirty="0" err="1">
                <a:latin typeface="+mj-lt"/>
              </a:rPr>
              <a:t>na</a:t>
            </a:r>
            <a:r>
              <a:rPr lang="en-US" dirty="0">
                <a:latin typeface="+mj-lt"/>
              </a:rPr>
              <a:t> </a:t>
            </a:r>
            <a:r>
              <a:rPr lang="en-US" dirty="0" err="1">
                <a:latin typeface="+mj-lt"/>
              </a:rPr>
              <a:t>kojem</a:t>
            </a:r>
            <a:r>
              <a:rPr lang="en-US" dirty="0">
                <a:latin typeface="+mj-lt"/>
              </a:rPr>
              <a:t> </a:t>
            </a:r>
            <a:r>
              <a:rPr lang="en-US" b="1" dirty="0" err="1">
                <a:latin typeface="+mj-lt"/>
              </a:rPr>
              <a:t>postoji</a:t>
            </a:r>
            <a:r>
              <a:rPr lang="en-US" b="1" dirty="0">
                <a:latin typeface="+mj-lt"/>
              </a:rPr>
              <a:t> </a:t>
            </a:r>
            <a:r>
              <a:rPr lang="en-US" b="1" dirty="0" err="1">
                <a:latin typeface="+mj-lt"/>
              </a:rPr>
              <a:t>djelatnik</a:t>
            </a:r>
            <a:r>
              <a:rPr lang="en-US" b="1" dirty="0">
                <a:latin typeface="+mj-lt"/>
              </a:rPr>
              <a:t> </a:t>
            </a:r>
            <a:r>
              <a:rPr lang="en-US" b="1" dirty="0" err="1">
                <a:latin typeface="+mj-lt"/>
              </a:rPr>
              <a:t>koji</a:t>
            </a:r>
            <a:r>
              <a:rPr lang="en-US" b="1" dirty="0">
                <a:latin typeface="+mj-lt"/>
              </a:rPr>
              <a:t> je bio </a:t>
            </a:r>
            <a:r>
              <a:rPr lang="en-US" b="1" dirty="0" err="1">
                <a:latin typeface="+mj-lt"/>
              </a:rPr>
              <a:t>zaposlen</a:t>
            </a:r>
            <a:r>
              <a:rPr lang="en-US" b="1" dirty="0">
                <a:latin typeface="+mj-lt"/>
              </a:rPr>
              <a:t> </a:t>
            </a:r>
            <a:r>
              <a:rPr lang="en-US" b="1" dirty="0" err="1">
                <a:latin typeface="+mj-lt"/>
              </a:rPr>
              <a:t>kod</a:t>
            </a:r>
            <a:r>
              <a:rPr lang="en-US" b="1" dirty="0">
                <a:latin typeface="+mj-lt"/>
              </a:rPr>
              <a:t> </a:t>
            </a:r>
            <a:r>
              <a:rPr lang="en-US" b="1" dirty="0" err="1">
                <a:latin typeface="+mj-lt"/>
              </a:rPr>
              <a:t>poduzetnika</a:t>
            </a:r>
            <a:r>
              <a:rPr lang="en-US" b="1" dirty="0">
                <a:latin typeface="+mj-lt"/>
              </a:rPr>
              <a:t> </a:t>
            </a:r>
            <a:r>
              <a:rPr lang="en-US" b="1" dirty="0" err="1">
                <a:latin typeface="+mj-lt"/>
              </a:rPr>
              <a:t>zadnjih</a:t>
            </a:r>
            <a:r>
              <a:rPr lang="en-US" b="1" dirty="0">
                <a:latin typeface="+mj-lt"/>
              </a:rPr>
              <a:t> 12 </a:t>
            </a:r>
            <a:r>
              <a:rPr lang="en-US" b="1" dirty="0" err="1">
                <a:latin typeface="+mj-lt"/>
              </a:rPr>
              <a:t>uzastopnih</a:t>
            </a:r>
            <a:r>
              <a:rPr lang="en-US" b="1" dirty="0">
                <a:latin typeface="+mj-lt"/>
              </a:rPr>
              <a:t> </a:t>
            </a:r>
            <a:r>
              <a:rPr lang="en-US" b="1" dirty="0" err="1">
                <a:latin typeface="+mj-lt"/>
              </a:rPr>
              <a:t>punih</a:t>
            </a:r>
            <a:r>
              <a:rPr lang="en-US" b="1" dirty="0">
                <a:latin typeface="+mj-lt"/>
              </a:rPr>
              <a:t> </a:t>
            </a:r>
            <a:r>
              <a:rPr lang="en-US" b="1" dirty="0" err="1">
                <a:latin typeface="+mj-lt"/>
              </a:rPr>
              <a:t>mjeseci</a:t>
            </a:r>
            <a:r>
              <a:rPr lang="en-US" b="1" dirty="0">
                <a:latin typeface="+mj-lt"/>
              </a:rPr>
              <a:t> </a:t>
            </a:r>
            <a:r>
              <a:rPr lang="en-US" dirty="0" err="1">
                <a:latin typeface="+mj-lt"/>
              </a:rPr>
              <a:t>koji</a:t>
            </a:r>
            <a:r>
              <a:rPr lang="en-US" dirty="0">
                <a:latin typeface="+mj-lt"/>
              </a:rPr>
              <a:t> </a:t>
            </a:r>
            <a:r>
              <a:rPr lang="en-US" dirty="0" err="1">
                <a:latin typeface="+mj-lt"/>
              </a:rPr>
              <a:t>prethode</a:t>
            </a:r>
            <a:r>
              <a:rPr lang="en-US" dirty="0">
                <a:latin typeface="+mj-lt"/>
              </a:rPr>
              <a:t> </a:t>
            </a:r>
            <a:r>
              <a:rPr lang="en-US" dirty="0" err="1">
                <a:latin typeface="+mj-lt"/>
              </a:rPr>
              <a:t>mjesecu</a:t>
            </a:r>
            <a:r>
              <a:rPr lang="en-US" dirty="0">
                <a:latin typeface="+mj-lt"/>
              </a:rPr>
              <a:t> u </a:t>
            </a:r>
            <a:r>
              <a:rPr lang="en-US" dirty="0" err="1">
                <a:latin typeface="+mj-lt"/>
              </a:rPr>
              <a:t>kojem</a:t>
            </a:r>
            <a:r>
              <a:rPr lang="en-US" dirty="0">
                <a:latin typeface="+mj-lt"/>
              </a:rPr>
              <a:t> se </a:t>
            </a:r>
            <a:r>
              <a:rPr lang="en-US" dirty="0" err="1">
                <a:latin typeface="+mj-lt"/>
              </a:rPr>
              <a:t>podnosi</a:t>
            </a:r>
            <a:r>
              <a:rPr lang="en-US" dirty="0">
                <a:latin typeface="+mj-lt"/>
              </a:rPr>
              <a:t> </a:t>
            </a:r>
            <a:r>
              <a:rPr lang="en-US" dirty="0" err="1">
                <a:latin typeface="+mj-lt"/>
              </a:rPr>
              <a:t>projektni</a:t>
            </a:r>
            <a:r>
              <a:rPr lang="en-US" dirty="0">
                <a:latin typeface="+mj-lt"/>
              </a:rPr>
              <a:t> </a:t>
            </a:r>
            <a:r>
              <a:rPr lang="en-US" dirty="0" err="1">
                <a:latin typeface="+mj-lt"/>
              </a:rPr>
              <a:t>prijedlog</a:t>
            </a:r>
            <a:r>
              <a:rPr lang="en-US" dirty="0">
                <a:latin typeface="+mj-lt"/>
              </a:rPr>
              <a:t>, </a:t>
            </a:r>
            <a:r>
              <a:rPr lang="en-US" b="1" dirty="0" err="1">
                <a:latin typeface="+mj-lt"/>
              </a:rPr>
              <a:t>bruto</a:t>
            </a:r>
            <a:r>
              <a:rPr lang="en-US" b="1" dirty="0">
                <a:latin typeface="+mj-lt"/>
              </a:rPr>
              <a:t> </a:t>
            </a:r>
            <a:r>
              <a:rPr lang="en-US" b="1" dirty="0" err="1">
                <a:latin typeface="+mj-lt"/>
              </a:rPr>
              <a:t>iznos</a:t>
            </a:r>
            <a:r>
              <a:rPr lang="en-US" b="1" dirty="0">
                <a:latin typeface="+mj-lt"/>
              </a:rPr>
              <a:t> </a:t>
            </a:r>
            <a:r>
              <a:rPr lang="en-US" b="1" dirty="0" err="1">
                <a:latin typeface="+mj-lt"/>
              </a:rPr>
              <a:t>temeljen</a:t>
            </a:r>
            <a:r>
              <a:rPr lang="en-US" b="1" dirty="0">
                <a:latin typeface="+mj-lt"/>
              </a:rPr>
              <a:t> je </a:t>
            </a:r>
            <a:r>
              <a:rPr lang="en-US" b="1" dirty="0" err="1">
                <a:latin typeface="+mj-lt"/>
              </a:rPr>
              <a:t>na</a:t>
            </a:r>
            <a:r>
              <a:rPr lang="en-US" b="1" dirty="0">
                <a:latin typeface="+mj-lt"/>
              </a:rPr>
              <a:t> </a:t>
            </a:r>
            <a:r>
              <a:rPr lang="en-US" b="1" dirty="0" err="1">
                <a:latin typeface="+mj-lt"/>
              </a:rPr>
              <a:t>stvarnoj</a:t>
            </a:r>
            <a:r>
              <a:rPr lang="en-US" b="1" dirty="0">
                <a:latin typeface="+mj-lt"/>
              </a:rPr>
              <a:t> </a:t>
            </a:r>
            <a:r>
              <a:rPr lang="en-US" b="1" dirty="0" err="1">
                <a:latin typeface="+mj-lt"/>
              </a:rPr>
              <a:t>plaći</a:t>
            </a:r>
            <a:r>
              <a:rPr lang="en-US" b="1" dirty="0">
                <a:latin typeface="+mj-lt"/>
              </a:rPr>
              <a:t> tog </a:t>
            </a:r>
            <a:r>
              <a:rPr lang="en-US" b="1" dirty="0" err="1">
                <a:latin typeface="+mj-lt"/>
              </a:rPr>
              <a:t>radnog</a:t>
            </a:r>
            <a:r>
              <a:rPr lang="en-US" b="1" dirty="0">
                <a:latin typeface="+mj-lt"/>
              </a:rPr>
              <a:t> </a:t>
            </a:r>
            <a:r>
              <a:rPr lang="en-US" b="1" dirty="0" err="1">
                <a:latin typeface="+mj-lt"/>
              </a:rPr>
              <a:t>mjesta</a:t>
            </a:r>
            <a:r>
              <a:rPr lang="en-US" b="1" dirty="0">
                <a:latin typeface="+mj-lt"/>
              </a:rPr>
              <a:t>. </a:t>
            </a:r>
            <a:r>
              <a:rPr lang="en-US" dirty="0" err="1">
                <a:latin typeface="+mj-lt"/>
              </a:rPr>
              <a:t>Za</a:t>
            </a:r>
            <a:r>
              <a:rPr lang="en-US" dirty="0">
                <a:latin typeface="+mj-lt"/>
              </a:rPr>
              <a:t> </a:t>
            </a:r>
            <a:r>
              <a:rPr lang="en-US" dirty="0" err="1">
                <a:latin typeface="+mj-lt"/>
              </a:rPr>
              <a:t>djelatnika</a:t>
            </a:r>
            <a:r>
              <a:rPr lang="en-US" dirty="0">
                <a:latin typeface="+mj-lt"/>
              </a:rPr>
              <a:t> </a:t>
            </a:r>
            <a:r>
              <a:rPr lang="en-US" dirty="0" err="1">
                <a:latin typeface="+mj-lt"/>
              </a:rPr>
              <a:t>za</a:t>
            </a:r>
            <a:r>
              <a:rPr lang="en-US" dirty="0">
                <a:latin typeface="+mj-lt"/>
              </a:rPr>
              <a:t> </a:t>
            </a:r>
            <a:r>
              <a:rPr lang="en-US" dirty="0" err="1">
                <a:latin typeface="+mj-lt"/>
              </a:rPr>
              <a:t>kojeg</a:t>
            </a:r>
            <a:r>
              <a:rPr lang="en-US" dirty="0">
                <a:latin typeface="+mj-lt"/>
              </a:rPr>
              <a:t> </a:t>
            </a:r>
            <a:r>
              <a:rPr lang="en-US" dirty="0" err="1">
                <a:latin typeface="+mj-lt"/>
              </a:rPr>
              <a:t>nije</a:t>
            </a:r>
            <a:r>
              <a:rPr lang="en-US" dirty="0">
                <a:latin typeface="+mj-lt"/>
              </a:rPr>
              <a:t> </a:t>
            </a:r>
            <a:r>
              <a:rPr lang="en-US" dirty="0" err="1">
                <a:latin typeface="+mj-lt"/>
              </a:rPr>
              <a:t>dostupan</a:t>
            </a:r>
            <a:r>
              <a:rPr lang="en-US" dirty="0">
                <a:latin typeface="+mj-lt"/>
              </a:rPr>
              <a:t> </a:t>
            </a:r>
            <a:r>
              <a:rPr lang="en-US" dirty="0" err="1">
                <a:latin typeface="+mj-lt"/>
              </a:rPr>
              <a:t>podatak</a:t>
            </a:r>
            <a:r>
              <a:rPr lang="en-US" dirty="0">
                <a:latin typeface="+mj-lt"/>
              </a:rPr>
              <a:t> o </a:t>
            </a:r>
            <a:r>
              <a:rPr lang="en-US" dirty="0" err="1">
                <a:latin typeface="+mj-lt"/>
              </a:rPr>
              <a:t>zadnjem</a:t>
            </a:r>
            <a:r>
              <a:rPr lang="en-US" dirty="0">
                <a:latin typeface="+mj-lt"/>
              </a:rPr>
              <a:t> </a:t>
            </a:r>
            <a:r>
              <a:rPr lang="en-US" dirty="0" err="1">
                <a:latin typeface="+mj-lt"/>
              </a:rPr>
              <a:t>godišnjem</a:t>
            </a:r>
            <a:r>
              <a:rPr lang="en-US" dirty="0">
                <a:latin typeface="+mj-lt"/>
              </a:rPr>
              <a:t> </a:t>
            </a:r>
            <a:r>
              <a:rPr lang="en-US" dirty="0" err="1">
                <a:latin typeface="+mj-lt"/>
              </a:rPr>
              <a:t>bruto</a:t>
            </a:r>
            <a:r>
              <a:rPr lang="en-US" dirty="0">
                <a:latin typeface="+mj-lt"/>
              </a:rPr>
              <a:t> </a:t>
            </a:r>
            <a:r>
              <a:rPr lang="en-US" dirty="0" err="1">
                <a:latin typeface="+mj-lt"/>
              </a:rPr>
              <a:t>iznosu</a:t>
            </a:r>
            <a:r>
              <a:rPr lang="en-US" dirty="0">
                <a:latin typeface="+mj-lt"/>
              </a:rPr>
              <a:t> </a:t>
            </a:r>
            <a:r>
              <a:rPr lang="en-US" dirty="0" err="1">
                <a:latin typeface="+mj-lt"/>
              </a:rPr>
              <a:t>plaće</a:t>
            </a:r>
            <a:r>
              <a:rPr lang="en-US" dirty="0">
                <a:latin typeface="+mj-lt"/>
              </a:rPr>
              <a:t> </a:t>
            </a:r>
            <a:r>
              <a:rPr lang="en-US" dirty="0" err="1">
                <a:latin typeface="+mj-lt"/>
              </a:rPr>
              <a:t>za</a:t>
            </a:r>
            <a:r>
              <a:rPr lang="en-US" dirty="0">
                <a:latin typeface="+mj-lt"/>
              </a:rPr>
              <a:t> </a:t>
            </a:r>
            <a:r>
              <a:rPr lang="en-US" dirty="0" err="1">
                <a:latin typeface="+mj-lt"/>
              </a:rPr>
              <a:t>punih</a:t>
            </a:r>
            <a:r>
              <a:rPr lang="en-US" dirty="0">
                <a:latin typeface="+mj-lt"/>
              </a:rPr>
              <a:t> 12 </a:t>
            </a:r>
            <a:r>
              <a:rPr lang="en-US" dirty="0" err="1">
                <a:latin typeface="+mj-lt"/>
              </a:rPr>
              <a:t>mjeseci</a:t>
            </a:r>
            <a:r>
              <a:rPr lang="en-US" dirty="0">
                <a:latin typeface="+mj-lt"/>
              </a:rPr>
              <a:t>, </a:t>
            </a:r>
            <a:r>
              <a:rPr lang="en-US" dirty="0" err="1">
                <a:latin typeface="+mj-lt"/>
              </a:rPr>
              <a:t>izračun</a:t>
            </a:r>
            <a:r>
              <a:rPr lang="en-US" dirty="0">
                <a:latin typeface="+mj-lt"/>
              </a:rPr>
              <a:t> se </a:t>
            </a:r>
            <a:r>
              <a:rPr lang="en-US" dirty="0" err="1">
                <a:latin typeface="+mj-lt"/>
              </a:rPr>
              <a:t>vrši</a:t>
            </a:r>
            <a:r>
              <a:rPr lang="en-US" dirty="0">
                <a:latin typeface="+mj-lt"/>
              </a:rPr>
              <a:t> </a:t>
            </a:r>
            <a:r>
              <a:rPr lang="en-US" dirty="0" err="1">
                <a:latin typeface="+mj-lt"/>
              </a:rPr>
              <a:t>na</a:t>
            </a:r>
            <a:r>
              <a:rPr lang="en-US" dirty="0">
                <a:latin typeface="+mj-lt"/>
              </a:rPr>
              <a:t> </a:t>
            </a:r>
            <a:r>
              <a:rPr lang="en-US" dirty="0" err="1">
                <a:latin typeface="+mj-lt"/>
              </a:rPr>
              <a:t>temelju</a:t>
            </a:r>
            <a:r>
              <a:rPr lang="en-US" dirty="0">
                <a:latin typeface="+mj-lt"/>
              </a:rPr>
              <a:t> </a:t>
            </a:r>
            <a:r>
              <a:rPr lang="en-US" dirty="0" err="1">
                <a:latin typeface="+mj-lt"/>
              </a:rPr>
              <a:t>dostavljenog</a:t>
            </a:r>
            <a:r>
              <a:rPr lang="en-US" dirty="0">
                <a:latin typeface="+mj-lt"/>
              </a:rPr>
              <a:t> </a:t>
            </a:r>
            <a:r>
              <a:rPr lang="en-US" dirty="0" err="1">
                <a:latin typeface="+mj-lt"/>
              </a:rPr>
              <a:t>izračuna</a:t>
            </a:r>
            <a:r>
              <a:rPr lang="en-US" dirty="0">
                <a:latin typeface="+mj-lt"/>
              </a:rPr>
              <a:t> </a:t>
            </a:r>
            <a:r>
              <a:rPr lang="en-US" dirty="0" err="1">
                <a:latin typeface="+mj-lt"/>
              </a:rPr>
              <a:t>plaće</a:t>
            </a:r>
            <a:r>
              <a:rPr lang="en-US" dirty="0">
                <a:latin typeface="+mj-lt"/>
              </a:rPr>
              <a:t> </a:t>
            </a:r>
            <a:r>
              <a:rPr lang="en-US" dirty="0" err="1">
                <a:latin typeface="+mj-lt"/>
              </a:rPr>
              <a:t>za</a:t>
            </a:r>
            <a:r>
              <a:rPr lang="en-US" dirty="0">
                <a:latin typeface="+mj-lt"/>
              </a:rPr>
              <a:t> </a:t>
            </a:r>
            <a:r>
              <a:rPr lang="en-US" dirty="0" err="1">
                <a:latin typeface="+mj-lt"/>
              </a:rPr>
              <a:t>drugog</a:t>
            </a:r>
            <a:r>
              <a:rPr lang="en-US" dirty="0">
                <a:latin typeface="+mj-lt"/>
              </a:rPr>
              <a:t> </a:t>
            </a:r>
            <a:r>
              <a:rPr lang="en-US" dirty="0" err="1">
                <a:latin typeface="+mj-lt"/>
              </a:rPr>
              <a:t>zaposlenog</a:t>
            </a:r>
            <a:r>
              <a:rPr lang="en-US" dirty="0">
                <a:latin typeface="+mj-lt"/>
              </a:rPr>
              <a:t> </a:t>
            </a:r>
            <a:r>
              <a:rPr lang="en-US" dirty="0" err="1">
                <a:latin typeface="+mj-lt"/>
              </a:rPr>
              <a:t>djelatnika</a:t>
            </a:r>
            <a:r>
              <a:rPr lang="en-US" dirty="0">
                <a:latin typeface="+mj-lt"/>
              </a:rPr>
              <a:t> </a:t>
            </a:r>
            <a:r>
              <a:rPr lang="en-US" dirty="0" err="1">
                <a:latin typeface="+mj-lt"/>
              </a:rPr>
              <a:t>raspoređenog</a:t>
            </a:r>
            <a:r>
              <a:rPr lang="en-US" dirty="0">
                <a:latin typeface="+mj-lt"/>
              </a:rPr>
              <a:t> </a:t>
            </a:r>
            <a:r>
              <a:rPr lang="en-US" dirty="0" err="1">
                <a:latin typeface="+mj-lt"/>
              </a:rPr>
              <a:t>na</a:t>
            </a:r>
            <a:r>
              <a:rPr lang="en-US" dirty="0">
                <a:latin typeface="+mj-lt"/>
              </a:rPr>
              <a:t> </a:t>
            </a:r>
            <a:r>
              <a:rPr lang="en-US" dirty="0" err="1">
                <a:latin typeface="+mj-lt"/>
              </a:rPr>
              <a:t>isto</a:t>
            </a:r>
            <a:r>
              <a:rPr lang="en-US" dirty="0">
                <a:latin typeface="+mj-lt"/>
              </a:rPr>
              <a:t> </a:t>
            </a:r>
            <a:r>
              <a:rPr lang="en-US" dirty="0" err="1">
                <a:latin typeface="+mj-lt"/>
              </a:rPr>
              <a:t>ili</a:t>
            </a:r>
            <a:r>
              <a:rPr lang="en-US" dirty="0">
                <a:latin typeface="+mj-lt"/>
              </a:rPr>
              <a:t> </a:t>
            </a:r>
            <a:r>
              <a:rPr lang="en-US" dirty="0" err="1">
                <a:latin typeface="+mj-lt"/>
              </a:rPr>
              <a:t>slično</a:t>
            </a:r>
            <a:r>
              <a:rPr lang="en-US" dirty="0">
                <a:latin typeface="+mj-lt"/>
              </a:rPr>
              <a:t> </a:t>
            </a:r>
            <a:r>
              <a:rPr lang="en-US" dirty="0" err="1">
                <a:latin typeface="+mj-lt"/>
              </a:rPr>
              <a:t>radno</a:t>
            </a:r>
            <a:r>
              <a:rPr lang="en-US" dirty="0">
                <a:latin typeface="+mj-lt"/>
              </a:rPr>
              <a:t> </a:t>
            </a:r>
            <a:r>
              <a:rPr lang="en-US" dirty="0" err="1">
                <a:latin typeface="+mj-lt"/>
              </a:rPr>
              <a:t>mjesto</a:t>
            </a:r>
            <a:endParaRPr lang="en-US" dirty="0">
              <a:latin typeface="+mj-lt"/>
            </a:endParaRPr>
          </a:p>
          <a:p>
            <a:pPr algn="just"/>
            <a:endParaRPr lang="en-150" dirty="0">
              <a:latin typeface="+mj-lt"/>
            </a:endParaRPr>
          </a:p>
          <a:p>
            <a:pPr algn="just"/>
            <a:r>
              <a:rPr lang="pl-PL" dirty="0">
                <a:latin typeface="+mj-lt"/>
              </a:rPr>
              <a:t>b) </a:t>
            </a:r>
            <a:r>
              <a:rPr lang="en-US" dirty="0">
                <a:latin typeface="+mj-lt"/>
              </a:rPr>
              <a:t>Z</a:t>
            </a:r>
            <a:r>
              <a:rPr lang="pl-PL" dirty="0">
                <a:latin typeface="+mj-lt"/>
              </a:rPr>
              <a:t>a radno mjesto u slučaju kada kod prijavitelja</a:t>
            </a:r>
            <a:r>
              <a:rPr lang="en-US" dirty="0">
                <a:latin typeface="+mj-lt"/>
              </a:rPr>
              <a:t> </a:t>
            </a:r>
            <a:r>
              <a:rPr lang="pl-PL" b="1" dirty="0">
                <a:latin typeface="+mj-lt"/>
              </a:rPr>
              <a:t>nije zaposlena </a:t>
            </a:r>
            <a:r>
              <a:rPr lang="pl-PL" dirty="0">
                <a:latin typeface="+mj-lt"/>
              </a:rPr>
              <a:t>niti jedna osoba do predaje projektnog prijedloga, i/ili nije zaposlena niti jedna osoba </a:t>
            </a:r>
            <a:r>
              <a:rPr lang="pl-PL" b="1" dirty="0">
                <a:latin typeface="+mj-lt"/>
              </a:rPr>
              <a:t>u neprekidnom trajanju 12 uzastopnih mjeseci </a:t>
            </a:r>
            <a:r>
              <a:rPr lang="pl-PL" dirty="0">
                <a:latin typeface="+mj-lt"/>
              </a:rPr>
              <a:t>koji prethode predaji projektnog prijedloga,</a:t>
            </a:r>
            <a:r>
              <a:rPr lang="en-US" dirty="0">
                <a:latin typeface="+mj-lt"/>
              </a:rPr>
              <a:t> i/</a:t>
            </a:r>
            <a:r>
              <a:rPr lang="en-US" dirty="0" err="1">
                <a:latin typeface="+mj-lt"/>
              </a:rPr>
              <a:t>ili</a:t>
            </a:r>
            <a:r>
              <a:rPr lang="pl-PL" dirty="0">
                <a:latin typeface="+mj-lt"/>
              </a:rPr>
              <a:t> niti jedna od zaposlenih osoba nije raspoređena na isto ili slično radno mjesto</a:t>
            </a:r>
            <a:r>
              <a:rPr lang="en-US" dirty="0">
                <a:latin typeface="+mj-lt"/>
              </a:rPr>
              <a:t>, </a:t>
            </a:r>
            <a:r>
              <a:rPr lang="en-US" dirty="0" err="1">
                <a:latin typeface="+mj-lt"/>
              </a:rPr>
              <a:t>standardne</a:t>
            </a:r>
            <a:r>
              <a:rPr lang="en-US" dirty="0">
                <a:latin typeface="+mj-lt"/>
              </a:rPr>
              <a:t> </a:t>
            </a:r>
            <a:r>
              <a:rPr lang="en-US" dirty="0" err="1">
                <a:latin typeface="+mj-lt"/>
              </a:rPr>
              <a:t>veličine</a:t>
            </a:r>
            <a:r>
              <a:rPr lang="en-US" dirty="0">
                <a:latin typeface="+mj-lt"/>
              </a:rPr>
              <a:t> </a:t>
            </a:r>
            <a:r>
              <a:rPr lang="en-US" dirty="0" err="1">
                <a:latin typeface="+mj-lt"/>
              </a:rPr>
              <a:t>jediničnog</a:t>
            </a:r>
            <a:r>
              <a:rPr lang="en-US" dirty="0">
                <a:latin typeface="+mj-lt"/>
              </a:rPr>
              <a:t> </a:t>
            </a:r>
            <a:r>
              <a:rPr lang="en-US" dirty="0" err="1">
                <a:latin typeface="+mj-lt"/>
              </a:rPr>
              <a:t>troška</a:t>
            </a:r>
            <a:r>
              <a:rPr lang="en-US" dirty="0">
                <a:latin typeface="+mj-lt"/>
              </a:rPr>
              <a:t> </a:t>
            </a:r>
            <a:r>
              <a:rPr lang="en-US" dirty="0" err="1">
                <a:latin typeface="+mj-lt"/>
              </a:rPr>
              <a:t>izračunavaju</a:t>
            </a:r>
            <a:r>
              <a:rPr lang="en-US" dirty="0">
                <a:latin typeface="+mj-lt"/>
              </a:rPr>
              <a:t> se </a:t>
            </a:r>
            <a:r>
              <a:rPr lang="en-US" dirty="0" err="1">
                <a:latin typeface="+mj-lt"/>
              </a:rPr>
              <a:t>na</a:t>
            </a:r>
            <a:r>
              <a:rPr lang="en-US" dirty="0">
                <a:latin typeface="+mj-lt"/>
              </a:rPr>
              <a:t> </a:t>
            </a:r>
            <a:r>
              <a:rPr lang="en-US" dirty="0" err="1">
                <a:latin typeface="+mj-lt"/>
              </a:rPr>
              <a:t>način</a:t>
            </a:r>
            <a:r>
              <a:rPr lang="en-US" dirty="0">
                <a:latin typeface="+mj-lt"/>
              </a:rPr>
              <a:t> da se </a:t>
            </a:r>
            <a:r>
              <a:rPr lang="en-US" dirty="0" err="1">
                <a:latin typeface="+mj-lt"/>
              </a:rPr>
              <a:t>za</a:t>
            </a:r>
            <a:r>
              <a:rPr lang="en-US" dirty="0">
                <a:latin typeface="+mj-lt"/>
              </a:rPr>
              <a:t> </a:t>
            </a:r>
            <a:r>
              <a:rPr lang="en-US" dirty="0" err="1">
                <a:latin typeface="+mj-lt"/>
              </a:rPr>
              <a:t>predviđeno</a:t>
            </a:r>
            <a:r>
              <a:rPr lang="en-US" dirty="0">
                <a:latin typeface="+mj-lt"/>
              </a:rPr>
              <a:t> </a:t>
            </a:r>
            <a:r>
              <a:rPr lang="en-US" dirty="0" err="1">
                <a:latin typeface="+mj-lt"/>
              </a:rPr>
              <a:t>radno</a:t>
            </a:r>
            <a:r>
              <a:rPr lang="en-US" dirty="0">
                <a:latin typeface="+mj-lt"/>
              </a:rPr>
              <a:t> </a:t>
            </a:r>
            <a:r>
              <a:rPr lang="en-US" dirty="0" err="1">
                <a:latin typeface="+mj-lt"/>
              </a:rPr>
              <a:t>mjesto</a:t>
            </a:r>
            <a:r>
              <a:rPr lang="en-US" dirty="0">
                <a:latin typeface="+mj-lt"/>
              </a:rPr>
              <a:t> </a:t>
            </a:r>
            <a:r>
              <a:rPr lang="en-US" dirty="0" err="1">
                <a:latin typeface="+mj-lt"/>
              </a:rPr>
              <a:t>djelatnika</a:t>
            </a:r>
            <a:r>
              <a:rPr lang="en-US" dirty="0">
                <a:latin typeface="+mj-lt"/>
              </a:rPr>
              <a:t> </a:t>
            </a:r>
            <a:r>
              <a:rPr lang="en-US" dirty="0" err="1">
                <a:latin typeface="+mj-lt"/>
              </a:rPr>
              <a:t>zaposlenog</a:t>
            </a:r>
            <a:r>
              <a:rPr lang="en-US" dirty="0">
                <a:latin typeface="+mj-lt"/>
              </a:rPr>
              <a:t> </a:t>
            </a:r>
            <a:r>
              <a:rPr lang="en-US" dirty="0" err="1">
                <a:latin typeface="+mj-lt"/>
              </a:rPr>
              <a:t>na</a:t>
            </a:r>
            <a:r>
              <a:rPr lang="en-US" dirty="0">
                <a:latin typeface="+mj-lt"/>
              </a:rPr>
              <a:t> </a:t>
            </a:r>
            <a:r>
              <a:rPr lang="en-US" dirty="0" err="1">
                <a:latin typeface="+mj-lt"/>
              </a:rPr>
              <a:t>projektu</a:t>
            </a:r>
            <a:r>
              <a:rPr lang="en-US" dirty="0">
                <a:latin typeface="+mj-lt"/>
              </a:rPr>
              <a:t> </a:t>
            </a:r>
            <a:r>
              <a:rPr lang="en-US" dirty="0" err="1">
                <a:latin typeface="+mj-lt"/>
              </a:rPr>
              <a:t>priznaje</a:t>
            </a:r>
            <a:r>
              <a:rPr lang="en-US" dirty="0">
                <a:latin typeface="+mj-lt"/>
              </a:rPr>
              <a:t> sat </a:t>
            </a:r>
            <a:r>
              <a:rPr lang="en-US" dirty="0" err="1">
                <a:latin typeface="+mj-lt"/>
              </a:rPr>
              <a:t>rada</a:t>
            </a:r>
            <a:r>
              <a:rPr lang="en-US" dirty="0">
                <a:latin typeface="+mj-lt"/>
              </a:rPr>
              <a:t> </a:t>
            </a:r>
            <a:r>
              <a:rPr lang="en-US" dirty="0" err="1">
                <a:latin typeface="+mj-lt"/>
              </a:rPr>
              <a:t>na</a:t>
            </a:r>
            <a:r>
              <a:rPr lang="en-US" dirty="0">
                <a:latin typeface="+mj-lt"/>
              </a:rPr>
              <a:t> </a:t>
            </a:r>
            <a:r>
              <a:rPr lang="en-US" dirty="0" err="1">
                <a:latin typeface="+mj-lt"/>
              </a:rPr>
              <a:t>osnovu</a:t>
            </a:r>
            <a:r>
              <a:rPr lang="en-US" dirty="0">
                <a:latin typeface="+mj-lt"/>
              </a:rPr>
              <a:t> 12 </a:t>
            </a:r>
            <a:r>
              <a:rPr lang="en-US" dirty="0" err="1">
                <a:latin typeface="+mj-lt"/>
              </a:rPr>
              <a:t>mj</a:t>
            </a:r>
            <a:r>
              <a:rPr lang="en-US" dirty="0">
                <a:latin typeface="+mj-lt"/>
              </a:rPr>
              <a:t>. </a:t>
            </a:r>
            <a:r>
              <a:rPr lang="en-US" b="1" dirty="0" err="1">
                <a:latin typeface="+mj-lt"/>
              </a:rPr>
              <a:t>prosjeka</a:t>
            </a:r>
            <a:r>
              <a:rPr lang="en-US" b="1" dirty="0">
                <a:latin typeface="+mj-lt"/>
              </a:rPr>
              <a:t> </a:t>
            </a:r>
            <a:r>
              <a:rPr lang="en-US" dirty="0" err="1">
                <a:latin typeface="+mj-lt"/>
              </a:rPr>
              <a:t>za</a:t>
            </a:r>
            <a:r>
              <a:rPr lang="en-US" dirty="0">
                <a:latin typeface="+mj-lt"/>
              </a:rPr>
              <a:t> period od 1.1.2021. do 31.12.2021. </a:t>
            </a:r>
            <a:r>
              <a:rPr lang="en-US" dirty="0" err="1">
                <a:latin typeface="+mj-lt"/>
              </a:rPr>
              <a:t>umnožen</a:t>
            </a:r>
            <a:r>
              <a:rPr lang="en-US" dirty="0">
                <a:latin typeface="+mj-lt"/>
              </a:rPr>
              <a:t> s </a:t>
            </a:r>
            <a:r>
              <a:rPr lang="en-US" dirty="0" err="1">
                <a:latin typeface="+mj-lt"/>
              </a:rPr>
              <a:t>planiranim</a:t>
            </a:r>
            <a:r>
              <a:rPr lang="en-US" dirty="0">
                <a:latin typeface="+mj-lt"/>
              </a:rPr>
              <a:t> </a:t>
            </a:r>
            <a:r>
              <a:rPr lang="en-US" dirty="0" err="1">
                <a:latin typeface="+mj-lt"/>
              </a:rPr>
              <a:t>brojem</a:t>
            </a:r>
            <a:r>
              <a:rPr lang="en-US" dirty="0">
                <a:latin typeface="+mj-lt"/>
              </a:rPr>
              <a:t> sati </a:t>
            </a:r>
            <a:r>
              <a:rPr lang="en-US" dirty="0" err="1">
                <a:latin typeface="+mj-lt"/>
              </a:rPr>
              <a:t>osoblja</a:t>
            </a:r>
            <a:r>
              <a:rPr lang="en-US" dirty="0">
                <a:latin typeface="+mj-lt"/>
              </a:rPr>
              <a:t> </a:t>
            </a:r>
            <a:r>
              <a:rPr lang="en-US" dirty="0" err="1">
                <a:latin typeface="+mj-lt"/>
              </a:rPr>
              <a:t>koje</a:t>
            </a:r>
            <a:r>
              <a:rPr lang="en-US" dirty="0">
                <a:latin typeface="+mj-lt"/>
              </a:rPr>
              <a:t> </a:t>
            </a:r>
            <a:r>
              <a:rPr lang="en-US" dirty="0" err="1">
                <a:latin typeface="+mj-lt"/>
              </a:rPr>
              <a:t>će</a:t>
            </a:r>
            <a:r>
              <a:rPr lang="en-US" dirty="0">
                <a:latin typeface="+mj-lt"/>
              </a:rPr>
              <a:t> </a:t>
            </a:r>
            <a:r>
              <a:rPr lang="en-US" dirty="0" err="1">
                <a:latin typeface="+mj-lt"/>
              </a:rPr>
              <a:t>izravno</a:t>
            </a:r>
            <a:r>
              <a:rPr lang="en-US" dirty="0">
                <a:latin typeface="+mj-lt"/>
              </a:rPr>
              <a:t> </a:t>
            </a:r>
            <a:r>
              <a:rPr lang="en-US" dirty="0" err="1">
                <a:latin typeface="+mj-lt"/>
              </a:rPr>
              <a:t>raditi</a:t>
            </a:r>
            <a:r>
              <a:rPr lang="en-US" dirty="0">
                <a:latin typeface="+mj-lt"/>
              </a:rPr>
              <a:t> </a:t>
            </a:r>
            <a:r>
              <a:rPr lang="en-US" dirty="0" err="1">
                <a:latin typeface="+mj-lt"/>
              </a:rPr>
              <a:t>na</a:t>
            </a:r>
            <a:r>
              <a:rPr lang="en-US" dirty="0">
                <a:latin typeface="+mj-lt"/>
              </a:rPr>
              <a:t> </a:t>
            </a:r>
            <a:r>
              <a:rPr lang="en-US" dirty="0" err="1">
                <a:latin typeface="+mj-lt"/>
              </a:rPr>
              <a:t>projektu</a:t>
            </a:r>
            <a:r>
              <a:rPr lang="en-US" dirty="0">
                <a:latin typeface="+mj-lt"/>
              </a:rPr>
              <a:t> </a:t>
            </a:r>
            <a:r>
              <a:rPr lang="en-US" b="1" dirty="0" err="1">
                <a:latin typeface="+mj-lt"/>
              </a:rPr>
              <a:t>prema</a:t>
            </a:r>
            <a:r>
              <a:rPr lang="en-US" b="1" dirty="0">
                <a:latin typeface="+mj-lt"/>
              </a:rPr>
              <a:t> </a:t>
            </a:r>
            <a:r>
              <a:rPr lang="en-US" b="1" dirty="0" err="1">
                <a:latin typeface="+mj-lt"/>
              </a:rPr>
              <a:t>područjima</a:t>
            </a:r>
            <a:r>
              <a:rPr lang="en-US" b="1" dirty="0">
                <a:latin typeface="+mj-lt"/>
              </a:rPr>
              <a:t> NKD 2007 </a:t>
            </a:r>
            <a:r>
              <a:rPr lang="en-US" dirty="0">
                <a:latin typeface="+mj-lt"/>
              </a:rPr>
              <a:t>(</a:t>
            </a:r>
            <a:r>
              <a:rPr lang="en-US" dirty="0" err="1">
                <a:latin typeface="+mj-lt"/>
              </a:rPr>
              <a:t>izvor</a:t>
            </a:r>
            <a:r>
              <a:rPr lang="en-US" dirty="0">
                <a:latin typeface="+mj-lt"/>
              </a:rPr>
              <a:t>: DZS) </a:t>
            </a:r>
            <a:endParaRPr lang="en-150" sz="1500" dirty="0">
              <a:latin typeface="+mj-lt"/>
            </a:endParaRPr>
          </a:p>
          <a:p>
            <a:pPr algn="just"/>
            <a:endParaRPr lang="en-US" b="1" dirty="0">
              <a:solidFill>
                <a:srgbClr val="000000"/>
              </a:solidFill>
              <a:latin typeface="+mj-lt"/>
            </a:endParaRPr>
          </a:p>
        </p:txBody>
      </p:sp>
      <p:sp>
        <p:nvSpPr>
          <p:cNvPr id="4" name="TextBox 3"/>
          <p:cNvSpPr txBox="1"/>
          <p:nvPr/>
        </p:nvSpPr>
        <p:spPr>
          <a:xfrm>
            <a:off x="382818" y="477654"/>
            <a:ext cx="11051937"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TROŠKOVI PLAĆA OSOBLJA</a:t>
            </a:r>
          </a:p>
        </p:txBody>
      </p:sp>
      <p:pic>
        <p:nvPicPr>
          <p:cNvPr id="7" name="Slika 6">
            <a:extLst>
              <a:ext uri="{FF2B5EF4-FFF2-40B4-BE49-F238E27FC236}">
                <a16:creationId xmlns:a16="http://schemas.microsoft.com/office/drawing/2014/main" id="{0E12824D-34E5-4E10-9245-98F0A4C830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9120" y="6246702"/>
            <a:ext cx="2136479" cy="474773"/>
          </a:xfrm>
          <a:prstGeom prst="rect">
            <a:avLst/>
          </a:prstGeom>
        </p:spPr>
      </p:pic>
    </p:spTree>
    <p:extLst>
      <p:ext uri="{BB962C8B-B14F-4D97-AF65-F5344CB8AC3E}">
        <p14:creationId xmlns:p14="http://schemas.microsoft.com/office/powerpoint/2010/main" val="144528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79631"/>
            <a:ext cx="2558203" cy="757979"/>
          </a:xfrm>
          <a:prstGeom prst="rect">
            <a:avLst/>
          </a:prstGeom>
          <a:noFill/>
        </p:spPr>
      </p:pic>
      <p:sp>
        <p:nvSpPr>
          <p:cNvPr id="3" name="Rectangle 2"/>
          <p:cNvSpPr/>
          <p:nvPr/>
        </p:nvSpPr>
        <p:spPr>
          <a:xfrm>
            <a:off x="145916" y="826854"/>
            <a:ext cx="12046084" cy="5350183"/>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spcAft>
                <a:spcPts val="200"/>
              </a:spcAft>
              <a:buFont typeface="Arial" panose="020B0604020202020204" pitchFamily="34" charset="0"/>
              <a:buChar char="•"/>
            </a:pPr>
            <a:r>
              <a:rPr lang="pl-PL" sz="1500" b="1" dirty="0">
                <a:latin typeface="+mj-lt"/>
              </a:rPr>
              <a:t>PDV</a:t>
            </a:r>
            <a:r>
              <a:rPr lang="pl-PL" sz="1500" dirty="0">
                <a:latin typeface="+mj-lt"/>
              </a:rPr>
              <a:t> tj. porez na dodanu vrijednost; </a:t>
            </a:r>
          </a:p>
          <a:p>
            <a:pPr marL="285750" indent="-285750">
              <a:spcAft>
                <a:spcPts val="200"/>
              </a:spcAft>
              <a:buFont typeface="Arial" panose="020B0604020202020204" pitchFamily="34" charset="0"/>
              <a:buChar char="•"/>
            </a:pPr>
            <a:r>
              <a:rPr lang="en-US" sz="1500" b="1" dirty="0" err="1">
                <a:latin typeface="+mj-lt"/>
              </a:rPr>
              <a:t>Kamate</a:t>
            </a:r>
            <a:r>
              <a:rPr lang="en-US" sz="1500" dirty="0">
                <a:latin typeface="+mj-lt"/>
              </a:rPr>
              <a:t> </a:t>
            </a:r>
            <a:r>
              <a:rPr lang="en-US" sz="1500" dirty="0" err="1">
                <a:latin typeface="+mj-lt"/>
              </a:rPr>
              <a:t>na</a:t>
            </a:r>
            <a:r>
              <a:rPr lang="en-US" sz="1500" dirty="0">
                <a:latin typeface="+mj-lt"/>
              </a:rPr>
              <a:t> dug; </a:t>
            </a:r>
          </a:p>
          <a:p>
            <a:pPr marL="285750" indent="-285750">
              <a:spcAft>
                <a:spcPts val="200"/>
              </a:spcAft>
              <a:buFont typeface="Arial" panose="020B0604020202020204" pitchFamily="34" charset="0"/>
              <a:buChar char="•"/>
            </a:pPr>
            <a:r>
              <a:rPr lang="en-US" sz="1500" dirty="0" err="1"/>
              <a:t>Doprinosi</a:t>
            </a:r>
            <a:r>
              <a:rPr lang="en-US" sz="1500" dirty="0"/>
              <a:t> u </a:t>
            </a:r>
            <a:r>
              <a:rPr lang="en-US" sz="1500" dirty="0" err="1"/>
              <a:t>naravi</a:t>
            </a:r>
            <a:r>
              <a:rPr lang="en-US" sz="1500" dirty="0"/>
              <a:t> u </a:t>
            </a:r>
            <a:r>
              <a:rPr lang="en-US" sz="1500" dirty="0" err="1"/>
              <a:t>obliku</a:t>
            </a:r>
            <a:r>
              <a:rPr lang="en-US" sz="1500" dirty="0"/>
              <a:t> </a:t>
            </a:r>
            <a:r>
              <a:rPr lang="en-US" sz="1500" dirty="0" err="1"/>
              <a:t>izvršenih</a:t>
            </a:r>
            <a:r>
              <a:rPr lang="en-US" sz="1500" dirty="0"/>
              <a:t> </a:t>
            </a:r>
            <a:r>
              <a:rPr lang="en-US" sz="1500" dirty="0" err="1"/>
              <a:t>radova</a:t>
            </a:r>
            <a:r>
              <a:rPr lang="en-US" sz="1500" dirty="0"/>
              <a:t> </a:t>
            </a:r>
            <a:r>
              <a:rPr lang="en-US" sz="1500" dirty="0" err="1"/>
              <a:t>ili</a:t>
            </a:r>
            <a:r>
              <a:rPr lang="en-US" sz="1500" dirty="0"/>
              <a:t> </a:t>
            </a:r>
            <a:r>
              <a:rPr lang="en-US" sz="1500" dirty="0" err="1"/>
              <a:t>osiguranja</a:t>
            </a:r>
            <a:r>
              <a:rPr lang="en-US" sz="1500" dirty="0"/>
              <a:t> robe, </a:t>
            </a:r>
            <a:r>
              <a:rPr lang="en-US" sz="1500" dirty="0" err="1"/>
              <a:t>usluga</a:t>
            </a:r>
            <a:r>
              <a:rPr lang="en-US" sz="1500" dirty="0"/>
              <a:t>, </a:t>
            </a:r>
            <a:r>
              <a:rPr lang="en-US" sz="1500" dirty="0" err="1"/>
              <a:t>zemljišta</a:t>
            </a:r>
            <a:r>
              <a:rPr lang="en-US" sz="1500" dirty="0"/>
              <a:t> </a:t>
            </a:r>
            <a:r>
              <a:rPr lang="en-US" sz="1500" dirty="0" err="1"/>
              <a:t>i</a:t>
            </a:r>
            <a:r>
              <a:rPr lang="en-US" sz="1500" dirty="0"/>
              <a:t> </a:t>
            </a:r>
            <a:r>
              <a:rPr lang="en-US" sz="1500" dirty="0" err="1"/>
              <a:t>nekretnina</a:t>
            </a:r>
            <a:r>
              <a:rPr lang="en-US" sz="1500" dirty="0"/>
              <a:t> za </a:t>
            </a:r>
            <a:r>
              <a:rPr lang="en-US" sz="1500" dirty="0" err="1"/>
              <a:t>koje</a:t>
            </a:r>
            <a:r>
              <a:rPr lang="en-US" sz="1500" dirty="0"/>
              <a:t> </a:t>
            </a:r>
            <a:r>
              <a:rPr lang="en-US" sz="1500" dirty="0" err="1"/>
              <a:t>nije</a:t>
            </a:r>
            <a:r>
              <a:rPr lang="en-US" sz="1500" dirty="0"/>
              <a:t> </a:t>
            </a:r>
            <a:r>
              <a:rPr lang="en-US" sz="1500" dirty="0" err="1"/>
              <a:t>izvršeno</a:t>
            </a:r>
            <a:r>
              <a:rPr lang="en-US" sz="1500" dirty="0"/>
              <a:t> </a:t>
            </a:r>
            <a:r>
              <a:rPr lang="en-US" sz="1500" dirty="0" err="1"/>
              <a:t>plaćanje</a:t>
            </a:r>
            <a:r>
              <a:rPr lang="en-US" sz="1500" dirty="0"/>
              <a:t> u </a:t>
            </a:r>
            <a:r>
              <a:rPr lang="en-US" sz="1500" dirty="0" err="1"/>
              <a:t>gotovini</a:t>
            </a:r>
            <a:r>
              <a:rPr lang="en-US" sz="1500" dirty="0"/>
              <a:t>, </a:t>
            </a:r>
            <a:r>
              <a:rPr lang="en-US" sz="1500" dirty="0" err="1"/>
              <a:t>potkrijepljeno</a:t>
            </a:r>
            <a:r>
              <a:rPr lang="en-US" sz="1500" dirty="0"/>
              <a:t> </a:t>
            </a:r>
            <a:r>
              <a:rPr lang="en-US" sz="1500" dirty="0" err="1"/>
              <a:t>računima</a:t>
            </a:r>
            <a:r>
              <a:rPr lang="en-US" sz="1500" dirty="0"/>
              <a:t> </a:t>
            </a:r>
            <a:r>
              <a:rPr lang="en-US" sz="1500" dirty="0" err="1"/>
              <a:t>ili</a:t>
            </a:r>
            <a:r>
              <a:rPr lang="en-US" sz="1500" dirty="0"/>
              <a:t> </a:t>
            </a:r>
            <a:r>
              <a:rPr lang="en-US" sz="1500" dirty="0" err="1"/>
              <a:t>dokumentima</a:t>
            </a:r>
            <a:r>
              <a:rPr lang="en-US" sz="1500" dirty="0"/>
              <a:t> </a:t>
            </a:r>
            <a:r>
              <a:rPr lang="en-US" sz="1500" dirty="0" err="1"/>
              <a:t>iste</a:t>
            </a:r>
            <a:r>
              <a:rPr lang="en-US" sz="1500" dirty="0"/>
              <a:t> </a:t>
            </a:r>
            <a:r>
              <a:rPr lang="en-US" sz="1500" dirty="0" err="1"/>
              <a:t>dokazne</a:t>
            </a:r>
            <a:r>
              <a:rPr lang="en-US" sz="1500" dirty="0"/>
              <a:t> </a:t>
            </a:r>
            <a:r>
              <a:rPr lang="en-US" sz="1500" dirty="0" err="1"/>
              <a:t>vrijednosti</a:t>
            </a:r>
            <a:r>
              <a:rPr lang="en-US" sz="1500" dirty="0"/>
              <a:t>; </a:t>
            </a:r>
          </a:p>
          <a:p>
            <a:pPr marL="285750" indent="-285750">
              <a:spcAft>
                <a:spcPts val="200"/>
              </a:spcAft>
              <a:buFont typeface="Arial" panose="020B0604020202020204" pitchFamily="34" charset="0"/>
              <a:buChar char="•"/>
            </a:pPr>
            <a:r>
              <a:rPr lang="en-US" sz="1500" dirty="0" err="1">
                <a:latin typeface="+mj-lt"/>
              </a:rPr>
              <a:t>Troškovi</a:t>
            </a:r>
            <a:r>
              <a:rPr lang="en-US" sz="1500" dirty="0">
                <a:latin typeface="+mj-lt"/>
              </a:rPr>
              <a:t> </a:t>
            </a:r>
            <a:r>
              <a:rPr lang="en-US" sz="1500" b="1" dirty="0" err="1">
                <a:latin typeface="+mj-lt"/>
              </a:rPr>
              <a:t>poduzeća</a:t>
            </a:r>
            <a:r>
              <a:rPr lang="en-US" sz="1500" b="1" dirty="0">
                <a:latin typeface="+mj-lt"/>
              </a:rPr>
              <a:t> u </a:t>
            </a:r>
            <a:r>
              <a:rPr lang="en-US" sz="1500" b="1" dirty="0" err="1">
                <a:latin typeface="+mj-lt"/>
              </a:rPr>
              <a:t>poteškoćama</a:t>
            </a:r>
            <a:r>
              <a:rPr lang="en-US" sz="1500" dirty="0">
                <a:latin typeface="+mj-lt"/>
              </a:rPr>
              <a:t>, u </a:t>
            </a:r>
            <a:r>
              <a:rPr lang="en-US" sz="1500" dirty="0" err="1">
                <a:latin typeface="+mj-lt"/>
              </a:rPr>
              <a:t>skladu</a:t>
            </a:r>
            <a:r>
              <a:rPr lang="en-US" sz="1500" dirty="0">
                <a:latin typeface="+mj-lt"/>
              </a:rPr>
              <a:t> s </a:t>
            </a:r>
            <a:r>
              <a:rPr lang="en-US" sz="1500" dirty="0" err="1">
                <a:latin typeface="+mj-lt"/>
              </a:rPr>
              <a:t>pravilima</a:t>
            </a:r>
            <a:r>
              <a:rPr lang="en-US" sz="1500" dirty="0">
                <a:latin typeface="+mj-lt"/>
              </a:rPr>
              <a:t> </a:t>
            </a:r>
            <a:r>
              <a:rPr lang="en-US" sz="1500" dirty="0" err="1">
                <a:latin typeface="+mj-lt"/>
              </a:rPr>
              <a:t>Unije</a:t>
            </a:r>
            <a:r>
              <a:rPr lang="en-US" sz="1500" dirty="0">
                <a:latin typeface="+mj-lt"/>
              </a:rPr>
              <a:t> o </a:t>
            </a:r>
            <a:r>
              <a:rPr lang="en-US" sz="1500" dirty="0" err="1">
                <a:latin typeface="+mj-lt"/>
              </a:rPr>
              <a:t>državnim</a:t>
            </a:r>
            <a:r>
              <a:rPr lang="en-US" sz="1500" dirty="0">
                <a:latin typeface="+mj-lt"/>
              </a:rPr>
              <a:t> </a:t>
            </a:r>
            <a:r>
              <a:rPr lang="en-US" sz="1500" dirty="0" err="1">
                <a:latin typeface="+mj-lt"/>
              </a:rPr>
              <a:t>potporama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Kupnja</a:t>
            </a:r>
            <a:r>
              <a:rPr lang="en-US" sz="1500" dirty="0">
                <a:latin typeface="+mj-lt"/>
              </a:rPr>
              <a:t> </a:t>
            </a:r>
            <a:r>
              <a:rPr lang="en-US" sz="1500" b="1" dirty="0" err="1">
                <a:latin typeface="+mj-lt"/>
              </a:rPr>
              <a:t>rabljene</a:t>
            </a:r>
            <a:r>
              <a:rPr lang="en-US" sz="1500" b="1" dirty="0">
                <a:latin typeface="+mj-lt"/>
              </a:rPr>
              <a:t> </a:t>
            </a:r>
            <a:r>
              <a:rPr lang="en-US" sz="1500" dirty="0" err="1">
                <a:latin typeface="+mj-lt"/>
              </a:rPr>
              <a:t>opreme</a:t>
            </a:r>
            <a:r>
              <a:rPr lang="en-US" sz="1500" dirty="0">
                <a:latin typeface="+mj-lt"/>
              </a:rPr>
              <a:t>; </a:t>
            </a:r>
            <a:r>
              <a:rPr lang="en-US" sz="1500" b="1" dirty="0" err="1">
                <a:latin typeface="+mj-lt"/>
              </a:rPr>
              <a:t>zemljišta</a:t>
            </a:r>
            <a:r>
              <a:rPr lang="en-US" sz="1500" b="1" dirty="0">
                <a:latin typeface="+mj-lt"/>
              </a:rPr>
              <a:t> </a:t>
            </a:r>
            <a:r>
              <a:rPr lang="en-US" sz="1500" b="1" dirty="0" err="1">
                <a:latin typeface="+mj-lt"/>
              </a:rPr>
              <a:t>i</a:t>
            </a:r>
            <a:r>
              <a:rPr lang="en-US" sz="1500" b="1" dirty="0">
                <a:latin typeface="+mj-lt"/>
              </a:rPr>
              <a:t> </a:t>
            </a:r>
            <a:r>
              <a:rPr lang="en-US" sz="1500" b="1" dirty="0" err="1">
                <a:latin typeface="+mj-lt"/>
              </a:rPr>
              <a:t>zgrada</a:t>
            </a:r>
            <a:r>
              <a:rPr lang="en-US" sz="1500" dirty="0">
                <a:latin typeface="+mj-lt"/>
              </a:rPr>
              <a:t>; </a:t>
            </a:r>
            <a:r>
              <a:rPr lang="en-US" sz="1500" b="1" dirty="0" err="1">
                <a:latin typeface="+mj-lt"/>
              </a:rPr>
              <a:t>vozila</a:t>
            </a:r>
            <a:r>
              <a:rPr lang="en-US" sz="1500" dirty="0">
                <a:latin typeface="+mj-lt"/>
              </a:rPr>
              <a:t>; </a:t>
            </a:r>
            <a:r>
              <a:rPr lang="en-US" sz="1500" dirty="0"/>
              <a:t>Leasing; </a:t>
            </a:r>
            <a:endParaRPr lang="en-US" sz="1500" dirty="0">
              <a:latin typeface="+mj-lt"/>
            </a:endParaRPr>
          </a:p>
          <a:p>
            <a:pPr marL="285750" indent="-285750">
              <a:spcAft>
                <a:spcPts val="200"/>
              </a:spcAft>
              <a:buFont typeface="Arial" panose="020B0604020202020204" pitchFamily="34" charset="0"/>
              <a:buChar char="•"/>
            </a:pPr>
            <a:r>
              <a:rPr lang="en-US" sz="1500" dirty="0" err="1">
                <a:latin typeface="+mj-lt"/>
              </a:rPr>
              <a:t>Oprema</a:t>
            </a:r>
            <a:r>
              <a:rPr lang="en-US" sz="1500" dirty="0">
                <a:latin typeface="+mj-lt"/>
              </a:rPr>
              <a:t> za </a:t>
            </a:r>
            <a:r>
              <a:rPr lang="en-US" sz="1500" b="1" dirty="0" err="1">
                <a:latin typeface="+mj-lt"/>
              </a:rPr>
              <a:t>redovito</a:t>
            </a:r>
            <a:r>
              <a:rPr lang="en-US" sz="1500" b="1" dirty="0">
                <a:latin typeface="+mj-lt"/>
              </a:rPr>
              <a:t> </a:t>
            </a:r>
            <a:r>
              <a:rPr lang="en-US" sz="1500" b="1" dirty="0" err="1">
                <a:latin typeface="+mj-lt"/>
              </a:rPr>
              <a:t>poslovanje</a:t>
            </a:r>
            <a:r>
              <a:rPr lang="en-US" sz="1500" b="1" dirty="0">
                <a:latin typeface="+mj-lt"/>
              </a:rPr>
              <a:t> </a:t>
            </a:r>
            <a:r>
              <a:rPr lang="en-US" sz="1500" dirty="0" err="1">
                <a:latin typeface="+mj-lt"/>
              </a:rPr>
              <a:t>koja</a:t>
            </a:r>
            <a:r>
              <a:rPr lang="en-US" sz="1500" dirty="0">
                <a:latin typeface="+mj-lt"/>
              </a:rPr>
              <a:t> </a:t>
            </a:r>
            <a:r>
              <a:rPr lang="en-US" sz="1500" dirty="0" err="1">
                <a:latin typeface="+mj-lt"/>
              </a:rPr>
              <a:t>nije</a:t>
            </a:r>
            <a:r>
              <a:rPr lang="en-US" sz="1500" dirty="0">
                <a:latin typeface="+mj-lt"/>
              </a:rPr>
              <a:t> </a:t>
            </a:r>
            <a:r>
              <a:rPr lang="en-US" sz="1500" dirty="0" err="1">
                <a:latin typeface="+mj-lt"/>
              </a:rPr>
              <a:t>vezana</a:t>
            </a:r>
            <a:r>
              <a:rPr lang="en-US" sz="1500" dirty="0">
                <a:latin typeface="+mj-lt"/>
              </a:rPr>
              <a:t> </a:t>
            </a:r>
            <a:r>
              <a:rPr lang="en-US" sz="1500" dirty="0" err="1">
                <a:latin typeface="+mj-lt"/>
              </a:rPr>
              <a:t>uz</a:t>
            </a:r>
            <a:r>
              <a:rPr lang="en-US" sz="1500" dirty="0">
                <a:latin typeface="+mj-lt"/>
              </a:rPr>
              <a:t> </a:t>
            </a:r>
            <a:r>
              <a:rPr lang="en-US" sz="1500" dirty="0" err="1">
                <a:latin typeface="+mj-lt"/>
              </a:rPr>
              <a:t>projekt</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Kupnja</a:t>
            </a:r>
            <a:r>
              <a:rPr lang="en-US" sz="1500" dirty="0">
                <a:latin typeface="+mj-lt"/>
              </a:rPr>
              <a:t> </a:t>
            </a:r>
            <a:r>
              <a:rPr lang="en-US" sz="1500" dirty="0" err="1">
                <a:latin typeface="+mj-lt"/>
              </a:rPr>
              <a:t>ili</a:t>
            </a:r>
            <a:r>
              <a:rPr lang="en-US" sz="1500" dirty="0">
                <a:latin typeface="+mj-lt"/>
              </a:rPr>
              <a:t> </a:t>
            </a:r>
            <a:r>
              <a:rPr lang="en-US" sz="1500" dirty="0" err="1">
                <a:latin typeface="+mj-lt"/>
              </a:rPr>
              <a:t>zakup</a:t>
            </a:r>
            <a:r>
              <a:rPr lang="en-US" sz="1500" dirty="0">
                <a:latin typeface="+mj-lt"/>
              </a:rPr>
              <a:t> </a:t>
            </a:r>
            <a:r>
              <a:rPr lang="en-US" sz="1500" b="1" dirty="0" err="1">
                <a:latin typeface="+mj-lt"/>
              </a:rPr>
              <a:t>sitnog</a:t>
            </a:r>
            <a:r>
              <a:rPr lang="en-US" sz="1500" b="1" dirty="0">
                <a:latin typeface="+mj-lt"/>
              </a:rPr>
              <a:t> </a:t>
            </a:r>
            <a:r>
              <a:rPr lang="en-US" sz="1500" b="1" dirty="0" err="1">
                <a:latin typeface="+mj-lt"/>
              </a:rPr>
              <a:t>inventara</a:t>
            </a:r>
            <a:r>
              <a:rPr lang="en-US" sz="1500" b="1" dirty="0">
                <a:latin typeface="+mj-lt"/>
              </a:rPr>
              <a:t> </a:t>
            </a:r>
            <a:r>
              <a:rPr lang="en-US" sz="1500" dirty="0">
                <a:latin typeface="+mj-lt"/>
              </a:rPr>
              <a:t>koji </a:t>
            </a:r>
            <a:r>
              <a:rPr lang="en-US" sz="1500" dirty="0" err="1">
                <a:latin typeface="+mj-lt"/>
              </a:rPr>
              <a:t>nije</a:t>
            </a:r>
            <a:r>
              <a:rPr lang="en-US" sz="1500" dirty="0">
                <a:latin typeface="+mj-lt"/>
              </a:rPr>
              <a:t> </a:t>
            </a:r>
            <a:r>
              <a:rPr lang="en-US" sz="1500" dirty="0" err="1">
                <a:latin typeface="+mj-lt"/>
              </a:rPr>
              <a:t>vezan</a:t>
            </a:r>
            <a:r>
              <a:rPr lang="en-US" sz="1500" dirty="0">
                <a:latin typeface="+mj-lt"/>
              </a:rPr>
              <a:t> </a:t>
            </a:r>
            <a:r>
              <a:rPr lang="en-US" sz="1500" dirty="0" err="1">
                <a:latin typeface="+mj-lt"/>
              </a:rPr>
              <a:t>uz</a:t>
            </a:r>
            <a:r>
              <a:rPr lang="en-US" sz="1500" dirty="0">
                <a:latin typeface="+mj-lt"/>
              </a:rPr>
              <a:t> </a:t>
            </a:r>
            <a:r>
              <a:rPr lang="en-US" sz="1500" dirty="0" err="1">
                <a:latin typeface="+mj-lt"/>
              </a:rPr>
              <a:t>projekt</a:t>
            </a:r>
            <a:r>
              <a:rPr lang="en-US" sz="1500" dirty="0">
                <a:latin typeface="+mj-lt"/>
              </a:rPr>
              <a:t>; </a:t>
            </a:r>
          </a:p>
          <a:p>
            <a:pPr marL="285750" indent="-285750">
              <a:spcAft>
                <a:spcPts val="200"/>
              </a:spcAft>
              <a:buFont typeface="Arial" panose="020B0604020202020204" pitchFamily="34" charset="0"/>
              <a:buChar char="•"/>
            </a:pPr>
            <a:r>
              <a:rPr lang="en-US" sz="1500" b="1" dirty="0" err="1">
                <a:latin typeface="+mj-lt"/>
              </a:rPr>
              <a:t>Otpremnine</a:t>
            </a:r>
            <a:r>
              <a:rPr lang="en-US" sz="1500" b="1" dirty="0">
                <a:latin typeface="+mj-lt"/>
              </a:rPr>
              <a:t>, </a:t>
            </a:r>
            <a:r>
              <a:rPr lang="en-US" sz="1500" b="1" dirty="0" err="1">
                <a:latin typeface="+mj-lt"/>
              </a:rPr>
              <a:t>doprinosi</a:t>
            </a:r>
            <a:r>
              <a:rPr lang="en-US" sz="1500" b="1" dirty="0">
                <a:latin typeface="+mj-lt"/>
              </a:rPr>
              <a:t> </a:t>
            </a:r>
            <a:r>
              <a:rPr lang="en-US" sz="1500" dirty="0">
                <a:latin typeface="+mj-lt"/>
              </a:rPr>
              <a:t>za </a:t>
            </a:r>
            <a:r>
              <a:rPr lang="en-US" sz="1500" dirty="0" err="1">
                <a:latin typeface="+mj-lt"/>
              </a:rPr>
              <a:t>dobrovoljna</a:t>
            </a:r>
            <a:r>
              <a:rPr lang="en-US" sz="1500" dirty="0">
                <a:latin typeface="+mj-lt"/>
              </a:rPr>
              <a:t> </a:t>
            </a:r>
            <a:r>
              <a:rPr lang="en-US" sz="1500" dirty="0" err="1">
                <a:latin typeface="+mj-lt"/>
              </a:rPr>
              <a:t>zdravstvena</a:t>
            </a:r>
            <a:r>
              <a:rPr lang="en-US" sz="1500" dirty="0">
                <a:latin typeface="+mj-lt"/>
              </a:rPr>
              <a:t> </a:t>
            </a:r>
            <a:r>
              <a:rPr lang="en-US" sz="1500" dirty="0" err="1">
                <a:latin typeface="+mj-lt"/>
              </a:rPr>
              <a:t>ili</a:t>
            </a:r>
            <a:r>
              <a:rPr lang="en-US" sz="1500" dirty="0">
                <a:latin typeface="+mj-lt"/>
              </a:rPr>
              <a:t> </a:t>
            </a:r>
            <a:r>
              <a:rPr lang="en-US" sz="1500" dirty="0" err="1">
                <a:latin typeface="+mj-lt"/>
              </a:rPr>
              <a:t>mirovinska</a:t>
            </a:r>
            <a:r>
              <a:rPr lang="en-US" sz="1500" dirty="0">
                <a:latin typeface="+mj-lt"/>
              </a:rPr>
              <a:t> </a:t>
            </a:r>
            <a:r>
              <a:rPr lang="en-US" sz="1500" dirty="0" err="1">
                <a:latin typeface="+mj-lt"/>
              </a:rPr>
              <a:t>osiguranja</a:t>
            </a:r>
            <a:r>
              <a:rPr lang="en-US" sz="1500" dirty="0">
                <a:latin typeface="+mj-lt"/>
              </a:rPr>
              <a:t> </a:t>
            </a:r>
            <a:r>
              <a:rPr lang="en-US" sz="1500" dirty="0" err="1">
                <a:latin typeface="+mj-lt"/>
              </a:rPr>
              <a:t>koja</a:t>
            </a:r>
            <a:r>
              <a:rPr lang="en-US" sz="1500" dirty="0">
                <a:latin typeface="+mj-lt"/>
              </a:rPr>
              <a:t> </a:t>
            </a:r>
            <a:r>
              <a:rPr lang="en-US" sz="1500" b="1" dirty="0" err="1">
                <a:latin typeface="+mj-lt"/>
              </a:rPr>
              <a:t>nisu</a:t>
            </a:r>
            <a:r>
              <a:rPr lang="en-US" sz="1500" b="1" dirty="0">
                <a:latin typeface="+mj-lt"/>
              </a:rPr>
              <a:t> </a:t>
            </a:r>
            <a:r>
              <a:rPr lang="en-US" sz="1500" b="1" dirty="0" err="1">
                <a:latin typeface="+mj-lt"/>
              </a:rPr>
              <a:t>obvezna</a:t>
            </a:r>
            <a:r>
              <a:rPr lang="en-US" sz="1500" b="1" dirty="0">
                <a:latin typeface="+mj-lt"/>
              </a:rPr>
              <a:t> </a:t>
            </a:r>
            <a:r>
              <a:rPr lang="en-US" sz="1500" dirty="0" err="1">
                <a:latin typeface="+mj-lt"/>
              </a:rPr>
              <a:t>prema</a:t>
            </a:r>
            <a:r>
              <a:rPr lang="en-US" sz="1500" dirty="0">
                <a:latin typeface="+mj-lt"/>
              </a:rPr>
              <a:t> </a:t>
            </a:r>
            <a:r>
              <a:rPr lang="en-US" sz="1500" dirty="0" err="1">
                <a:latin typeface="+mj-lt"/>
              </a:rPr>
              <a:t>nacionalnom</a:t>
            </a:r>
            <a:r>
              <a:rPr lang="en-US" sz="1500" dirty="0">
                <a:latin typeface="+mj-lt"/>
              </a:rPr>
              <a:t> </a:t>
            </a:r>
            <a:r>
              <a:rPr lang="en-US" sz="1500" dirty="0" err="1">
                <a:latin typeface="+mj-lt"/>
              </a:rPr>
              <a:t>zakonodavstvu</a:t>
            </a:r>
            <a:r>
              <a:rPr lang="en-US" sz="1500" dirty="0">
                <a:latin typeface="+mj-lt"/>
              </a:rPr>
              <a:t> </a:t>
            </a:r>
            <a:r>
              <a:rPr lang="en-US" sz="1500" dirty="0" err="1">
                <a:latin typeface="+mj-lt"/>
              </a:rPr>
              <a:t>te</a:t>
            </a:r>
            <a:r>
              <a:rPr lang="en-US" sz="1500" dirty="0">
                <a:latin typeface="+mj-lt"/>
              </a:rPr>
              <a:t> </a:t>
            </a:r>
            <a:r>
              <a:rPr lang="en-US" sz="1500" b="1" dirty="0" err="1">
                <a:latin typeface="+mj-lt"/>
              </a:rPr>
              <a:t>neoporezivi</a:t>
            </a:r>
            <a:r>
              <a:rPr lang="en-US" sz="1500" b="1" dirty="0">
                <a:latin typeface="+mj-lt"/>
              </a:rPr>
              <a:t> </a:t>
            </a:r>
            <a:r>
              <a:rPr lang="en-US" sz="1500" b="1" dirty="0" err="1">
                <a:latin typeface="+mj-lt"/>
              </a:rPr>
              <a:t>primitci</a:t>
            </a:r>
            <a:r>
              <a:rPr lang="en-US" sz="1500" b="1" dirty="0">
                <a:latin typeface="+mj-lt"/>
              </a:rPr>
              <a:t> </a:t>
            </a:r>
            <a:r>
              <a:rPr lang="en-US" sz="1500" dirty="0" err="1">
                <a:latin typeface="+mj-lt"/>
              </a:rPr>
              <a:t>radnika</a:t>
            </a:r>
            <a:r>
              <a:rPr lang="en-US" sz="1500" dirty="0">
                <a:latin typeface="+mj-lt"/>
              </a:rPr>
              <a:t>, u </a:t>
            </a:r>
            <a:r>
              <a:rPr lang="en-US" sz="1500" dirty="0" err="1">
                <a:latin typeface="+mj-lt"/>
              </a:rPr>
              <a:t>skladu</a:t>
            </a:r>
            <a:r>
              <a:rPr lang="en-US" sz="1500" dirty="0">
                <a:latin typeface="+mj-lt"/>
              </a:rPr>
              <a:t> s </a:t>
            </a:r>
            <a:r>
              <a:rPr lang="en-US" sz="1500" dirty="0" err="1">
                <a:latin typeface="+mj-lt"/>
              </a:rPr>
              <a:t>propisima</a:t>
            </a:r>
            <a:r>
              <a:rPr lang="en-US" sz="1500" dirty="0">
                <a:latin typeface="+mj-lt"/>
              </a:rPr>
              <a:t> </a:t>
            </a:r>
            <a:r>
              <a:rPr lang="en-US" sz="1500" dirty="0" err="1">
                <a:latin typeface="+mj-lt"/>
              </a:rPr>
              <a:t>Republike</a:t>
            </a:r>
            <a:r>
              <a:rPr lang="en-US" sz="1500" dirty="0">
                <a:latin typeface="+mj-lt"/>
              </a:rPr>
              <a:t> </a:t>
            </a:r>
            <a:r>
              <a:rPr lang="en-US" sz="1500" dirty="0" err="1">
                <a:latin typeface="+mj-lt"/>
              </a:rPr>
              <a:t>Hrvatske</a:t>
            </a:r>
            <a:r>
              <a:rPr lang="en-US" sz="1500" dirty="0">
                <a:latin typeface="+mj-lt"/>
              </a:rPr>
              <a:t>; </a:t>
            </a:r>
            <a:r>
              <a:rPr lang="en-US" sz="1500" dirty="0" err="1">
                <a:latin typeface="+mj-lt"/>
              </a:rPr>
              <a:t>Plaćanja</a:t>
            </a:r>
            <a:r>
              <a:rPr lang="en-US" sz="1500" dirty="0">
                <a:latin typeface="+mj-lt"/>
              </a:rPr>
              <a:t> </a:t>
            </a:r>
            <a:r>
              <a:rPr lang="en-US" sz="1500" dirty="0" err="1">
                <a:latin typeface="+mj-lt"/>
              </a:rPr>
              <a:t>svih</a:t>
            </a:r>
            <a:r>
              <a:rPr lang="en-US" sz="1500" b="1" dirty="0">
                <a:latin typeface="+mj-lt"/>
              </a:rPr>
              <a:t> </a:t>
            </a:r>
            <a:r>
              <a:rPr lang="en-US" sz="1500" b="1" dirty="0" err="1">
                <a:latin typeface="+mj-lt"/>
              </a:rPr>
              <a:t>bonusa</a:t>
            </a:r>
            <a:r>
              <a:rPr lang="en-US" sz="1500" b="1" dirty="0">
                <a:latin typeface="+mj-lt"/>
              </a:rPr>
              <a:t> </a:t>
            </a:r>
            <a:r>
              <a:rPr lang="en-US" sz="1500" dirty="0" err="1">
                <a:latin typeface="+mj-lt"/>
              </a:rPr>
              <a:t>zaposlenima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Troškovi</a:t>
            </a:r>
            <a:r>
              <a:rPr lang="en-US" sz="1500" dirty="0">
                <a:latin typeface="+mj-lt"/>
              </a:rPr>
              <a:t> </a:t>
            </a:r>
            <a:r>
              <a:rPr lang="en-US" sz="1500" b="1" dirty="0" err="1">
                <a:latin typeface="+mj-lt"/>
              </a:rPr>
              <a:t>putovanja</a:t>
            </a:r>
            <a:r>
              <a:rPr lang="en-US" sz="1500" b="1" dirty="0">
                <a:latin typeface="+mj-lt"/>
              </a:rPr>
              <a:t> </a:t>
            </a:r>
            <a:r>
              <a:rPr lang="en-US" sz="1500" dirty="0">
                <a:latin typeface="+mj-lt"/>
              </a:rPr>
              <a:t>(</a:t>
            </a:r>
            <a:r>
              <a:rPr lang="en-US" sz="1500" dirty="0" err="1">
                <a:latin typeface="+mj-lt"/>
              </a:rPr>
              <a:t>troškovi</a:t>
            </a:r>
            <a:r>
              <a:rPr lang="en-US" sz="1500" dirty="0">
                <a:latin typeface="+mj-lt"/>
              </a:rPr>
              <a:t> </a:t>
            </a:r>
            <a:r>
              <a:rPr lang="en-US" sz="1500" dirty="0" err="1">
                <a:latin typeface="+mj-lt"/>
              </a:rPr>
              <a:t>prijevoza</a:t>
            </a:r>
            <a:r>
              <a:rPr lang="en-US" sz="1500" dirty="0">
                <a:latin typeface="+mj-lt"/>
              </a:rPr>
              <a:t>, </a:t>
            </a:r>
            <a:r>
              <a:rPr lang="en-US" sz="1500" dirty="0" err="1">
                <a:latin typeface="+mj-lt"/>
              </a:rPr>
              <a:t>smještaja</a:t>
            </a:r>
            <a:r>
              <a:rPr lang="en-US" sz="1500" dirty="0">
                <a:latin typeface="+mj-lt"/>
              </a:rPr>
              <a:t>, </a:t>
            </a:r>
            <a:r>
              <a:rPr lang="en-US" sz="1500" dirty="0" err="1">
                <a:latin typeface="+mj-lt"/>
              </a:rPr>
              <a:t>dnevnica</a:t>
            </a:r>
            <a:r>
              <a:rPr lang="en-US" sz="1500" dirty="0">
                <a:latin typeface="+mj-lt"/>
              </a:rPr>
              <a:t>); </a:t>
            </a:r>
          </a:p>
          <a:p>
            <a:pPr marL="285750" indent="-285750">
              <a:spcAft>
                <a:spcPts val="200"/>
              </a:spcAft>
              <a:buFont typeface="Arial" panose="020B0604020202020204" pitchFamily="34" charset="0"/>
              <a:buChar char="•"/>
            </a:pPr>
            <a:r>
              <a:rPr lang="en-US" sz="1500" b="1" dirty="0" err="1">
                <a:latin typeface="+mj-lt"/>
              </a:rPr>
              <a:t>Kazne</a:t>
            </a:r>
            <a:r>
              <a:rPr lang="en-US" sz="1500" dirty="0">
                <a:latin typeface="+mj-lt"/>
              </a:rPr>
              <a:t>, </a:t>
            </a:r>
            <a:r>
              <a:rPr lang="en-US" sz="1500" dirty="0" err="1">
                <a:latin typeface="+mj-lt"/>
              </a:rPr>
              <a:t>financijske</a:t>
            </a:r>
            <a:r>
              <a:rPr lang="en-US" sz="1500" dirty="0">
                <a:latin typeface="+mj-lt"/>
              </a:rPr>
              <a:t> globe, </a:t>
            </a:r>
            <a:r>
              <a:rPr lang="en-US" sz="1500" dirty="0" err="1">
                <a:latin typeface="+mj-lt"/>
              </a:rPr>
              <a:t>troškovi</a:t>
            </a:r>
            <a:r>
              <a:rPr lang="en-US" sz="1500" dirty="0">
                <a:latin typeface="+mj-lt"/>
              </a:rPr>
              <a:t> </a:t>
            </a:r>
            <a:r>
              <a:rPr lang="en-US" sz="1500" dirty="0" err="1">
                <a:latin typeface="+mj-lt"/>
              </a:rPr>
              <a:t>povezani</a:t>
            </a:r>
            <a:r>
              <a:rPr lang="en-US" sz="1500" dirty="0">
                <a:latin typeface="+mj-lt"/>
              </a:rPr>
              <a:t> s </a:t>
            </a:r>
            <a:r>
              <a:rPr lang="en-US" sz="1500" dirty="0" err="1">
                <a:latin typeface="+mj-lt"/>
              </a:rPr>
              <a:t>predstečajem</a:t>
            </a:r>
            <a:r>
              <a:rPr lang="en-US" sz="1500" dirty="0">
                <a:latin typeface="+mj-lt"/>
              </a:rPr>
              <a:t>, </a:t>
            </a:r>
            <a:r>
              <a:rPr lang="en-US" sz="1500" dirty="0" err="1">
                <a:latin typeface="+mj-lt"/>
              </a:rPr>
              <a:t>stečajem</a:t>
            </a:r>
            <a:r>
              <a:rPr lang="en-US" sz="1500" dirty="0">
                <a:latin typeface="+mj-lt"/>
              </a:rPr>
              <a:t> </a:t>
            </a:r>
            <a:r>
              <a:rPr lang="en-US" sz="1500" dirty="0" err="1">
                <a:latin typeface="+mj-lt"/>
              </a:rPr>
              <a:t>i</a:t>
            </a:r>
            <a:r>
              <a:rPr lang="en-US" sz="1500" dirty="0">
                <a:latin typeface="+mj-lt"/>
              </a:rPr>
              <a:t> </a:t>
            </a:r>
            <a:r>
              <a:rPr lang="en-US" sz="1500" dirty="0" err="1">
                <a:latin typeface="+mj-lt"/>
              </a:rPr>
              <a:t>likvidacijom</a:t>
            </a:r>
            <a:r>
              <a:rPr lang="en-US" sz="1500" dirty="0">
                <a:latin typeface="+mj-lt"/>
              </a:rPr>
              <a:t>; </a:t>
            </a:r>
            <a:r>
              <a:rPr lang="en-US" sz="1500" dirty="0" err="1">
                <a:latin typeface="+mj-lt"/>
              </a:rPr>
              <a:t>Troškovi</a:t>
            </a:r>
            <a:r>
              <a:rPr lang="en-US" sz="1500" dirty="0">
                <a:latin typeface="+mj-lt"/>
              </a:rPr>
              <a:t> </a:t>
            </a:r>
            <a:r>
              <a:rPr lang="en-US" sz="1500" dirty="0" err="1">
                <a:latin typeface="+mj-lt"/>
              </a:rPr>
              <a:t>sudskih</a:t>
            </a:r>
            <a:r>
              <a:rPr lang="en-US" sz="1500" dirty="0">
                <a:latin typeface="+mj-lt"/>
              </a:rPr>
              <a:t> </a:t>
            </a:r>
            <a:r>
              <a:rPr lang="en-US" sz="1500" dirty="0" err="1">
                <a:latin typeface="+mj-lt"/>
              </a:rPr>
              <a:t>i</a:t>
            </a:r>
            <a:r>
              <a:rPr lang="en-US" sz="1500" dirty="0">
                <a:latin typeface="+mj-lt"/>
              </a:rPr>
              <a:t> </a:t>
            </a:r>
            <a:r>
              <a:rPr lang="en-US" sz="1500" dirty="0" err="1">
                <a:latin typeface="+mj-lt"/>
              </a:rPr>
              <a:t>izvan</a:t>
            </a:r>
            <a:r>
              <a:rPr lang="en-US" sz="1500" dirty="0">
                <a:latin typeface="+mj-lt"/>
              </a:rPr>
              <a:t> </a:t>
            </a:r>
            <a:r>
              <a:rPr lang="en-US" sz="1500" dirty="0" err="1">
                <a:latin typeface="+mj-lt"/>
              </a:rPr>
              <a:t>sudskih</a:t>
            </a:r>
            <a:r>
              <a:rPr lang="en-US" sz="1500" dirty="0">
                <a:latin typeface="+mj-lt"/>
              </a:rPr>
              <a:t> </a:t>
            </a:r>
            <a:r>
              <a:rPr lang="en-US" sz="1500" dirty="0" err="1">
                <a:latin typeface="+mj-lt"/>
              </a:rPr>
              <a:t>sporova</a:t>
            </a:r>
            <a:r>
              <a:rPr lang="en-US" sz="1500" dirty="0">
                <a:latin typeface="+mj-lt"/>
              </a:rPr>
              <a:t>; </a:t>
            </a:r>
          </a:p>
          <a:p>
            <a:pPr marL="285750" indent="-285750">
              <a:spcAft>
                <a:spcPts val="200"/>
              </a:spcAft>
              <a:buFont typeface="Arial" panose="020B0604020202020204" pitchFamily="34" charset="0"/>
              <a:buChar char="•"/>
            </a:pPr>
            <a:r>
              <a:rPr lang="en-US" sz="1500" dirty="0" err="1"/>
              <a:t>Troškovi</a:t>
            </a:r>
            <a:r>
              <a:rPr lang="en-US" sz="1500" dirty="0"/>
              <a:t> za </a:t>
            </a:r>
            <a:r>
              <a:rPr lang="en-US" sz="1500" dirty="0" err="1"/>
              <a:t>otvaranje</a:t>
            </a:r>
            <a:r>
              <a:rPr lang="en-US" sz="1500" dirty="0"/>
              <a:t>, </a:t>
            </a:r>
            <a:r>
              <a:rPr lang="en-US" sz="1500" dirty="0" err="1"/>
              <a:t>zatvaranje</a:t>
            </a:r>
            <a:r>
              <a:rPr lang="en-US" sz="1500" dirty="0"/>
              <a:t> </a:t>
            </a:r>
            <a:r>
              <a:rPr lang="en-US" sz="1500" dirty="0" err="1"/>
              <a:t>i</a:t>
            </a:r>
            <a:r>
              <a:rPr lang="en-US" sz="1500" dirty="0"/>
              <a:t> </a:t>
            </a:r>
            <a:r>
              <a:rPr lang="en-US" sz="1500" dirty="0" err="1"/>
              <a:t>vođenje</a:t>
            </a:r>
            <a:r>
              <a:rPr lang="en-US" sz="1500" dirty="0"/>
              <a:t> </a:t>
            </a:r>
            <a:r>
              <a:rPr lang="en-US" sz="1500" dirty="0" err="1"/>
              <a:t>računa</a:t>
            </a:r>
            <a:r>
              <a:rPr lang="en-US" sz="1500" dirty="0"/>
              <a:t>, </a:t>
            </a:r>
            <a:r>
              <a:rPr lang="en-US" sz="1500" dirty="0" err="1"/>
              <a:t>naknade</a:t>
            </a:r>
            <a:r>
              <a:rPr lang="en-US" sz="1500" dirty="0"/>
              <a:t> za </a:t>
            </a:r>
            <a:r>
              <a:rPr lang="en-US" sz="1500" dirty="0" err="1"/>
              <a:t>financijske</a:t>
            </a:r>
            <a:r>
              <a:rPr lang="en-US" sz="1500" dirty="0"/>
              <a:t> </a:t>
            </a:r>
            <a:r>
              <a:rPr lang="en-US" sz="1500" dirty="0" err="1"/>
              <a:t>transfere</a:t>
            </a:r>
            <a:r>
              <a:rPr lang="en-US" sz="1500" dirty="0"/>
              <a:t>, </a:t>
            </a:r>
            <a:r>
              <a:rPr lang="en-US" sz="1500" dirty="0" err="1"/>
              <a:t>trošak</a:t>
            </a:r>
            <a:r>
              <a:rPr lang="en-US" sz="1500" dirty="0"/>
              <a:t> </a:t>
            </a:r>
            <a:r>
              <a:rPr lang="en-US" sz="1500" dirty="0" err="1"/>
              <a:t>ishođenja</a:t>
            </a:r>
            <a:r>
              <a:rPr lang="en-US" sz="1500" dirty="0"/>
              <a:t> </a:t>
            </a:r>
            <a:r>
              <a:rPr lang="en-US" sz="1500" dirty="0" err="1"/>
              <a:t>kredita</a:t>
            </a:r>
            <a:r>
              <a:rPr lang="en-US" sz="1500" dirty="0"/>
              <a:t> </a:t>
            </a:r>
            <a:r>
              <a:rPr lang="en-US" sz="1500" dirty="0" err="1"/>
              <a:t>ili</a:t>
            </a:r>
            <a:r>
              <a:rPr lang="en-US" sz="1500" dirty="0"/>
              <a:t> </a:t>
            </a:r>
            <a:r>
              <a:rPr lang="en-US" sz="1500" dirty="0" err="1"/>
              <a:t>pozajmice</a:t>
            </a:r>
            <a:r>
              <a:rPr lang="en-US" sz="1500" dirty="0"/>
              <a:t> </a:t>
            </a:r>
            <a:r>
              <a:rPr lang="en-US" sz="1500" dirty="0" err="1"/>
              <a:t>kod</a:t>
            </a:r>
            <a:r>
              <a:rPr lang="en-US" sz="1500" dirty="0"/>
              <a:t> </a:t>
            </a:r>
            <a:r>
              <a:rPr lang="en-US" sz="1500" dirty="0" err="1"/>
              <a:t>financijske</a:t>
            </a:r>
            <a:r>
              <a:rPr lang="en-US" sz="1500" dirty="0"/>
              <a:t> </a:t>
            </a:r>
            <a:r>
              <a:rPr lang="en-US" sz="1500" dirty="0" err="1"/>
              <a:t>institucije</a:t>
            </a:r>
            <a:r>
              <a:rPr lang="en-US" sz="1500" dirty="0"/>
              <a:t>, </a:t>
            </a:r>
            <a:r>
              <a:rPr lang="en-US" sz="1500" dirty="0" err="1"/>
              <a:t>javnobilježnički</a:t>
            </a:r>
            <a:r>
              <a:rPr lang="en-US" sz="1500" dirty="0"/>
              <a:t> </a:t>
            </a:r>
            <a:r>
              <a:rPr lang="en-US" sz="1500" dirty="0" err="1"/>
              <a:t>trošak</a:t>
            </a:r>
            <a:r>
              <a:rPr lang="en-US" sz="1500" dirty="0"/>
              <a:t>; </a:t>
            </a:r>
            <a:r>
              <a:rPr lang="en-US" sz="1500" dirty="0" err="1"/>
              <a:t>Gubici</a:t>
            </a:r>
            <a:r>
              <a:rPr lang="en-US" sz="1500" dirty="0"/>
              <a:t> </a:t>
            </a:r>
            <a:r>
              <a:rPr lang="en-US" sz="1500" dirty="0" err="1"/>
              <a:t>zbog</a:t>
            </a:r>
            <a:r>
              <a:rPr lang="en-US" sz="1500" dirty="0"/>
              <a:t> </a:t>
            </a:r>
            <a:r>
              <a:rPr lang="en-US" sz="1500" dirty="0" err="1"/>
              <a:t>fluktuacija</a:t>
            </a:r>
            <a:r>
              <a:rPr lang="en-US" sz="1500" dirty="0"/>
              <a:t> </a:t>
            </a:r>
            <a:r>
              <a:rPr lang="en-US" sz="1500" dirty="0" err="1"/>
              <a:t>valutnih</a:t>
            </a:r>
            <a:r>
              <a:rPr lang="en-US" sz="1500" dirty="0"/>
              <a:t> </a:t>
            </a:r>
            <a:r>
              <a:rPr lang="en-US" sz="1500" dirty="0" err="1"/>
              <a:t>tečaja</a:t>
            </a:r>
            <a:r>
              <a:rPr lang="en-US" sz="1500" dirty="0"/>
              <a:t> </a:t>
            </a:r>
            <a:r>
              <a:rPr lang="en-US" sz="1500" dirty="0" err="1"/>
              <a:t>i</a:t>
            </a:r>
            <a:r>
              <a:rPr lang="en-US" sz="1500" dirty="0"/>
              <a:t> </a:t>
            </a:r>
            <a:r>
              <a:rPr lang="en-US" sz="1500" dirty="0" err="1"/>
              <a:t>provizija</a:t>
            </a:r>
            <a:r>
              <a:rPr lang="en-US" sz="1500" dirty="0"/>
              <a:t> </a:t>
            </a:r>
            <a:r>
              <a:rPr lang="en-US" sz="1500" dirty="0" err="1"/>
              <a:t>na</a:t>
            </a:r>
            <a:r>
              <a:rPr lang="en-US" sz="1500" dirty="0"/>
              <a:t> </a:t>
            </a:r>
            <a:r>
              <a:rPr lang="en-US" sz="1500" dirty="0" err="1"/>
              <a:t>valutni</a:t>
            </a:r>
            <a:r>
              <a:rPr lang="en-US" sz="1500" dirty="0"/>
              <a:t> </a:t>
            </a:r>
            <a:r>
              <a:rPr lang="en-US" sz="1500" dirty="0" err="1"/>
              <a:t>tečaj</a:t>
            </a:r>
            <a:r>
              <a:rPr lang="en-US" sz="1500" dirty="0"/>
              <a:t>; </a:t>
            </a:r>
            <a:endParaRPr lang="en-US" sz="1500" dirty="0">
              <a:latin typeface="+mj-lt"/>
            </a:endParaRPr>
          </a:p>
          <a:p>
            <a:pPr marL="285750" indent="-285750">
              <a:spcAft>
                <a:spcPts val="200"/>
              </a:spcAft>
              <a:buFont typeface="Arial" panose="020B0604020202020204" pitchFamily="34" charset="0"/>
              <a:buChar char="•"/>
            </a:pPr>
            <a:r>
              <a:rPr lang="en-US" sz="1500" dirty="0" err="1">
                <a:latin typeface="+mj-lt"/>
              </a:rPr>
              <a:t>Troškovi</a:t>
            </a:r>
            <a:r>
              <a:rPr lang="en-US" sz="1500" dirty="0">
                <a:latin typeface="+mj-lt"/>
              </a:rPr>
              <a:t> </a:t>
            </a:r>
            <a:r>
              <a:rPr lang="en-US" sz="1500" dirty="0" err="1">
                <a:latin typeface="+mj-lt"/>
              </a:rPr>
              <a:t>povezani</a:t>
            </a:r>
            <a:r>
              <a:rPr lang="en-US" sz="1500" dirty="0">
                <a:latin typeface="+mj-lt"/>
              </a:rPr>
              <a:t> s </a:t>
            </a:r>
            <a:r>
              <a:rPr lang="en-US" sz="1500" dirty="0" err="1">
                <a:latin typeface="+mj-lt"/>
              </a:rPr>
              <a:t>računovodstvenim</a:t>
            </a:r>
            <a:r>
              <a:rPr lang="en-US" sz="1500" dirty="0">
                <a:latin typeface="+mj-lt"/>
              </a:rPr>
              <a:t> </a:t>
            </a:r>
            <a:r>
              <a:rPr lang="en-US" sz="1500" dirty="0" err="1">
                <a:latin typeface="+mj-lt"/>
              </a:rPr>
              <a:t>uslugama</a:t>
            </a:r>
            <a:r>
              <a:rPr lang="en-US" sz="1500" dirty="0">
                <a:latin typeface="+mj-lt"/>
              </a:rPr>
              <a:t> </a:t>
            </a:r>
            <a:r>
              <a:rPr lang="en-US" sz="1500" dirty="0" err="1">
                <a:latin typeface="+mj-lt"/>
              </a:rPr>
              <a:t>i</a:t>
            </a:r>
            <a:r>
              <a:rPr lang="en-US" sz="1500" dirty="0">
                <a:latin typeface="+mj-lt"/>
              </a:rPr>
              <a:t> </a:t>
            </a:r>
            <a:r>
              <a:rPr lang="en-US" sz="1500" dirty="0" err="1">
                <a:latin typeface="+mj-lt"/>
              </a:rPr>
              <a:t>uslugama</a:t>
            </a:r>
            <a:r>
              <a:rPr lang="en-US" sz="1500" dirty="0">
                <a:latin typeface="+mj-lt"/>
              </a:rPr>
              <a:t> </a:t>
            </a:r>
            <a:r>
              <a:rPr lang="en-US" sz="1500" dirty="0" err="1">
                <a:latin typeface="+mj-lt"/>
              </a:rPr>
              <a:t>revizije</a:t>
            </a:r>
            <a:r>
              <a:rPr lang="en-US" sz="1500" dirty="0">
                <a:latin typeface="+mj-lt"/>
              </a:rPr>
              <a:t> u </a:t>
            </a:r>
            <a:r>
              <a:rPr lang="en-US" sz="1500" dirty="0" err="1">
                <a:latin typeface="+mj-lt"/>
              </a:rPr>
              <a:t>okviru</a:t>
            </a:r>
            <a:r>
              <a:rPr lang="en-US" sz="1500" dirty="0">
                <a:latin typeface="+mj-lt"/>
              </a:rPr>
              <a:t> </a:t>
            </a:r>
            <a:r>
              <a:rPr lang="en-US" sz="1500" dirty="0" err="1">
                <a:latin typeface="+mj-lt"/>
              </a:rPr>
              <a:t>operacije</a:t>
            </a:r>
            <a:r>
              <a:rPr lang="en-US" sz="1500" dirty="0">
                <a:latin typeface="+mj-lt"/>
              </a:rPr>
              <a:t>, </a:t>
            </a:r>
            <a:r>
              <a:rPr lang="en-US" sz="1500" dirty="0" err="1">
                <a:latin typeface="+mj-lt"/>
              </a:rPr>
              <a:t>koje</a:t>
            </a:r>
            <a:r>
              <a:rPr lang="en-US" sz="1500" dirty="0">
                <a:latin typeface="+mj-lt"/>
              </a:rPr>
              <a:t> </a:t>
            </a:r>
            <a:r>
              <a:rPr lang="en-US" sz="1500" dirty="0" err="1">
                <a:latin typeface="+mj-lt"/>
              </a:rPr>
              <a:t>nabavlja</a:t>
            </a:r>
            <a:r>
              <a:rPr lang="en-US" sz="1500" dirty="0">
                <a:latin typeface="+mj-lt"/>
              </a:rPr>
              <a:t> </a:t>
            </a:r>
            <a:r>
              <a:rPr lang="en-US" sz="1500" dirty="0" err="1">
                <a:latin typeface="+mj-lt"/>
              </a:rPr>
              <a:t>korisnik</a:t>
            </a:r>
            <a:r>
              <a:rPr lang="en-US" sz="1500" dirty="0">
                <a:latin typeface="+mj-lt"/>
              </a:rPr>
              <a:t>, </a:t>
            </a:r>
            <a:r>
              <a:rPr lang="en-US" sz="1500" dirty="0" err="1">
                <a:latin typeface="+mj-lt"/>
              </a:rPr>
              <a:t>osim</a:t>
            </a:r>
            <a:r>
              <a:rPr lang="en-US" sz="1500" dirty="0">
                <a:latin typeface="+mj-lt"/>
              </a:rPr>
              <a:t> </a:t>
            </a:r>
            <a:r>
              <a:rPr lang="en-US" sz="1500" dirty="0" err="1">
                <a:latin typeface="+mj-lt"/>
              </a:rPr>
              <a:t>ukoliko</a:t>
            </a:r>
            <a:r>
              <a:rPr lang="en-US" sz="1500" dirty="0">
                <a:latin typeface="+mj-lt"/>
              </a:rPr>
              <a:t> </a:t>
            </a:r>
            <a:r>
              <a:rPr lang="en-US" sz="1500" dirty="0" err="1">
                <a:latin typeface="+mj-lt"/>
              </a:rPr>
              <a:t>iste</a:t>
            </a:r>
            <a:r>
              <a:rPr lang="en-US" sz="1500" dirty="0">
                <a:latin typeface="+mj-lt"/>
              </a:rPr>
              <a:t> </a:t>
            </a:r>
            <a:r>
              <a:rPr lang="en-US" sz="1500" dirty="0" err="1">
                <a:latin typeface="+mj-lt"/>
              </a:rPr>
              <a:t>nisu</a:t>
            </a:r>
            <a:r>
              <a:rPr lang="en-US" sz="1500" dirty="0">
                <a:latin typeface="+mj-lt"/>
              </a:rPr>
              <a:t> </a:t>
            </a:r>
            <a:r>
              <a:rPr lang="en-US" sz="1500" dirty="0" err="1">
                <a:latin typeface="+mj-lt"/>
              </a:rPr>
              <a:t>obavezne</a:t>
            </a:r>
            <a:r>
              <a:rPr lang="en-US" sz="1500" dirty="0">
                <a:latin typeface="+mj-lt"/>
              </a:rPr>
              <a:t> u </a:t>
            </a:r>
            <a:r>
              <a:rPr lang="en-US" sz="1500" dirty="0" err="1">
                <a:latin typeface="+mj-lt"/>
              </a:rPr>
              <a:t>okviru</a:t>
            </a:r>
            <a:r>
              <a:rPr lang="en-US" sz="1500" dirty="0">
                <a:latin typeface="+mj-lt"/>
              </a:rPr>
              <a:t> </a:t>
            </a:r>
            <a:r>
              <a:rPr lang="en-US" sz="1500" dirty="0" err="1">
                <a:latin typeface="+mj-lt"/>
              </a:rPr>
              <a:t>ovog</a:t>
            </a:r>
            <a:r>
              <a:rPr lang="en-US" sz="1500" dirty="0">
                <a:latin typeface="+mj-lt"/>
              </a:rPr>
              <a:t> </a:t>
            </a:r>
            <a:r>
              <a:rPr lang="en-US" sz="1500" dirty="0" err="1">
                <a:latin typeface="+mj-lt"/>
              </a:rPr>
              <a:t>Poziva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Trošak</a:t>
            </a:r>
            <a:r>
              <a:rPr lang="en-US" sz="1500" dirty="0">
                <a:latin typeface="+mj-lt"/>
              </a:rPr>
              <a:t> </a:t>
            </a:r>
            <a:r>
              <a:rPr lang="en-US" sz="1500" dirty="0" err="1">
                <a:latin typeface="+mj-lt"/>
              </a:rPr>
              <a:t>jamstva</a:t>
            </a:r>
            <a:r>
              <a:rPr lang="en-US" sz="1500" dirty="0">
                <a:latin typeface="+mj-lt"/>
              </a:rPr>
              <a:t> </a:t>
            </a:r>
            <a:r>
              <a:rPr lang="en-US" sz="1500" dirty="0" err="1">
                <a:latin typeface="+mj-lt"/>
              </a:rPr>
              <a:t>koje</a:t>
            </a:r>
            <a:r>
              <a:rPr lang="en-US" sz="1500" dirty="0">
                <a:latin typeface="+mj-lt"/>
              </a:rPr>
              <a:t> </a:t>
            </a:r>
            <a:r>
              <a:rPr lang="en-US" sz="1500" dirty="0" err="1">
                <a:latin typeface="+mj-lt"/>
              </a:rPr>
              <a:t>izdaje</a:t>
            </a:r>
            <a:r>
              <a:rPr lang="en-US" sz="1500" dirty="0">
                <a:latin typeface="+mj-lt"/>
              </a:rPr>
              <a:t> </a:t>
            </a:r>
            <a:r>
              <a:rPr lang="en-US" sz="1500" dirty="0" err="1">
                <a:latin typeface="+mj-lt"/>
              </a:rPr>
              <a:t>banka</a:t>
            </a:r>
            <a:r>
              <a:rPr lang="en-US" sz="1500" dirty="0">
                <a:latin typeface="+mj-lt"/>
              </a:rPr>
              <a:t> </a:t>
            </a:r>
            <a:r>
              <a:rPr lang="en-US" sz="1500" dirty="0" err="1">
                <a:latin typeface="+mj-lt"/>
              </a:rPr>
              <a:t>ili</a:t>
            </a:r>
            <a:r>
              <a:rPr lang="en-US" sz="1500" dirty="0">
                <a:latin typeface="+mj-lt"/>
              </a:rPr>
              <a:t> </a:t>
            </a:r>
            <a:r>
              <a:rPr lang="en-US" sz="1500" dirty="0" err="1">
                <a:latin typeface="+mj-lt"/>
              </a:rPr>
              <a:t>druga</a:t>
            </a:r>
            <a:r>
              <a:rPr lang="en-US" sz="1500" dirty="0">
                <a:latin typeface="+mj-lt"/>
              </a:rPr>
              <a:t> </a:t>
            </a:r>
            <a:r>
              <a:rPr lang="en-US" sz="1500" dirty="0" err="1">
                <a:latin typeface="+mj-lt"/>
              </a:rPr>
              <a:t>financijska</a:t>
            </a:r>
            <a:r>
              <a:rPr lang="en-US" sz="1500" dirty="0">
                <a:latin typeface="+mj-lt"/>
              </a:rPr>
              <a:t> </a:t>
            </a:r>
            <a:r>
              <a:rPr lang="en-US" sz="1500" dirty="0" err="1">
                <a:latin typeface="+mj-lt"/>
              </a:rPr>
              <a:t>institucija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Trošak</a:t>
            </a:r>
            <a:r>
              <a:rPr lang="en-US" sz="1500" dirty="0">
                <a:latin typeface="+mj-lt"/>
              </a:rPr>
              <a:t> </a:t>
            </a:r>
            <a:r>
              <a:rPr lang="en-US" sz="1500" dirty="0" err="1">
                <a:latin typeface="+mj-lt"/>
              </a:rPr>
              <a:t>povezan</a:t>
            </a:r>
            <a:r>
              <a:rPr lang="en-US" sz="1500" dirty="0">
                <a:latin typeface="+mj-lt"/>
              </a:rPr>
              <a:t> s </a:t>
            </a:r>
            <a:r>
              <a:rPr lang="en-US" sz="1500" dirty="0" err="1">
                <a:latin typeface="+mj-lt"/>
              </a:rPr>
              <a:t>proizvodnjom</a:t>
            </a:r>
            <a:r>
              <a:rPr lang="en-US" sz="1500" dirty="0">
                <a:latin typeface="+mj-lt"/>
              </a:rPr>
              <a:t>, </a:t>
            </a:r>
            <a:r>
              <a:rPr lang="en-US" sz="1500" dirty="0" err="1">
                <a:latin typeface="+mj-lt"/>
              </a:rPr>
              <a:t>preradom</a:t>
            </a:r>
            <a:r>
              <a:rPr lang="en-US" sz="1500" dirty="0">
                <a:latin typeface="+mj-lt"/>
              </a:rPr>
              <a:t> </a:t>
            </a:r>
            <a:r>
              <a:rPr lang="en-US" sz="1500" dirty="0" err="1">
                <a:latin typeface="+mj-lt"/>
              </a:rPr>
              <a:t>i</a:t>
            </a:r>
            <a:r>
              <a:rPr lang="en-US" sz="1500" dirty="0">
                <a:latin typeface="+mj-lt"/>
              </a:rPr>
              <a:t> </a:t>
            </a:r>
            <a:r>
              <a:rPr lang="en-US" sz="1500" dirty="0" err="1">
                <a:latin typeface="+mj-lt"/>
              </a:rPr>
              <a:t>stavljanjem</a:t>
            </a:r>
            <a:r>
              <a:rPr lang="en-US" sz="1500" dirty="0">
                <a:latin typeface="+mj-lt"/>
              </a:rPr>
              <a:t> </a:t>
            </a:r>
            <a:r>
              <a:rPr lang="en-US" sz="1500" dirty="0" err="1">
                <a:latin typeface="+mj-lt"/>
              </a:rPr>
              <a:t>na</a:t>
            </a:r>
            <a:r>
              <a:rPr lang="en-US" sz="1500" dirty="0">
                <a:latin typeface="+mj-lt"/>
              </a:rPr>
              <a:t> </a:t>
            </a:r>
            <a:r>
              <a:rPr lang="en-US" sz="1500" dirty="0" err="1">
                <a:latin typeface="+mj-lt"/>
              </a:rPr>
              <a:t>tržište</a:t>
            </a:r>
            <a:r>
              <a:rPr lang="en-US" sz="1500" dirty="0">
                <a:latin typeface="+mj-lt"/>
              </a:rPr>
              <a:t> </a:t>
            </a:r>
            <a:r>
              <a:rPr lang="en-US" sz="1500" dirty="0" err="1">
                <a:latin typeface="+mj-lt"/>
              </a:rPr>
              <a:t>duhana</a:t>
            </a:r>
            <a:r>
              <a:rPr lang="en-US" sz="1500" dirty="0">
                <a:latin typeface="+mj-lt"/>
              </a:rPr>
              <a:t> </a:t>
            </a:r>
            <a:r>
              <a:rPr lang="en-US" sz="1500" dirty="0" err="1">
                <a:latin typeface="+mj-lt"/>
              </a:rPr>
              <a:t>i</a:t>
            </a:r>
            <a:r>
              <a:rPr lang="en-US" sz="1500" dirty="0">
                <a:latin typeface="+mj-lt"/>
              </a:rPr>
              <a:t> </a:t>
            </a:r>
            <a:r>
              <a:rPr lang="en-US" sz="1500" dirty="0" err="1">
                <a:latin typeface="+mj-lt"/>
              </a:rPr>
              <a:t>duhanskih</a:t>
            </a:r>
            <a:r>
              <a:rPr lang="en-US" sz="1500" dirty="0">
                <a:latin typeface="+mj-lt"/>
              </a:rPr>
              <a:t> </a:t>
            </a:r>
            <a:r>
              <a:rPr lang="en-US" sz="1500" dirty="0" err="1">
                <a:latin typeface="+mj-lt"/>
              </a:rPr>
              <a:t>proizvoda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Trošak</a:t>
            </a:r>
            <a:r>
              <a:rPr lang="en-US" sz="1500" dirty="0">
                <a:latin typeface="+mj-lt"/>
              </a:rPr>
              <a:t> </a:t>
            </a:r>
            <a:r>
              <a:rPr lang="en-US" sz="1500" dirty="0" err="1">
                <a:latin typeface="+mj-lt"/>
              </a:rPr>
              <a:t>stavljanja</a:t>
            </a:r>
            <a:r>
              <a:rPr lang="en-US" sz="1500" dirty="0">
                <a:latin typeface="+mj-lt"/>
              </a:rPr>
              <a:t> </a:t>
            </a:r>
            <a:r>
              <a:rPr lang="en-US" sz="1500" dirty="0" err="1">
                <a:latin typeface="+mj-lt"/>
              </a:rPr>
              <a:t>konačnog</a:t>
            </a:r>
            <a:r>
              <a:rPr lang="en-US" sz="1500" dirty="0">
                <a:latin typeface="+mj-lt"/>
              </a:rPr>
              <a:t> </a:t>
            </a:r>
            <a:r>
              <a:rPr lang="en-US" sz="1500" dirty="0" err="1">
                <a:latin typeface="+mj-lt"/>
              </a:rPr>
              <a:t>proizvoda</a:t>
            </a:r>
            <a:r>
              <a:rPr lang="en-US" sz="1500" dirty="0">
                <a:latin typeface="+mj-lt"/>
              </a:rPr>
              <a:t> </a:t>
            </a:r>
            <a:r>
              <a:rPr lang="en-US" sz="1500" dirty="0" err="1">
                <a:latin typeface="+mj-lt"/>
              </a:rPr>
              <a:t>na</a:t>
            </a:r>
            <a:r>
              <a:rPr lang="en-US" sz="1500" dirty="0">
                <a:latin typeface="+mj-lt"/>
              </a:rPr>
              <a:t> </a:t>
            </a:r>
            <a:r>
              <a:rPr lang="en-US" sz="1500" dirty="0" err="1">
                <a:latin typeface="+mj-lt"/>
              </a:rPr>
              <a:t>tržište</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Troškovi</a:t>
            </a:r>
            <a:r>
              <a:rPr lang="en-US" sz="1500" dirty="0">
                <a:latin typeface="+mj-lt"/>
              </a:rPr>
              <a:t> </a:t>
            </a:r>
            <a:r>
              <a:rPr lang="en-US" sz="1500" dirty="0" err="1">
                <a:latin typeface="+mj-lt"/>
              </a:rPr>
              <a:t>nastali</a:t>
            </a:r>
            <a:r>
              <a:rPr lang="en-US" sz="1500" dirty="0">
                <a:latin typeface="+mj-lt"/>
              </a:rPr>
              <a:t> </a:t>
            </a:r>
            <a:r>
              <a:rPr lang="en-US" sz="1500" dirty="0" err="1">
                <a:latin typeface="+mj-lt"/>
              </a:rPr>
              <a:t>izvan</a:t>
            </a:r>
            <a:r>
              <a:rPr lang="en-US" sz="1500" dirty="0">
                <a:latin typeface="+mj-lt"/>
              </a:rPr>
              <a:t> </a:t>
            </a:r>
            <a:r>
              <a:rPr lang="en-US" sz="1500" dirty="0" err="1">
                <a:latin typeface="+mj-lt"/>
              </a:rPr>
              <a:t>prihvatljivog</a:t>
            </a:r>
            <a:r>
              <a:rPr lang="en-US" sz="1500" dirty="0">
                <a:latin typeface="+mj-lt"/>
              </a:rPr>
              <a:t> </a:t>
            </a:r>
            <a:r>
              <a:rPr lang="en-US" sz="1500" dirty="0" err="1">
                <a:latin typeface="+mj-lt"/>
              </a:rPr>
              <a:t>razdoblja</a:t>
            </a:r>
            <a:endParaRPr lang="en-US" sz="1500" dirty="0">
              <a:latin typeface="+mj-lt"/>
            </a:endParaRPr>
          </a:p>
          <a:p>
            <a:pPr>
              <a:spcAft>
                <a:spcPts val="200"/>
              </a:spcAft>
            </a:pPr>
            <a:r>
              <a:rPr lang="en-US" sz="1500" dirty="0" err="1">
                <a:latin typeface="+mj-lt"/>
              </a:rPr>
              <a:t>Ostali</a:t>
            </a:r>
            <a:r>
              <a:rPr lang="en-US" sz="1500" dirty="0">
                <a:latin typeface="+mj-lt"/>
              </a:rPr>
              <a:t> </a:t>
            </a:r>
            <a:r>
              <a:rPr lang="en-US" sz="1500" dirty="0" err="1">
                <a:latin typeface="+mj-lt"/>
              </a:rPr>
              <a:t>troškovi</a:t>
            </a:r>
            <a:r>
              <a:rPr lang="en-US" sz="1500" dirty="0">
                <a:latin typeface="+mj-lt"/>
              </a:rPr>
              <a:t> koji ne </a:t>
            </a:r>
            <a:r>
              <a:rPr lang="en-US" sz="1500" dirty="0" err="1">
                <a:latin typeface="+mj-lt"/>
              </a:rPr>
              <a:t>spadaju</a:t>
            </a:r>
            <a:r>
              <a:rPr lang="en-US" sz="1500" dirty="0">
                <a:latin typeface="+mj-lt"/>
              </a:rPr>
              <a:t> u </a:t>
            </a:r>
            <a:r>
              <a:rPr lang="en-US" sz="1500" dirty="0" err="1">
                <a:latin typeface="+mj-lt"/>
              </a:rPr>
              <a:t>aktivnosti</a:t>
            </a:r>
            <a:r>
              <a:rPr lang="en-US" sz="1500" dirty="0">
                <a:latin typeface="+mj-lt"/>
              </a:rPr>
              <a:t> </a:t>
            </a:r>
            <a:r>
              <a:rPr lang="en-US" sz="1500" dirty="0" err="1">
                <a:latin typeface="+mj-lt"/>
              </a:rPr>
              <a:t>navedene</a:t>
            </a:r>
            <a:r>
              <a:rPr lang="en-US" sz="1500" dirty="0">
                <a:latin typeface="+mj-lt"/>
              </a:rPr>
              <a:t> u </a:t>
            </a:r>
            <a:r>
              <a:rPr lang="en-US" sz="1500" dirty="0" err="1">
                <a:latin typeface="+mj-lt"/>
              </a:rPr>
              <a:t>odjeljku</a:t>
            </a:r>
            <a:r>
              <a:rPr lang="en-US" sz="1500" dirty="0">
                <a:latin typeface="+mj-lt"/>
              </a:rPr>
              <a:t> “</a:t>
            </a:r>
            <a:r>
              <a:rPr lang="en-US" sz="1500" dirty="0" err="1">
                <a:latin typeface="+mj-lt"/>
              </a:rPr>
              <a:t>Prihvatljive</a:t>
            </a:r>
            <a:r>
              <a:rPr lang="en-US" sz="1500" dirty="0">
                <a:latin typeface="+mj-lt"/>
              </a:rPr>
              <a:t> </a:t>
            </a:r>
            <a:r>
              <a:rPr lang="en-US" sz="1500" dirty="0" err="1">
                <a:latin typeface="+mj-lt"/>
              </a:rPr>
              <a:t>kategorije</a:t>
            </a:r>
            <a:r>
              <a:rPr lang="en-US" sz="1500" dirty="0">
                <a:latin typeface="+mj-lt"/>
              </a:rPr>
              <a:t> </a:t>
            </a:r>
            <a:r>
              <a:rPr lang="en-US" sz="1500" dirty="0" err="1">
                <a:latin typeface="+mj-lt"/>
              </a:rPr>
              <a:t>troškova</a:t>
            </a:r>
            <a:r>
              <a:rPr lang="en-US" sz="1500" dirty="0">
                <a:latin typeface="+mj-lt"/>
              </a:rPr>
              <a:t>”</a:t>
            </a:r>
          </a:p>
        </p:txBody>
      </p:sp>
      <p:sp>
        <p:nvSpPr>
          <p:cNvPr id="4" name="TextBox 3"/>
          <p:cNvSpPr txBox="1"/>
          <p:nvPr/>
        </p:nvSpPr>
        <p:spPr>
          <a:xfrm>
            <a:off x="683774" y="421336"/>
            <a:ext cx="1120342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NEPRIHVATLJIVI TROŠKOVI</a:t>
            </a:r>
          </a:p>
        </p:txBody>
      </p:sp>
      <p:pic>
        <p:nvPicPr>
          <p:cNvPr id="7" name="Slika 6">
            <a:extLst>
              <a:ext uri="{FF2B5EF4-FFF2-40B4-BE49-F238E27FC236}">
                <a16:creationId xmlns:a16="http://schemas.microsoft.com/office/drawing/2014/main" id="{1C48B2AD-F47E-4A10-832A-07AAF6DC2D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3128" y="6314393"/>
            <a:ext cx="2136479" cy="474773"/>
          </a:xfrm>
          <a:prstGeom prst="rect">
            <a:avLst/>
          </a:prstGeom>
        </p:spPr>
      </p:pic>
    </p:spTree>
    <p:extLst>
      <p:ext uri="{BB962C8B-B14F-4D97-AF65-F5344CB8AC3E}">
        <p14:creationId xmlns:p14="http://schemas.microsoft.com/office/powerpoint/2010/main" val="2412641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78736"/>
            <a:ext cx="2558203" cy="757979"/>
          </a:xfrm>
          <a:prstGeom prst="rect">
            <a:avLst/>
          </a:prstGeom>
          <a:noFill/>
        </p:spPr>
      </p:pic>
      <p:sp>
        <p:nvSpPr>
          <p:cNvPr id="3" name="Rectangle 2"/>
          <p:cNvSpPr/>
          <p:nvPr/>
        </p:nvSpPr>
        <p:spPr>
          <a:xfrm>
            <a:off x="683775" y="826853"/>
            <a:ext cx="11012236" cy="5078313"/>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err="1"/>
              <a:t>Prijavitelji</a:t>
            </a:r>
            <a:r>
              <a:rPr lang="en-US" dirty="0"/>
              <a:t> </a:t>
            </a:r>
            <a:r>
              <a:rPr lang="en-US" dirty="0" err="1"/>
              <a:t>su</a:t>
            </a:r>
            <a:r>
              <a:rPr lang="en-US" dirty="0"/>
              <a:t> </a:t>
            </a:r>
            <a:r>
              <a:rPr lang="en-US" dirty="0" err="1"/>
              <a:t>obavezni</a:t>
            </a:r>
            <a:r>
              <a:rPr lang="en-US" dirty="0"/>
              <a:t> </a:t>
            </a:r>
            <a:r>
              <a:rPr lang="en-US" dirty="0" err="1"/>
              <a:t>pridržavati</a:t>
            </a:r>
            <a:r>
              <a:rPr lang="en-US" dirty="0"/>
              <a:t> se </a:t>
            </a:r>
            <a:r>
              <a:rPr lang="en-US" b="1" dirty="0" err="1"/>
              <a:t>zakonskih</a:t>
            </a:r>
            <a:r>
              <a:rPr lang="en-US" b="1" dirty="0"/>
              <a:t> </a:t>
            </a:r>
            <a:r>
              <a:rPr lang="en-US" b="1" dirty="0" err="1"/>
              <a:t>odredbi</a:t>
            </a:r>
            <a:r>
              <a:rPr lang="en-US" b="1" dirty="0"/>
              <a:t> </a:t>
            </a:r>
            <a:r>
              <a:rPr lang="en-US" b="1" dirty="0" err="1"/>
              <a:t>koj</a:t>
            </a:r>
            <a:r>
              <a:rPr lang="hr-HR" b="1" dirty="0"/>
              <a:t>e</a:t>
            </a:r>
            <a:r>
              <a:rPr lang="en-US" b="1" dirty="0"/>
              <a:t> </a:t>
            </a:r>
            <a:r>
              <a:rPr lang="en-US" b="1" dirty="0" err="1"/>
              <a:t>predstavljaju</a:t>
            </a:r>
            <a:r>
              <a:rPr lang="en-US" b="1" dirty="0"/>
              <a:t> </a:t>
            </a:r>
            <a:r>
              <a:rPr lang="en-US" b="1" dirty="0" err="1"/>
              <a:t>minimalne</a:t>
            </a:r>
            <a:r>
              <a:rPr lang="en-US" b="1" dirty="0"/>
              <a:t> </a:t>
            </a:r>
            <a:r>
              <a:rPr lang="en-US" b="1" dirty="0" err="1"/>
              <a:t>zahtjeve</a:t>
            </a:r>
            <a:r>
              <a:rPr lang="en-US" b="1" dirty="0"/>
              <a:t> </a:t>
            </a:r>
            <a:r>
              <a:rPr lang="en-US" dirty="0" err="1"/>
              <a:t>pri</a:t>
            </a:r>
            <a:r>
              <a:rPr lang="en-US" dirty="0"/>
              <a:t> </a:t>
            </a:r>
            <a:r>
              <a:rPr lang="en-US" dirty="0" err="1"/>
              <a:t>provedbi</a:t>
            </a:r>
            <a:r>
              <a:rPr lang="en-US" dirty="0"/>
              <a:t> </a:t>
            </a:r>
            <a:r>
              <a:rPr lang="en-US" dirty="0" err="1"/>
              <a:t>horizontalnih</a:t>
            </a:r>
            <a:r>
              <a:rPr lang="en-US" dirty="0"/>
              <a:t> </a:t>
            </a:r>
            <a:r>
              <a:rPr lang="en-US" dirty="0" err="1"/>
              <a:t>politika</a:t>
            </a:r>
            <a:endParaRPr lang="en-US" dirty="0"/>
          </a:p>
          <a:p>
            <a:pPr marL="285750" indent="-285750" algn="just">
              <a:buFont typeface="Arial" panose="020B0604020202020204" pitchFamily="34" charset="0"/>
              <a:buChar char="•"/>
            </a:pPr>
            <a:r>
              <a:rPr lang="en-US" dirty="0" err="1"/>
              <a:t>Ako</a:t>
            </a:r>
            <a:r>
              <a:rPr lang="en-US" dirty="0"/>
              <a:t> </a:t>
            </a:r>
            <a:r>
              <a:rPr lang="en-US" dirty="0" err="1"/>
              <a:t>projekt</a:t>
            </a:r>
            <a:r>
              <a:rPr lang="en-US" dirty="0"/>
              <a:t> </a:t>
            </a:r>
            <a:r>
              <a:rPr lang="en-US" dirty="0" err="1"/>
              <a:t>sadrži</a:t>
            </a:r>
            <a:r>
              <a:rPr lang="en-US" dirty="0"/>
              <a:t> </a:t>
            </a:r>
            <a:r>
              <a:rPr lang="en-US" b="1" dirty="0" err="1"/>
              <a:t>dodatne</a:t>
            </a:r>
            <a:r>
              <a:rPr lang="en-US" b="1" dirty="0"/>
              <a:t> </a:t>
            </a:r>
            <a:r>
              <a:rPr lang="en-US" b="1" dirty="0" err="1"/>
              <a:t>aktivnosti</a:t>
            </a:r>
            <a:r>
              <a:rPr lang="en-US" b="1" dirty="0"/>
              <a:t>, </a:t>
            </a:r>
            <a:r>
              <a:rPr lang="en-US" dirty="0" err="1"/>
              <a:t>uz</a:t>
            </a:r>
            <a:r>
              <a:rPr lang="en-US" dirty="0"/>
              <a:t> </a:t>
            </a:r>
            <a:r>
              <a:rPr lang="en-US" dirty="0" err="1"/>
              <a:t>propisani</a:t>
            </a:r>
            <a:r>
              <a:rPr lang="en-US" dirty="0"/>
              <a:t> minimum </a:t>
            </a:r>
            <a:r>
              <a:rPr lang="en-US" dirty="0" err="1"/>
              <a:t>poštivanja</a:t>
            </a:r>
            <a:r>
              <a:rPr lang="en-US" dirty="0"/>
              <a:t> </a:t>
            </a:r>
            <a:r>
              <a:rPr lang="en-US" dirty="0" err="1"/>
              <a:t>zakonskih</a:t>
            </a:r>
            <a:r>
              <a:rPr lang="en-US" dirty="0"/>
              <a:t> </a:t>
            </a:r>
            <a:r>
              <a:rPr lang="en-US" dirty="0" err="1"/>
              <a:t>odredbi</a:t>
            </a:r>
            <a:r>
              <a:rPr lang="en-US" dirty="0"/>
              <a:t>, </a:t>
            </a:r>
            <a:r>
              <a:rPr lang="en-US" dirty="0" err="1"/>
              <a:t>tada</a:t>
            </a:r>
            <a:r>
              <a:rPr lang="en-US" dirty="0"/>
              <a:t> </a:t>
            </a:r>
            <a:r>
              <a:rPr lang="en-US" dirty="0" err="1"/>
              <a:t>projekt</a:t>
            </a:r>
            <a:r>
              <a:rPr lang="en-US" dirty="0"/>
              <a:t> </a:t>
            </a:r>
            <a:r>
              <a:rPr lang="en-US" b="1" dirty="0" err="1"/>
              <a:t>promiče</a:t>
            </a:r>
            <a:r>
              <a:rPr lang="en-US" b="1" dirty="0"/>
              <a:t> </a:t>
            </a:r>
            <a:r>
              <a:rPr lang="en-US" b="1" dirty="0" err="1"/>
              <a:t>horizontalne</a:t>
            </a:r>
            <a:r>
              <a:rPr lang="en-US" b="1" dirty="0"/>
              <a:t> </a:t>
            </a:r>
            <a:r>
              <a:rPr lang="en-US" b="1" dirty="0" err="1"/>
              <a:t>politike</a:t>
            </a:r>
            <a:r>
              <a:rPr lang="en-US" b="1" dirty="0"/>
              <a:t> EU</a:t>
            </a:r>
          </a:p>
          <a:p>
            <a:pPr marL="285750" indent="-285750" algn="just">
              <a:buFont typeface="Arial" panose="020B0604020202020204" pitchFamily="34" charset="0"/>
              <a:buChar char="•"/>
            </a:pPr>
            <a:endParaRPr lang="en-US" dirty="0"/>
          </a:p>
          <a:p>
            <a:pPr algn="just"/>
            <a:r>
              <a:rPr lang="en-US" b="1" dirty="0" err="1"/>
              <a:t>Promicanje</a:t>
            </a:r>
            <a:r>
              <a:rPr lang="en-US" b="1" dirty="0"/>
              <a:t> </a:t>
            </a:r>
            <a:r>
              <a:rPr lang="en-US" b="1" dirty="0" err="1"/>
              <a:t>ravnopravnosti</a:t>
            </a:r>
            <a:r>
              <a:rPr lang="en-US" b="1" dirty="0"/>
              <a:t> </a:t>
            </a:r>
            <a:r>
              <a:rPr lang="en-US" b="1" dirty="0" err="1"/>
              <a:t>žena</a:t>
            </a:r>
            <a:r>
              <a:rPr lang="en-US" b="1" dirty="0"/>
              <a:t> </a:t>
            </a:r>
            <a:r>
              <a:rPr lang="en-US" b="1" dirty="0" err="1"/>
              <a:t>i</a:t>
            </a:r>
            <a:r>
              <a:rPr lang="en-US" b="1" dirty="0"/>
              <a:t> </a:t>
            </a:r>
            <a:r>
              <a:rPr lang="en-US" b="1" dirty="0" err="1"/>
              <a:t>muškaraca</a:t>
            </a:r>
            <a:r>
              <a:rPr lang="en-US" b="1" dirty="0"/>
              <a:t> </a:t>
            </a:r>
            <a:r>
              <a:rPr lang="en-US" b="1" dirty="0" err="1"/>
              <a:t>i</a:t>
            </a:r>
            <a:r>
              <a:rPr lang="en-US" b="1" dirty="0"/>
              <a:t> </a:t>
            </a:r>
            <a:r>
              <a:rPr lang="en-US" b="1" dirty="0" err="1"/>
              <a:t>zabrana</a:t>
            </a:r>
            <a:r>
              <a:rPr lang="en-US" b="1" dirty="0"/>
              <a:t> </a:t>
            </a:r>
            <a:r>
              <a:rPr lang="en-US" b="1" dirty="0" err="1"/>
              <a:t>diskriminacije</a:t>
            </a:r>
            <a:r>
              <a:rPr lang="en-US" b="1" dirty="0"/>
              <a:t> </a:t>
            </a:r>
          </a:p>
          <a:p>
            <a:pPr marL="285750" indent="-285750" algn="just">
              <a:buFont typeface="Arial" panose="020B0604020202020204" pitchFamily="34" charset="0"/>
              <a:buChar char="•"/>
            </a:pPr>
            <a:r>
              <a:rPr lang="en-US" dirty="0" err="1"/>
              <a:t>Prijavitelji</a:t>
            </a:r>
            <a:r>
              <a:rPr lang="en-US" dirty="0"/>
              <a:t> </a:t>
            </a:r>
            <a:r>
              <a:rPr lang="en-US" dirty="0" err="1"/>
              <a:t>mogu</a:t>
            </a:r>
            <a:r>
              <a:rPr lang="en-US" dirty="0"/>
              <a:t> </a:t>
            </a:r>
            <a:r>
              <a:rPr lang="en-US" dirty="0" err="1"/>
              <a:t>na</a:t>
            </a:r>
            <a:r>
              <a:rPr lang="en-US" dirty="0"/>
              <a:t> </a:t>
            </a:r>
            <a:r>
              <a:rPr lang="en-US" dirty="0" err="1"/>
              <a:t>razini</a:t>
            </a:r>
            <a:r>
              <a:rPr lang="en-US" dirty="0"/>
              <a:t> </a:t>
            </a:r>
            <a:r>
              <a:rPr lang="en-US" dirty="0" err="1"/>
              <a:t>projektnih</a:t>
            </a:r>
            <a:r>
              <a:rPr lang="en-US" dirty="0"/>
              <a:t> </a:t>
            </a:r>
            <a:r>
              <a:rPr lang="en-US" dirty="0" err="1"/>
              <a:t>prijedloga</a:t>
            </a:r>
            <a:r>
              <a:rPr lang="en-US" dirty="0"/>
              <a:t> </a:t>
            </a:r>
            <a:r>
              <a:rPr lang="en-US" dirty="0" err="1"/>
              <a:t>osmisliti</a:t>
            </a:r>
            <a:r>
              <a:rPr lang="en-US" dirty="0"/>
              <a:t> </a:t>
            </a:r>
            <a:r>
              <a:rPr lang="en-US" b="1" dirty="0" err="1"/>
              <a:t>aktivnosti</a:t>
            </a:r>
            <a:r>
              <a:rPr lang="en-US" b="1" dirty="0"/>
              <a:t> za </a:t>
            </a:r>
            <a:r>
              <a:rPr lang="en-US" b="1" dirty="0" err="1"/>
              <a:t>promicanje</a:t>
            </a:r>
            <a:r>
              <a:rPr lang="en-US" b="1" dirty="0"/>
              <a:t> </a:t>
            </a:r>
            <a:r>
              <a:rPr lang="en-US" b="1" dirty="0" err="1"/>
              <a:t>ravnopravnosti</a:t>
            </a:r>
            <a:r>
              <a:rPr lang="en-US" b="1" dirty="0"/>
              <a:t> </a:t>
            </a:r>
            <a:r>
              <a:rPr lang="en-US" b="1" dirty="0" err="1"/>
              <a:t>žena</a:t>
            </a:r>
            <a:r>
              <a:rPr lang="en-US" b="1" dirty="0"/>
              <a:t> </a:t>
            </a:r>
            <a:r>
              <a:rPr lang="en-US" b="1" dirty="0" err="1"/>
              <a:t>i</a:t>
            </a:r>
            <a:r>
              <a:rPr lang="en-US" b="1" dirty="0"/>
              <a:t> </a:t>
            </a:r>
            <a:r>
              <a:rPr lang="en-US" b="1" dirty="0" err="1"/>
              <a:t>muškaraca</a:t>
            </a:r>
            <a:r>
              <a:rPr lang="en-US" b="1" dirty="0"/>
              <a:t> </a:t>
            </a:r>
            <a:r>
              <a:rPr lang="en-US" dirty="0" err="1"/>
              <a:t>i</a:t>
            </a:r>
            <a:r>
              <a:rPr lang="en-US" dirty="0"/>
              <a:t> </a:t>
            </a:r>
            <a:r>
              <a:rPr lang="en-US" dirty="0" err="1"/>
              <a:t>zabrani</a:t>
            </a:r>
            <a:r>
              <a:rPr lang="en-US" dirty="0"/>
              <a:t> </a:t>
            </a:r>
            <a:r>
              <a:rPr lang="en-US" dirty="0" err="1"/>
              <a:t>diskriminacije</a:t>
            </a:r>
            <a:r>
              <a:rPr lang="en-US" dirty="0"/>
              <a:t>, o </a:t>
            </a:r>
            <a:r>
              <a:rPr lang="en-US" dirty="0" err="1"/>
              <a:t>čemu</a:t>
            </a:r>
            <a:r>
              <a:rPr lang="en-US" dirty="0"/>
              <a:t> je </a:t>
            </a:r>
            <a:r>
              <a:rPr lang="en-US" dirty="0" err="1"/>
              <a:t>potrebno</a:t>
            </a:r>
            <a:r>
              <a:rPr lang="en-US" dirty="0"/>
              <a:t> </a:t>
            </a:r>
            <a:r>
              <a:rPr lang="en-US" dirty="0" err="1"/>
              <a:t>pružiti</a:t>
            </a:r>
            <a:r>
              <a:rPr lang="en-US" dirty="0"/>
              <a:t> </a:t>
            </a:r>
            <a:r>
              <a:rPr lang="en-US" dirty="0" err="1"/>
              <a:t>informaciju</a:t>
            </a:r>
            <a:r>
              <a:rPr lang="en-US" dirty="0"/>
              <a:t> u </a:t>
            </a:r>
            <a:r>
              <a:rPr lang="en-US" dirty="0" err="1"/>
              <a:t>odgovarajućem</a:t>
            </a:r>
            <a:r>
              <a:rPr lang="en-US" dirty="0"/>
              <a:t> </a:t>
            </a:r>
            <a:r>
              <a:rPr lang="en-US" dirty="0" err="1"/>
              <a:t>dijelu</a:t>
            </a:r>
            <a:r>
              <a:rPr lang="en-US" dirty="0"/>
              <a:t> </a:t>
            </a:r>
            <a:r>
              <a:rPr lang="en-US" dirty="0" err="1"/>
              <a:t>Prijavnog</a:t>
            </a:r>
            <a:r>
              <a:rPr lang="en-US" dirty="0"/>
              <a:t> </a:t>
            </a:r>
            <a:r>
              <a:rPr lang="en-US" dirty="0" err="1"/>
              <a:t>obrasca</a:t>
            </a:r>
            <a:r>
              <a:rPr lang="en-US" dirty="0"/>
              <a:t>. </a:t>
            </a:r>
            <a:endParaRPr lang="en-US" b="1" dirty="0"/>
          </a:p>
          <a:p>
            <a:pPr algn="just"/>
            <a:endParaRPr lang="en-US" b="1" dirty="0"/>
          </a:p>
          <a:p>
            <a:pPr algn="just"/>
            <a:r>
              <a:rPr lang="en-US" b="1" dirty="0" err="1"/>
              <a:t>Pristupačnost</a:t>
            </a:r>
            <a:r>
              <a:rPr lang="en-US" b="1" dirty="0"/>
              <a:t> za </a:t>
            </a:r>
            <a:r>
              <a:rPr lang="en-US" b="1" dirty="0" err="1"/>
              <a:t>osobe</a:t>
            </a:r>
            <a:r>
              <a:rPr lang="en-US" b="1" dirty="0"/>
              <a:t> s </a:t>
            </a:r>
            <a:r>
              <a:rPr lang="en-US" b="1" dirty="0" err="1"/>
              <a:t>invaliditetom</a:t>
            </a:r>
            <a:r>
              <a:rPr lang="en-US" b="1" dirty="0"/>
              <a:t> </a:t>
            </a:r>
          </a:p>
          <a:p>
            <a:pPr marL="285750" indent="-285750" algn="just">
              <a:buFont typeface="Arial" panose="020B0604020202020204" pitchFamily="34" charset="0"/>
              <a:buChar char="•"/>
            </a:pPr>
            <a:r>
              <a:rPr lang="en-US" dirty="0" err="1"/>
              <a:t>Prijavitelji</a:t>
            </a:r>
            <a:r>
              <a:rPr lang="en-US" dirty="0"/>
              <a:t> </a:t>
            </a:r>
            <a:r>
              <a:rPr lang="en-US" dirty="0" err="1"/>
              <a:t>mogu</a:t>
            </a:r>
            <a:r>
              <a:rPr lang="en-US" dirty="0"/>
              <a:t> </a:t>
            </a:r>
            <a:r>
              <a:rPr lang="en-US" dirty="0" err="1"/>
              <a:t>na</a:t>
            </a:r>
            <a:r>
              <a:rPr lang="en-US" dirty="0"/>
              <a:t> </a:t>
            </a:r>
            <a:r>
              <a:rPr lang="en-US" dirty="0" err="1"/>
              <a:t>razini</a:t>
            </a:r>
            <a:r>
              <a:rPr lang="en-US" dirty="0"/>
              <a:t> </a:t>
            </a:r>
            <a:r>
              <a:rPr lang="en-US" dirty="0" err="1"/>
              <a:t>projektnih</a:t>
            </a:r>
            <a:r>
              <a:rPr lang="en-US" dirty="0"/>
              <a:t> </a:t>
            </a:r>
            <a:r>
              <a:rPr lang="en-US" dirty="0" err="1"/>
              <a:t>prijedloga</a:t>
            </a:r>
            <a:r>
              <a:rPr lang="en-US" dirty="0"/>
              <a:t> </a:t>
            </a:r>
            <a:r>
              <a:rPr lang="en-US" dirty="0" err="1"/>
              <a:t>osmisliti</a:t>
            </a:r>
            <a:r>
              <a:rPr lang="en-US" dirty="0"/>
              <a:t> </a:t>
            </a:r>
            <a:r>
              <a:rPr lang="en-US" b="1" dirty="0" err="1"/>
              <a:t>aktivnosti</a:t>
            </a:r>
            <a:r>
              <a:rPr lang="en-US" b="1" dirty="0"/>
              <a:t> </a:t>
            </a:r>
            <a:r>
              <a:rPr lang="en-US" b="1" dirty="0" err="1"/>
              <a:t>pri</a:t>
            </a:r>
            <a:r>
              <a:rPr lang="en-US" b="1" dirty="0"/>
              <a:t> </a:t>
            </a:r>
            <a:r>
              <a:rPr lang="en-US" b="1" dirty="0" err="1"/>
              <a:t>promicanju</a:t>
            </a:r>
            <a:r>
              <a:rPr lang="en-US" b="1" dirty="0"/>
              <a:t> </a:t>
            </a:r>
            <a:r>
              <a:rPr lang="en-US" b="1" dirty="0" err="1"/>
              <a:t>pristupačnosti</a:t>
            </a:r>
            <a:r>
              <a:rPr lang="en-US" b="1" dirty="0"/>
              <a:t> za </a:t>
            </a:r>
            <a:r>
              <a:rPr lang="en-US" b="1" dirty="0" err="1"/>
              <a:t>osobe</a:t>
            </a:r>
            <a:r>
              <a:rPr lang="en-US" b="1" dirty="0"/>
              <a:t> s </a:t>
            </a:r>
            <a:r>
              <a:rPr lang="en-US" b="1" dirty="0" err="1"/>
              <a:t>invaliditetom</a:t>
            </a:r>
            <a:r>
              <a:rPr lang="en-US" b="1" dirty="0"/>
              <a:t> </a:t>
            </a:r>
            <a:r>
              <a:rPr lang="en-US" dirty="0" err="1"/>
              <a:t>koje</a:t>
            </a:r>
            <a:r>
              <a:rPr lang="en-US" dirty="0"/>
              <a:t> </a:t>
            </a:r>
            <a:r>
              <a:rPr lang="en-US" dirty="0" err="1"/>
              <a:t>osiguravaju</a:t>
            </a:r>
            <a:r>
              <a:rPr lang="en-US" dirty="0"/>
              <a:t> </a:t>
            </a:r>
            <a:r>
              <a:rPr lang="en-US" dirty="0" err="1"/>
              <a:t>poboljšanu</a:t>
            </a:r>
            <a:r>
              <a:rPr lang="en-US" dirty="0"/>
              <a:t> </a:t>
            </a:r>
            <a:r>
              <a:rPr lang="en-US" dirty="0" err="1"/>
              <a:t>dostupnost</a:t>
            </a:r>
            <a:r>
              <a:rPr lang="en-US" dirty="0"/>
              <a:t> za </a:t>
            </a:r>
            <a:r>
              <a:rPr lang="en-US" dirty="0" err="1"/>
              <a:t>osobe</a:t>
            </a:r>
            <a:r>
              <a:rPr lang="en-US" dirty="0"/>
              <a:t> s </a:t>
            </a:r>
            <a:r>
              <a:rPr lang="en-US" dirty="0" err="1"/>
              <a:t>invaliditetom</a:t>
            </a:r>
            <a:r>
              <a:rPr lang="en-US" dirty="0"/>
              <a:t> </a:t>
            </a:r>
            <a:r>
              <a:rPr lang="en-US" dirty="0" err="1"/>
              <a:t>povrh</a:t>
            </a:r>
            <a:r>
              <a:rPr lang="en-US" dirty="0"/>
              <a:t> </a:t>
            </a:r>
            <a:r>
              <a:rPr lang="en-US" dirty="0" err="1"/>
              <a:t>zakonskih</a:t>
            </a:r>
            <a:r>
              <a:rPr lang="en-US" dirty="0"/>
              <a:t> </a:t>
            </a:r>
            <a:r>
              <a:rPr lang="en-US" dirty="0" err="1"/>
              <a:t>zahtjeva</a:t>
            </a:r>
            <a:r>
              <a:rPr lang="en-US" dirty="0"/>
              <a:t>, o </a:t>
            </a:r>
            <a:r>
              <a:rPr lang="en-US" dirty="0" err="1"/>
              <a:t>čemu</a:t>
            </a:r>
            <a:r>
              <a:rPr lang="en-US" dirty="0"/>
              <a:t> je </a:t>
            </a:r>
            <a:r>
              <a:rPr lang="en-US" dirty="0" err="1"/>
              <a:t>potrebno</a:t>
            </a:r>
            <a:r>
              <a:rPr lang="en-US" dirty="0"/>
              <a:t> </a:t>
            </a:r>
            <a:r>
              <a:rPr lang="en-US" dirty="0" err="1"/>
              <a:t>pružiti</a:t>
            </a:r>
            <a:r>
              <a:rPr lang="en-US" dirty="0"/>
              <a:t> </a:t>
            </a:r>
            <a:r>
              <a:rPr lang="en-US" dirty="0" err="1"/>
              <a:t>informaciju</a:t>
            </a:r>
            <a:r>
              <a:rPr lang="en-US" dirty="0"/>
              <a:t> u </a:t>
            </a:r>
            <a:r>
              <a:rPr lang="en-US" dirty="0" err="1"/>
              <a:t>odgovarajućem</a:t>
            </a:r>
            <a:r>
              <a:rPr lang="en-US" dirty="0"/>
              <a:t> </a:t>
            </a:r>
            <a:r>
              <a:rPr lang="en-US" dirty="0" err="1"/>
              <a:t>dijelu</a:t>
            </a:r>
            <a:r>
              <a:rPr lang="en-US" dirty="0"/>
              <a:t> </a:t>
            </a:r>
            <a:r>
              <a:rPr lang="en-US" dirty="0" err="1"/>
              <a:t>Prijavnog</a:t>
            </a:r>
            <a:r>
              <a:rPr lang="en-US" dirty="0"/>
              <a:t> </a:t>
            </a:r>
            <a:r>
              <a:rPr lang="en-US" dirty="0" err="1"/>
              <a:t>obrasca</a:t>
            </a:r>
            <a:r>
              <a:rPr lang="en-US" dirty="0"/>
              <a:t>. </a:t>
            </a:r>
          </a:p>
          <a:p>
            <a:pPr algn="just"/>
            <a:endParaRPr lang="en-US" b="1" dirty="0"/>
          </a:p>
          <a:p>
            <a:pPr algn="just"/>
            <a:r>
              <a:rPr lang="en-US" b="1" dirty="0" err="1"/>
              <a:t>Održivi</a:t>
            </a:r>
            <a:r>
              <a:rPr lang="en-US" b="1" dirty="0"/>
              <a:t> </a:t>
            </a:r>
            <a:r>
              <a:rPr lang="en-US" b="1" dirty="0" err="1"/>
              <a:t>razvoj</a:t>
            </a:r>
            <a:r>
              <a:rPr lang="en-US" b="1" dirty="0"/>
              <a:t> </a:t>
            </a:r>
          </a:p>
          <a:p>
            <a:pPr marL="285750" indent="-285750" algn="just">
              <a:buFont typeface="Arial" panose="020B0604020202020204" pitchFamily="34" charset="0"/>
              <a:buChar char="•"/>
            </a:pPr>
            <a:r>
              <a:rPr lang="en-US" dirty="0" err="1"/>
              <a:t>Sva</a:t>
            </a:r>
            <a:r>
              <a:rPr lang="en-US" dirty="0"/>
              <a:t> </a:t>
            </a:r>
            <a:r>
              <a:rPr lang="en-US" dirty="0" err="1"/>
              <a:t>ulaganja</a:t>
            </a:r>
            <a:r>
              <a:rPr lang="en-US" dirty="0"/>
              <a:t> </a:t>
            </a:r>
            <a:r>
              <a:rPr lang="en-US" dirty="0" err="1"/>
              <a:t>sufinancirana</a:t>
            </a:r>
            <a:r>
              <a:rPr lang="en-US" dirty="0"/>
              <a:t> </a:t>
            </a:r>
            <a:r>
              <a:rPr lang="en-US" dirty="0" err="1"/>
              <a:t>sredstvima</a:t>
            </a:r>
            <a:r>
              <a:rPr lang="en-US" dirty="0"/>
              <a:t> NPOO </a:t>
            </a:r>
            <a:r>
              <a:rPr lang="en-US" dirty="0" err="1"/>
              <a:t>moraju</a:t>
            </a:r>
            <a:r>
              <a:rPr lang="en-US" dirty="0"/>
              <a:t> </a:t>
            </a:r>
            <a:r>
              <a:rPr lang="en-US" dirty="0" err="1"/>
              <a:t>biti</a:t>
            </a:r>
            <a:r>
              <a:rPr lang="en-US" dirty="0"/>
              <a:t> </a:t>
            </a:r>
            <a:r>
              <a:rPr lang="en-US" dirty="0" err="1"/>
              <a:t>usklađena</a:t>
            </a:r>
            <a:r>
              <a:rPr lang="en-US" dirty="0"/>
              <a:t> s </a:t>
            </a:r>
            <a:r>
              <a:rPr lang="en-US" dirty="0" err="1"/>
              <a:t>načelom</a:t>
            </a:r>
            <a:r>
              <a:rPr lang="en-US" dirty="0"/>
              <a:t> </a:t>
            </a:r>
            <a:r>
              <a:rPr lang="en-US" b="1" dirty="0"/>
              <a:t>''ne </a:t>
            </a:r>
            <a:r>
              <a:rPr lang="en-US" b="1" dirty="0" err="1"/>
              <a:t>čini</a:t>
            </a:r>
            <a:r>
              <a:rPr lang="en-US" b="1" dirty="0"/>
              <a:t> </a:t>
            </a:r>
            <a:r>
              <a:rPr lang="en-US" b="1" dirty="0" err="1"/>
              <a:t>značajnu</a:t>
            </a:r>
            <a:r>
              <a:rPr lang="en-US" b="1" dirty="0"/>
              <a:t> </a:t>
            </a:r>
            <a:r>
              <a:rPr lang="en-US" b="1" dirty="0" err="1"/>
              <a:t>štetu</a:t>
            </a:r>
            <a:r>
              <a:rPr lang="en-US" b="1" dirty="0"/>
              <a:t>'' </a:t>
            </a:r>
            <a:r>
              <a:rPr lang="en-US" dirty="0"/>
              <a:t>(''do no significant harm'‘)</a:t>
            </a:r>
          </a:p>
        </p:txBody>
      </p:sp>
      <p:sp>
        <p:nvSpPr>
          <p:cNvPr id="4" name="TextBox 3"/>
          <p:cNvSpPr txBox="1"/>
          <p:nvPr/>
        </p:nvSpPr>
        <p:spPr>
          <a:xfrm>
            <a:off x="683775" y="421336"/>
            <a:ext cx="1101223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HORIZONTALNA NAČELA</a:t>
            </a:r>
          </a:p>
        </p:txBody>
      </p:sp>
      <p:pic>
        <p:nvPicPr>
          <p:cNvPr id="7" name="Slika 6">
            <a:extLst>
              <a:ext uri="{FF2B5EF4-FFF2-40B4-BE49-F238E27FC236}">
                <a16:creationId xmlns:a16="http://schemas.microsoft.com/office/drawing/2014/main" id="{A9C02BC0-5DF5-46B1-B0F9-9867F6456E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1766" y="6246702"/>
            <a:ext cx="2136479" cy="474773"/>
          </a:xfrm>
          <a:prstGeom prst="rect">
            <a:avLst/>
          </a:prstGeom>
        </p:spPr>
      </p:pic>
    </p:spTree>
    <p:extLst>
      <p:ext uri="{BB962C8B-B14F-4D97-AF65-F5344CB8AC3E}">
        <p14:creationId xmlns:p14="http://schemas.microsoft.com/office/powerpoint/2010/main" val="1101248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83775" y="1028343"/>
            <a:ext cx="10898625" cy="3693319"/>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err="1">
                <a:latin typeface="+mj-lt"/>
              </a:rPr>
              <a:t>Projektni</a:t>
            </a:r>
            <a:r>
              <a:rPr lang="en-US" dirty="0">
                <a:latin typeface="+mj-lt"/>
              </a:rPr>
              <a:t> </a:t>
            </a:r>
            <a:r>
              <a:rPr lang="en-US" dirty="0" err="1">
                <a:latin typeface="+mj-lt"/>
              </a:rPr>
              <a:t>prijedlog</a:t>
            </a:r>
            <a:r>
              <a:rPr lang="en-US" dirty="0">
                <a:latin typeface="+mj-lt"/>
              </a:rPr>
              <a:t> </a:t>
            </a:r>
            <a:r>
              <a:rPr lang="en-US" dirty="0" err="1">
                <a:latin typeface="+mj-lt"/>
              </a:rPr>
              <a:t>podnosi</a:t>
            </a:r>
            <a:r>
              <a:rPr lang="en-US" dirty="0">
                <a:latin typeface="+mj-lt"/>
              </a:rPr>
              <a:t> se od </a:t>
            </a:r>
            <a:r>
              <a:rPr lang="en-US" dirty="0" err="1">
                <a:latin typeface="+mj-lt"/>
              </a:rPr>
              <a:t>strane</a:t>
            </a:r>
            <a:r>
              <a:rPr lang="en-US" dirty="0">
                <a:latin typeface="+mj-lt"/>
              </a:rPr>
              <a:t> </a:t>
            </a:r>
            <a:r>
              <a:rPr lang="en-US" dirty="0" err="1">
                <a:latin typeface="+mj-lt"/>
              </a:rPr>
              <a:t>ovlaštene</a:t>
            </a:r>
            <a:r>
              <a:rPr lang="en-US" dirty="0">
                <a:latin typeface="+mj-lt"/>
              </a:rPr>
              <a:t> </a:t>
            </a:r>
            <a:r>
              <a:rPr lang="en-US" dirty="0" err="1">
                <a:latin typeface="+mj-lt"/>
              </a:rPr>
              <a:t>osobe</a:t>
            </a:r>
            <a:r>
              <a:rPr lang="en-US" dirty="0">
                <a:latin typeface="+mj-lt"/>
              </a:rPr>
              <a:t> </a:t>
            </a:r>
            <a:r>
              <a:rPr lang="en-US" dirty="0" err="1">
                <a:latin typeface="+mj-lt"/>
              </a:rPr>
              <a:t>Prijavitelja</a:t>
            </a:r>
            <a:r>
              <a:rPr lang="en-US" dirty="0">
                <a:latin typeface="+mj-lt"/>
              </a:rPr>
              <a:t> </a:t>
            </a:r>
            <a:r>
              <a:rPr lang="en-US" b="1" dirty="0" err="1">
                <a:latin typeface="+mj-lt"/>
              </a:rPr>
              <a:t>putem</a:t>
            </a:r>
            <a:r>
              <a:rPr lang="en-US" b="1" dirty="0">
                <a:latin typeface="+mj-lt"/>
              </a:rPr>
              <a:t> </a:t>
            </a:r>
            <a:r>
              <a:rPr lang="en-US" b="1" dirty="0" err="1">
                <a:latin typeface="+mj-lt"/>
              </a:rPr>
              <a:t>sustava</a:t>
            </a:r>
            <a:r>
              <a:rPr lang="en-US" b="1" dirty="0">
                <a:latin typeface="+mj-lt"/>
              </a:rPr>
              <a:t> </a:t>
            </a:r>
            <a:r>
              <a:rPr lang="en-US" b="1" dirty="0" err="1">
                <a:latin typeface="+mj-lt"/>
              </a:rPr>
              <a:t>eNPOO</a:t>
            </a:r>
            <a:r>
              <a:rPr lang="en-US" b="1" dirty="0">
                <a:latin typeface="+mj-lt"/>
              </a:rPr>
              <a:t> </a:t>
            </a:r>
            <a:r>
              <a:rPr lang="en-US" dirty="0">
                <a:latin typeface="+mj-lt"/>
              </a:rPr>
              <a:t>u </a:t>
            </a:r>
            <a:r>
              <a:rPr lang="en-US" dirty="0" err="1">
                <a:latin typeface="+mj-lt"/>
              </a:rPr>
              <a:t>elektroničkom</a:t>
            </a:r>
            <a:r>
              <a:rPr lang="en-US" dirty="0">
                <a:latin typeface="+mj-lt"/>
              </a:rPr>
              <a:t> </a:t>
            </a:r>
            <a:r>
              <a:rPr lang="en-US" dirty="0" err="1">
                <a:latin typeface="+mj-lt"/>
              </a:rPr>
              <a:t>obliku</a:t>
            </a:r>
            <a:r>
              <a:rPr lang="en-US" dirty="0">
                <a:latin typeface="+mj-lt"/>
              </a:rPr>
              <a:t> </a:t>
            </a: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err="1">
                <a:latin typeface="+mj-lt"/>
              </a:rPr>
              <a:t>Prijavitelji</a:t>
            </a:r>
            <a:r>
              <a:rPr lang="en-US" dirty="0">
                <a:latin typeface="+mj-lt"/>
              </a:rPr>
              <a:t> </a:t>
            </a:r>
            <a:r>
              <a:rPr lang="en-US" dirty="0" err="1">
                <a:latin typeface="+mj-lt"/>
              </a:rPr>
              <a:t>će</a:t>
            </a:r>
            <a:r>
              <a:rPr lang="en-US" dirty="0">
                <a:latin typeface="+mj-lt"/>
              </a:rPr>
              <a:t> </a:t>
            </a:r>
            <a:r>
              <a:rPr lang="en-US" dirty="0" err="1">
                <a:latin typeface="+mj-lt"/>
              </a:rPr>
              <a:t>projektne</a:t>
            </a:r>
            <a:r>
              <a:rPr lang="en-US" dirty="0">
                <a:latin typeface="+mj-lt"/>
              </a:rPr>
              <a:t> </a:t>
            </a:r>
            <a:r>
              <a:rPr lang="en-US" dirty="0" err="1">
                <a:latin typeface="+mj-lt"/>
              </a:rPr>
              <a:t>prijedloge</a:t>
            </a:r>
            <a:r>
              <a:rPr lang="en-US" dirty="0">
                <a:latin typeface="+mj-lt"/>
              </a:rPr>
              <a:t> </a:t>
            </a:r>
            <a:r>
              <a:rPr lang="en-US" dirty="0" err="1">
                <a:latin typeface="+mj-lt"/>
              </a:rPr>
              <a:t>moći</a:t>
            </a:r>
            <a:r>
              <a:rPr lang="en-US" dirty="0">
                <a:latin typeface="+mj-lt"/>
              </a:rPr>
              <a:t> </a:t>
            </a:r>
            <a:r>
              <a:rPr lang="en-US" dirty="0" err="1">
                <a:latin typeface="+mj-lt"/>
              </a:rPr>
              <a:t>unositi</a:t>
            </a:r>
            <a:r>
              <a:rPr lang="en-US" dirty="0">
                <a:latin typeface="+mj-lt"/>
              </a:rPr>
              <a:t> u </a:t>
            </a:r>
            <a:r>
              <a:rPr lang="en-US" dirty="0" err="1">
                <a:latin typeface="+mj-lt"/>
              </a:rPr>
              <a:t>sustav</a:t>
            </a:r>
            <a:r>
              <a:rPr lang="en-US" dirty="0">
                <a:latin typeface="+mj-lt"/>
              </a:rPr>
              <a:t> </a:t>
            </a:r>
            <a:r>
              <a:rPr lang="en-US" dirty="0" err="1">
                <a:latin typeface="+mj-lt"/>
              </a:rPr>
              <a:t>eNPOO</a:t>
            </a:r>
            <a:r>
              <a:rPr lang="en-US" dirty="0">
                <a:latin typeface="+mj-lt"/>
              </a:rPr>
              <a:t> </a:t>
            </a:r>
            <a:r>
              <a:rPr lang="en-US" b="1" dirty="0">
                <a:latin typeface="+mj-lt"/>
              </a:rPr>
              <a:t>od 20. </a:t>
            </a:r>
            <a:r>
              <a:rPr lang="en-US" b="1" dirty="0" err="1">
                <a:latin typeface="+mj-lt"/>
              </a:rPr>
              <a:t>travnja</a:t>
            </a:r>
            <a:r>
              <a:rPr lang="en-US" b="1" dirty="0">
                <a:latin typeface="+mj-lt"/>
              </a:rPr>
              <a:t> 2022. </a:t>
            </a:r>
            <a:r>
              <a:rPr lang="en-US" b="1" dirty="0" err="1">
                <a:latin typeface="+mj-lt"/>
              </a:rPr>
              <a:t>godine</a:t>
            </a:r>
            <a:endParaRPr lang="en-US" b="1" dirty="0">
              <a:latin typeface="+mj-lt"/>
            </a:endParaRP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err="1">
                <a:latin typeface="+mj-lt"/>
              </a:rPr>
              <a:t>Podnošenje</a:t>
            </a:r>
            <a:r>
              <a:rPr lang="en-US" dirty="0">
                <a:latin typeface="+mj-lt"/>
              </a:rPr>
              <a:t> </a:t>
            </a:r>
            <a:r>
              <a:rPr lang="en-US" dirty="0" err="1">
                <a:latin typeface="+mj-lt"/>
              </a:rPr>
              <a:t>projektnog</a:t>
            </a:r>
            <a:r>
              <a:rPr lang="en-US" dirty="0">
                <a:latin typeface="+mj-lt"/>
              </a:rPr>
              <a:t> </a:t>
            </a:r>
            <a:r>
              <a:rPr lang="en-US" dirty="0" err="1">
                <a:latin typeface="+mj-lt"/>
              </a:rPr>
              <a:t>prijedloga</a:t>
            </a:r>
            <a:r>
              <a:rPr lang="en-US" dirty="0">
                <a:latin typeface="+mj-lt"/>
              </a:rPr>
              <a:t> </a:t>
            </a:r>
            <a:r>
              <a:rPr lang="en-US" dirty="0" err="1">
                <a:latin typeface="+mj-lt"/>
              </a:rPr>
              <a:t>dozvoljeno</a:t>
            </a:r>
            <a:r>
              <a:rPr lang="en-US" dirty="0">
                <a:latin typeface="+mj-lt"/>
              </a:rPr>
              <a:t> je </a:t>
            </a:r>
            <a:r>
              <a:rPr lang="en-US" b="1" dirty="0" err="1">
                <a:latin typeface="+mj-lt"/>
              </a:rPr>
              <a:t>najranije</a:t>
            </a:r>
            <a:r>
              <a:rPr lang="en-US" b="1" dirty="0">
                <a:latin typeface="+mj-lt"/>
              </a:rPr>
              <a:t> od 20. </a:t>
            </a:r>
            <a:r>
              <a:rPr lang="en-US" b="1" dirty="0" err="1">
                <a:latin typeface="+mj-lt"/>
              </a:rPr>
              <a:t>svibnja</a:t>
            </a:r>
            <a:r>
              <a:rPr lang="en-US" b="1" dirty="0">
                <a:latin typeface="+mj-lt"/>
              </a:rPr>
              <a:t> 2022. </a:t>
            </a:r>
            <a:r>
              <a:rPr lang="en-US" b="1" dirty="0" err="1">
                <a:latin typeface="+mj-lt"/>
              </a:rPr>
              <a:t>godine</a:t>
            </a:r>
            <a:r>
              <a:rPr lang="en-US" b="1" dirty="0">
                <a:latin typeface="+mj-lt"/>
              </a:rPr>
              <a:t> u 11:00 sati</a:t>
            </a:r>
            <a:r>
              <a:rPr lang="en-US" dirty="0">
                <a:latin typeface="+mj-lt"/>
              </a:rPr>
              <a:t>. </a:t>
            </a:r>
          </a:p>
          <a:p>
            <a:pPr marL="285750" indent="-285750">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err="1">
                <a:latin typeface="+mj-lt"/>
              </a:rPr>
              <a:t>Poziv</a:t>
            </a:r>
            <a:r>
              <a:rPr lang="en-US" dirty="0">
                <a:latin typeface="+mj-lt"/>
              </a:rPr>
              <a:t> se </a:t>
            </a:r>
            <a:r>
              <a:rPr lang="en-US" dirty="0" err="1">
                <a:latin typeface="+mj-lt"/>
              </a:rPr>
              <a:t>vodi</a:t>
            </a:r>
            <a:r>
              <a:rPr lang="en-US" dirty="0">
                <a:latin typeface="+mj-lt"/>
              </a:rPr>
              <a:t> </a:t>
            </a:r>
            <a:r>
              <a:rPr lang="en-US" dirty="0" err="1">
                <a:latin typeface="+mj-lt"/>
              </a:rPr>
              <a:t>kao</a:t>
            </a:r>
            <a:r>
              <a:rPr lang="en-US" dirty="0">
                <a:latin typeface="+mj-lt"/>
              </a:rPr>
              <a:t> </a:t>
            </a:r>
            <a:r>
              <a:rPr lang="en-US" dirty="0" err="1">
                <a:latin typeface="+mj-lt"/>
              </a:rPr>
              <a:t>otvoreni</a:t>
            </a:r>
            <a:r>
              <a:rPr lang="en-US" dirty="0">
                <a:latin typeface="+mj-lt"/>
              </a:rPr>
              <a:t> </a:t>
            </a:r>
            <a:r>
              <a:rPr lang="en-US" dirty="0" err="1">
                <a:latin typeface="+mj-lt"/>
              </a:rPr>
              <a:t>postupak</a:t>
            </a:r>
            <a:r>
              <a:rPr lang="en-US" dirty="0">
                <a:latin typeface="+mj-lt"/>
              </a:rPr>
              <a:t> u </a:t>
            </a:r>
            <a:r>
              <a:rPr lang="en-US" dirty="0" err="1">
                <a:latin typeface="+mj-lt"/>
              </a:rPr>
              <a:t>modalitetu</a:t>
            </a:r>
            <a:r>
              <a:rPr lang="en-US" dirty="0">
                <a:latin typeface="+mj-lt"/>
              </a:rPr>
              <a:t> </a:t>
            </a:r>
            <a:r>
              <a:rPr lang="en-US" dirty="0" err="1">
                <a:latin typeface="+mj-lt"/>
              </a:rPr>
              <a:t>trajnog</a:t>
            </a:r>
            <a:r>
              <a:rPr lang="en-US" dirty="0">
                <a:latin typeface="+mj-lt"/>
              </a:rPr>
              <a:t> </a:t>
            </a:r>
            <a:r>
              <a:rPr lang="en-US" dirty="0" err="1">
                <a:latin typeface="+mj-lt"/>
              </a:rPr>
              <a:t>Poziva</a:t>
            </a:r>
            <a:r>
              <a:rPr lang="en-US" dirty="0">
                <a:latin typeface="+mj-lt"/>
              </a:rPr>
              <a:t> </a:t>
            </a:r>
            <a:r>
              <a:rPr lang="en-US" dirty="0" err="1">
                <a:latin typeface="+mj-lt"/>
              </a:rPr>
              <a:t>na</a:t>
            </a:r>
            <a:r>
              <a:rPr lang="en-US" dirty="0">
                <a:latin typeface="+mj-lt"/>
              </a:rPr>
              <a:t> </a:t>
            </a:r>
            <a:r>
              <a:rPr lang="en-US" dirty="0" err="1">
                <a:latin typeface="+mj-lt"/>
              </a:rPr>
              <a:t>dostavu</a:t>
            </a:r>
            <a:r>
              <a:rPr lang="en-US" dirty="0">
                <a:latin typeface="+mj-lt"/>
              </a:rPr>
              <a:t> </a:t>
            </a:r>
            <a:r>
              <a:rPr lang="en-US" dirty="0" err="1">
                <a:latin typeface="+mj-lt"/>
              </a:rPr>
              <a:t>projektnih</a:t>
            </a:r>
            <a:r>
              <a:rPr lang="en-US" dirty="0">
                <a:latin typeface="+mj-lt"/>
              </a:rPr>
              <a:t> </a:t>
            </a:r>
            <a:r>
              <a:rPr lang="en-US" dirty="0" err="1">
                <a:latin typeface="+mj-lt"/>
              </a:rPr>
              <a:t>prijedloga</a:t>
            </a:r>
            <a:r>
              <a:rPr lang="en-US" dirty="0">
                <a:latin typeface="+mj-lt"/>
              </a:rPr>
              <a:t> s </a:t>
            </a:r>
            <a:r>
              <a:rPr lang="en-US" dirty="0" err="1">
                <a:latin typeface="+mj-lt"/>
              </a:rPr>
              <a:t>krajnjim</a:t>
            </a:r>
            <a:r>
              <a:rPr lang="en-US" dirty="0">
                <a:latin typeface="+mj-lt"/>
              </a:rPr>
              <a:t> </a:t>
            </a:r>
            <a:r>
              <a:rPr lang="en-US" dirty="0" err="1">
                <a:latin typeface="+mj-lt"/>
              </a:rPr>
              <a:t>rokom</a:t>
            </a:r>
            <a:r>
              <a:rPr lang="en-US" dirty="0">
                <a:latin typeface="+mj-lt"/>
              </a:rPr>
              <a:t> </a:t>
            </a:r>
            <a:r>
              <a:rPr lang="en-US" dirty="0" err="1">
                <a:latin typeface="+mj-lt"/>
              </a:rPr>
              <a:t>dostave</a:t>
            </a:r>
            <a:r>
              <a:rPr lang="en-US" dirty="0">
                <a:latin typeface="+mj-lt"/>
              </a:rPr>
              <a:t> </a:t>
            </a:r>
            <a:r>
              <a:rPr lang="en-US" dirty="0" err="1">
                <a:latin typeface="+mj-lt"/>
              </a:rPr>
              <a:t>projektnih</a:t>
            </a:r>
            <a:r>
              <a:rPr lang="en-US" dirty="0">
                <a:latin typeface="+mj-lt"/>
              </a:rPr>
              <a:t> </a:t>
            </a:r>
            <a:r>
              <a:rPr lang="en-US" dirty="0" err="1">
                <a:latin typeface="+mj-lt"/>
              </a:rPr>
              <a:t>prijedloga</a:t>
            </a:r>
            <a:r>
              <a:rPr lang="en-US" dirty="0">
                <a:latin typeface="+mj-lt"/>
              </a:rPr>
              <a:t> </a:t>
            </a:r>
            <a:r>
              <a:rPr lang="en-US" b="1" dirty="0">
                <a:latin typeface="+mj-lt"/>
              </a:rPr>
              <a:t>do 30. </a:t>
            </a:r>
            <a:r>
              <a:rPr lang="en-US" b="1" dirty="0" err="1">
                <a:latin typeface="+mj-lt"/>
              </a:rPr>
              <a:t>lipnja</a:t>
            </a:r>
            <a:r>
              <a:rPr lang="en-US" b="1" dirty="0">
                <a:latin typeface="+mj-lt"/>
              </a:rPr>
              <a:t> 2023. </a:t>
            </a:r>
            <a:r>
              <a:rPr lang="en-US" b="1" dirty="0" err="1">
                <a:latin typeface="+mj-lt"/>
              </a:rPr>
              <a:t>godine</a:t>
            </a:r>
            <a:r>
              <a:rPr lang="en-US" b="1" dirty="0">
                <a:latin typeface="+mj-lt"/>
              </a:rPr>
              <a:t> u 11:00 sati </a:t>
            </a:r>
            <a:r>
              <a:rPr lang="en-US" dirty="0" err="1">
                <a:latin typeface="+mj-lt"/>
              </a:rPr>
              <a:t>ili</a:t>
            </a:r>
            <a:r>
              <a:rPr lang="en-US" dirty="0">
                <a:latin typeface="+mj-lt"/>
              </a:rPr>
              <a:t> do </a:t>
            </a:r>
            <a:r>
              <a:rPr lang="en-US" dirty="0" err="1">
                <a:latin typeface="+mj-lt"/>
              </a:rPr>
              <a:t>iskorištenja</a:t>
            </a:r>
            <a:r>
              <a:rPr lang="en-US" dirty="0">
                <a:latin typeface="+mj-lt"/>
              </a:rPr>
              <a:t> </a:t>
            </a:r>
            <a:r>
              <a:rPr lang="en-US" dirty="0" err="1">
                <a:latin typeface="+mj-lt"/>
              </a:rPr>
              <a:t>raspoloživih</a:t>
            </a:r>
            <a:r>
              <a:rPr lang="en-US" dirty="0">
                <a:latin typeface="+mj-lt"/>
              </a:rPr>
              <a:t> </a:t>
            </a:r>
            <a:r>
              <a:rPr lang="en-US" dirty="0" err="1">
                <a:latin typeface="+mj-lt"/>
              </a:rPr>
              <a:t>sredstava</a:t>
            </a:r>
            <a:r>
              <a:rPr lang="en-US" dirty="0">
                <a:latin typeface="+mj-lt"/>
              </a:rPr>
              <a:t> za </a:t>
            </a:r>
            <a:r>
              <a:rPr lang="en-US" dirty="0" err="1">
                <a:latin typeface="+mj-lt"/>
              </a:rPr>
              <a:t>predmetni</a:t>
            </a:r>
            <a:r>
              <a:rPr lang="en-US" dirty="0">
                <a:latin typeface="+mj-lt"/>
              </a:rPr>
              <a:t> </a:t>
            </a:r>
            <a:r>
              <a:rPr lang="en-US" dirty="0" err="1">
                <a:latin typeface="+mj-lt"/>
              </a:rPr>
              <a:t>Poziv</a:t>
            </a:r>
            <a:endParaRPr lang="en-US" dirty="0">
              <a:latin typeface="+mj-lt"/>
            </a:endParaRP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a:latin typeface="+mj-lt"/>
              </a:rPr>
              <a:t> </a:t>
            </a:r>
            <a:r>
              <a:rPr lang="en-US" dirty="0" err="1">
                <a:latin typeface="+mj-lt"/>
              </a:rPr>
              <a:t>Pitanja</a:t>
            </a:r>
            <a:r>
              <a:rPr lang="en-US" dirty="0">
                <a:latin typeface="+mj-lt"/>
              </a:rPr>
              <a:t> se </a:t>
            </a:r>
            <a:r>
              <a:rPr lang="en-US" dirty="0" err="1">
                <a:latin typeface="+mj-lt"/>
              </a:rPr>
              <a:t>mogu</a:t>
            </a:r>
            <a:r>
              <a:rPr lang="en-US" dirty="0">
                <a:latin typeface="+mj-lt"/>
              </a:rPr>
              <a:t> </a:t>
            </a:r>
            <a:r>
              <a:rPr lang="en-US" dirty="0" err="1">
                <a:latin typeface="+mj-lt"/>
              </a:rPr>
              <a:t>podnijeti</a:t>
            </a:r>
            <a:r>
              <a:rPr lang="en-US" dirty="0">
                <a:latin typeface="+mj-lt"/>
              </a:rPr>
              <a:t> </a:t>
            </a:r>
            <a:r>
              <a:rPr lang="en-US" b="1" dirty="0" err="1">
                <a:latin typeface="+mj-lt"/>
              </a:rPr>
              <a:t>isključivo</a:t>
            </a:r>
            <a:r>
              <a:rPr lang="en-US" b="1" dirty="0">
                <a:latin typeface="+mj-lt"/>
              </a:rPr>
              <a:t> </a:t>
            </a:r>
            <a:r>
              <a:rPr lang="en-US" b="1" dirty="0" err="1">
                <a:latin typeface="+mj-lt"/>
              </a:rPr>
              <a:t>putem</a:t>
            </a:r>
            <a:r>
              <a:rPr lang="en-US" b="1" dirty="0">
                <a:latin typeface="+mj-lt"/>
              </a:rPr>
              <a:t> </a:t>
            </a:r>
            <a:r>
              <a:rPr lang="en-US" b="1" dirty="0" err="1">
                <a:latin typeface="+mj-lt"/>
              </a:rPr>
              <a:t>sustava</a:t>
            </a:r>
            <a:r>
              <a:rPr lang="en-US" b="1" dirty="0">
                <a:latin typeface="+mj-lt"/>
              </a:rPr>
              <a:t> </a:t>
            </a:r>
            <a:r>
              <a:rPr lang="en-US" b="1" dirty="0" err="1">
                <a:latin typeface="+mj-lt"/>
              </a:rPr>
              <a:t>eNPOO</a:t>
            </a:r>
            <a:r>
              <a:rPr lang="en-US" b="1" dirty="0">
                <a:latin typeface="+mj-lt"/>
              </a:rPr>
              <a:t> od 20. </a:t>
            </a:r>
            <a:r>
              <a:rPr lang="en-US" b="1" dirty="0" err="1">
                <a:latin typeface="+mj-lt"/>
              </a:rPr>
              <a:t>travnja</a:t>
            </a:r>
            <a:r>
              <a:rPr lang="en-US" b="1" dirty="0">
                <a:latin typeface="+mj-lt"/>
              </a:rPr>
              <a:t> 2022. </a:t>
            </a:r>
            <a:r>
              <a:rPr lang="en-US" dirty="0" err="1">
                <a:latin typeface="+mj-lt"/>
              </a:rPr>
              <a:t>godine</a:t>
            </a:r>
            <a:r>
              <a:rPr lang="en-US" dirty="0">
                <a:latin typeface="+mj-lt"/>
              </a:rPr>
              <a:t> do 14 </a:t>
            </a:r>
            <a:r>
              <a:rPr lang="en-US" dirty="0" err="1">
                <a:latin typeface="+mj-lt"/>
              </a:rPr>
              <a:t>kalendarskih</a:t>
            </a:r>
            <a:r>
              <a:rPr lang="en-US" dirty="0">
                <a:latin typeface="+mj-lt"/>
              </a:rPr>
              <a:t> dana </a:t>
            </a:r>
            <a:r>
              <a:rPr lang="en-US" dirty="0" err="1">
                <a:latin typeface="+mj-lt"/>
              </a:rPr>
              <a:t>prije</a:t>
            </a:r>
            <a:r>
              <a:rPr lang="en-US" dirty="0">
                <a:latin typeface="+mj-lt"/>
              </a:rPr>
              <a:t> </a:t>
            </a:r>
            <a:r>
              <a:rPr lang="en-US" dirty="0" err="1">
                <a:latin typeface="+mj-lt"/>
              </a:rPr>
              <a:t>isteka</a:t>
            </a:r>
            <a:r>
              <a:rPr lang="en-US" dirty="0">
                <a:latin typeface="+mj-lt"/>
              </a:rPr>
              <a:t> </a:t>
            </a:r>
            <a:r>
              <a:rPr lang="en-US" dirty="0" err="1">
                <a:latin typeface="+mj-lt"/>
              </a:rPr>
              <a:t>krajnjeg</a:t>
            </a:r>
            <a:r>
              <a:rPr lang="en-US" dirty="0">
                <a:latin typeface="+mj-lt"/>
              </a:rPr>
              <a:t> </a:t>
            </a:r>
            <a:r>
              <a:rPr lang="en-US" dirty="0" err="1">
                <a:latin typeface="+mj-lt"/>
              </a:rPr>
              <a:t>roka</a:t>
            </a:r>
            <a:r>
              <a:rPr lang="en-US" dirty="0">
                <a:latin typeface="+mj-lt"/>
              </a:rPr>
              <a:t> za </a:t>
            </a:r>
            <a:r>
              <a:rPr lang="en-US" dirty="0" err="1">
                <a:latin typeface="+mj-lt"/>
              </a:rPr>
              <a:t>podnošenje</a:t>
            </a:r>
            <a:r>
              <a:rPr lang="en-US" dirty="0">
                <a:latin typeface="+mj-lt"/>
              </a:rPr>
              <a:t> </a:t>
            </a:r>
            <a:r>
              <a:rPr lang="en-US" dirty="0" err="1">
                <a:latin typeface="+mj-lt"/>
              </a:rPr>
              <a:t>projektnih</a:t>
            </a:r>
            <a:r>
              <a:rPr lang="en-US" dirty="0">
                <a:latin typeface="+mj-lt"/>
              </a:rPr>
              <a:t> </a:t>
            </a:r>
            <a:r>
              <a:rPr lang="en-US" dirty="0" err="1">
                <a:latin typeface="+mj-lt"/>
              </a:rPr>
              <a:t>prijedloga</a:t>
            </a:r>
            <a:r>
              <a:rPr lang="en-US" dirty="0">
                <a:latin typeface="+mj-lt"/>
              </a:rPr>
              <a:t>.</a:t>
            </a:r>
            <a:endParaRPr lang="en-US" b="1" dirty="0">
              <a:solidFill>
                <a:srgbClr val="000000"/>
              </a:solidFill>
              <a:latin typeface="+mj-lt"/>
            </a:endParaRPr>
          </a:p>
        </p:txBody>
      </p:sp>
      <p:sp>
        <p:nvSpPr>
          <p:cNvPr id="4" name="TextBox 3"/>
          <p:cNvSpPr txBox="1"/>
          <p:nvPr/>
        </p:nvSpPr>
        <p:spPr>
          <a:xfrm>
            <a:off x="683775" y="421336"/>
            <a:ext cx="1089862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KAKO SE PRIJAVITI</a:t>
            </a:r>
          </a:p>
        </p:txBody>
      </p:sp>
      <p:pic>
        <p:nvPicPr>
          <p:cNvPr id="7" name="Slika 6">
            <a:extLst>
              <a:ext uri="{FF2B5EF4-FFF2-40B4-BE49-F238E27FC236}">
                <a16:creationId xmlns:a16="http://schemas.microsoft.com/office/drawing/2014/main" id="{247EA0C1-FBFE-4BE3-8C1C-2A0956AE10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4217" y="6241623"/>
            <a:ext cx="2136479" cy="474773"/>
          </a:xfrm>
          <a:prstGeom prst="rect">
            <a:avLst/>
          </a:prstGeom>
        </p:spPr>
      </p:pic>
    </p:spTree>
    <p:extLst>
      <p:ext uri="{BB962C8B-B14F-4D97-AF65-F5344CB8AC3E}">
        <p14:creationId xmlns:p14="http://schemas.microsoft.com/office/powerpoint/2010/main" val="938609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513446" y="826853"/>
            <a:ext cx="11182565" cy="1200329"/>
          </a:xfrm>
          <a:prstGeom prst="rect">
            <a:avLst/>
          </a:prstGeom>
        </p:spPr>
        <p:txBody>
          <a:bodyPr wrap="square">
            <a:spAutoFit/>
          </a:bodyPr>
          <a:lstStyle/>
          <a:p>
            <a:pPr marL="285750" indent="-285750">
              <a:buFont typeface="Arial" panose="020B0604020202020204" pitchFamily="34" charset="0"/>
              <a:buChar char="•"/>
            </a:pPr>
            <a:endParaRPr lang="en-US">
              <a:latin typeface="+mj-lt"/>
            </a:endParaRPr>
          </a:p>
          <a:p>
            <a:pPr marL="285750" indent="-285750">
              <a:buFont typeface="Arial" panose="020B0604020202020204" pitchFamily="34" charset="0"/>
              <a:buChar char="•"/>
            </a:pPr>
            <a:endParaRPr lang="en-US">
              <a:latin typeface="+mj-lt"/>
            </a:endParaRPr>
          </a:p>
          <a:p>
            <a:pPr marL="285750" indent="-285750">
              <a:buFont typeface="Arial" panose="020B0604020202020204" pitchFamily="34" charset="0"/>
              <a:buChar char="•"/>
            </a:pPr>
            <a:endParaRPr lang="en-US">
              <a:latin typeface="+mj-lt"/>
            </a:endParaRPr>
          </a:p>
          <a:p>
            <a:pPr algn="just"/>
            <a:endParaRPr lang="en-US" b="1">
              <a:solidFill>
                <a:srgbClr val="000000"/>
              </a:solidFill>
              <a:latin typeface="+mj-lt"/>
            </a:endParaRPr>
          </a:p>
        </p:txBody>
      </p:sp>
      <p:sp>
        <p:nvSpPr>
          <p:cNvPr id="4" name="TextBox 3"/>
          <p:cNvSpPr txBox="1"/>
          <p:nvPr/>
        </p:nvSpPr>
        <p:spPr>
          <a:xfrm>
            <a:off x="691572" y="343885"/>
            <a:ext cx="1066222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RASPORED DOGAĐANJA</a:t>
            </a:r>
          </a:p>
        </p:txBody>
      </p:sp>
      <p:graphicFrame>
        <p:nvGraphicFramePr>
          <p:cNvPr id="10" name="Table 9"/>
          <p:cNvGraphicFramePr>
            <a:graphicFrameLocks noGrp="1"/>
          </p:cNvGraphicFramePr>
          <p:nvPr>
            <p:extLst>
              <p:ext uri="{D42A27DB-BD31-4B8C-83A1-F6EECF244321}">
                <p14:modId xmlns:p14="http://schemas.microsoft.com/office/powerpoint/2010/main" val="4236870281"/>
              </p:ext>
            </p:extLst>
          </p:nvPr>
        </p:nvGraphicFramePr>
        <p:xfrm>
          <a:off x="691572" y="1051560"/>
          <a:ext cx="10662228" cy="4754880"/>
        </p:xfrm>
        <a:graphic>
          <a:graphicData uri="http://schemas.openxmlformats.org/drawingml/2006/table">
            <a:tbl>
              <a:tblPr firstRow="1" bandRow="1">
                <a:tableStyleId>{5C22544A-7EE6-4342-B048-85BDC9FD1C3A}</a:tableStyleId>
              </a:tblPr>
              <a:tblGrid>
                <a:gridCol w="4899759">
                  <a:extLst>
                    <a:ext uri="{9D8B030D-6E8A-4147-A177-3AD203B41FA5}">
                      <a16:colId xmlns:a16="http://schemas.microsoft.com/office/drawing/2014/main" val="876031967"/>
                    </a:ext>
                  </a:extLst>
                </a:gridCol>
                <a:gridCol w="5762469">
                  <a:extLst>
                    <a:ext uri="{9D8B030D-6E8A-4147-A177-3AD203B41FA5}">
                      <a16:colId xmlns:a16="http://schemas.microsoft.com/office/drawing/2014/main" val="2961953674"/>
                    </a:ext>
                  </a:extLst>
                </a:gridCol>
              </a:tblGrid>
              <a:tr h="11162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1" i="0" u="none" strike="noStrike" kern="1200" baseline="0">
                          <a:solidFill>
                            <a:schemeClr val="tx1"/>
                          </a:solidFill>
                          <a:latin typeface="+mj-lt"/>
                          <a:ea typeface="+mn-ea"/>
                          <a:cs typeface="+mn-cs"/>
                        </a:rPr>
                        <a:t>Rok za podnošenje upita za pojašnjenjem </a:t>
                      </a:r>
                      <a:r>
                        <a:rPr lang="pl-PL" sz="1800" b="0" i="0" u="none" strike="noStrike" kern="1200" baseline="0">
                          <a:solidFill>
                            <a:schemeClr val="tx1"/>
                          </a:solidFill>
                          <a:latin typeface="+mj-lt"/>
                          <a:ea typeface="+mn-ea"/>
                          <a:cs typeface="+mn-cs"/>
                        </a:rPr>
                        <a:t>	</a:t>
                      </a:r>
                    </a:p>
                    <a:p>
                      <a:pPr algn="ctr"/>
                      <a:endParaRPr lang="en-US">
                        <a:latin typeface="+mj-lt"/>
                      </a:endParaRPr>
                    </a:p>
                  </a:txBody>
                  <a:tcPr/>
                </a:tc>
                <a:tc>
                  <a:txBody>
                    <a:bodyPr/>
                    <a:lstStyle/>
                    <a:p>
                      <a:pPr algn="ctr"/>
                      <a:r>
                        <a:rPr lang="en-US" sz="1800" b="0" i="0" u="none" strike="noStrike" kern="1200" baseline="0">
                          <a:solidFill>
                            <a:schemeClr val="tx1"/>
                          </a:solidFill>
                          <a:latin typeface="+mj-lt"/>
                          <a:ea typeface="+mn-ea"/>
                          <a:cs typeface="+mn-cs"/>
                        </a:rPr>
                        <a:t>kontinuirano </a:t>
                      </a:r>
                      <a:r>
                        <a:rPr lang="en-US" sz="1800" b="1" i="0" u="none" strike="noStrike" kern="1200" baseline="0">
                          <a:solidFill>
                            <a:schemeClr val="tx1"/>
                          </a:solidFill>
                          <a:latin typeface="+mj-lt"/>
                          <a:ea typeface="+mn-ea"/>
                          <a:cs typeface="+mn-cs"/>
                        </a:rPr>
                        <a:t>od 20. travnja 2022. godine </a:t>
                      </a:r>
                      <a:endParaRPr lang="en-US" sz="1800" b="0" i="0" u="none" strike="noStrike" kern="1200" baseline="0">
                        <a:solidFill>
                          <a:schemeClr val="tx1"/>
                        </a:solidFill>
                        <a:latin typeface="+mj-lt"/>
                        <a:ea typeface="+mn-ea"/>
                        <a:cs typeface="+mn-cs"/>
                      </a:endParaRPr>
                    </a:p>
                    <a:p>
                      <a:pPr algn="ctr"/>
                      <a:r>
                        <a:rPr lang="pl-PL" sz="1800" b="0" i="0" u="none" strike="noStrike" kern="1200" baseline="0">
                          <a:solidFill>
                            <a:schemeClr val="tx1"/>
                          </a:solidFill>
                          <a:latin typeface="+mj-lt"/>
                          <a:ea typeface="+mn-ea"/>
                          <a:cs typeface="+mn-cs"/>
                        </a:rPr>
                        <a:t>do 14 kalendarskih dana prije isteka krajnjeg roka za podnošenje projektnih prijedloga </a:t>
                      </a:r>
                      <a:r>
                        <a:rPr lang="pl-PL" sz="1800" b="0" i="0" u="none" strike="noStrike" kern="1200" baseline="0">
                          <a:solidFill>
                            <a:schemeClr val="lt1"/>
                          </a:solidFill>
                          <a:latin typeface="+mj-lt"/>
                          <a:ea typeface="+mn-ea"/>
                          <a:cs typeface="+mn-cs"/>
                        </a:rPr>
                        <a:t>	</a:t>
                      </a:r>
                    </a:p>
                    <a:p>
                      <a:pPr algn="ctr"/>
                      <a:endParaRPr lang="en-US">
                        <a:latin typeface="+mj-lt"/>
                      </a:endParaRPr>
                    </a:p>
                  </a:txBody>
                  <a:tcPr/>
                </a:tc>
                <a:extLst>
                  <a:ext uri="{0D108BD9-81ED-4DB2-BD59-A6C34878D82A}">
                    <a16:rowId xmlns:a16="http://schemas.microsoft.com/office/drawing/2014/main" val="1819925745"/>
                  </a:ext>
                </a:extLst>
              </a:tr>
              <a:tr h="9430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a:solidFill>
                            <a:schemeClr val="dk1"/>
                          </a:solidFill>
                          <a:latin typeface="+mj-lt"/>
                          <a:ea typeface="+mn-ea"/>
                          <a:cs typeface="+mn-cs"/>
                        </a:rPr>
                        <a:t>Rok za davanje pojašnjenja </a:t>
                      </a:r>
                      <a:r>
                        <a:rPr lang="en-US" sz="1800" b="0" i="0" u="none" strike="noStrike" kern="1200" baseline="0">
                          <a:solidFill>
                            <a:schemeClr val="dk1"/>
                          </a:solidFill>
                          <a:latin typeface="+mj-lt"/>
                          <a:ea typeface="+mn-ea"/>
                          <a:cs typeface="+mn-cs"/>
                        </a:rPr>
                        <a:t>	</a:t>
                      </a:r>
                    </a:p>
                    <a:p>
                      <a:pPr algn="ctr"/>
                      <a:endParaRPr lang="en-US">
                        <a:latin typeface="+mj-lt"/>
                      </a:endParaRPr>
                    </a:p>
                  </a:txBody>
                  <a:tcPr/>
                </a:tc>
                <a:tc>
                  <a:txBody>
                    <a:bodyPr/>
                    <a:lstStyle/>
                    <a:p>
                      <a:pPr algn="ctr"/>
                      <a:r>
                        <a:rPr lang="pl-PL" sz="1800" b="0" i="0" u="none" strike="noStrike" kern="1200" baseline="0" dirty="0">
                          <a:solidFill>
                            <a:schemeClr val="dk1"/>
                          </a:solidFill>
                          <a:latin typeface="+mj-lt"/>
                          <a:ea typeface="+mn-ea"/>
                          <a:cs typeface="+mn-cs"/>
                        </a:rPr>
                        <a:t>najduže 7 radnih dana od dana zaprimanja pitanja </a:t>
                      </a:r>
                    </a:p>
                    <a:p>
                      <a:pPr algn="ctr"/>
                      <a:r>
                        <a:rPr lang="en-US" sz="1800" b="0" i="0" u="none" strike="noStrike" kern="1200" baseline="0" dirty="0" err="1">
                          <a:solidFill>
                            <a:schemeClr val="dk1"/>
                          </a:solidFill>
                          <a:latin typeface="+mj-lt"/>
                          <a:ea typeface="+mn-ea"/>
                          <a:cs typeface="+mn-cs"/>
                        </a:rPr>
                        <a:t>najkasnije</a:t>
                      </a:r>
                      <a:r>
                        <a:rPr lang="en-US" sz="1800" b="0" i="0" u="none" strike="noStrike" kern="1200" baseline="0" dirty="0">
                          <a:solidFill>
                            <a:schemeClr val="dk1"/>
                          </a:solidFill>
                          <a:latin typeface="+mj-lt"/>
                          <a:ea typeface="+mn-ea"/>
                          <a:cs typeface="+mn-cs"/>
                        </a:rPr>
                        <a:t> 7 </a:t>
                      </a:r>
                      <a:r>
                        <a:rPr lang="en-US" sz="1800" b="0" i="0" u="none" strike="noStrike" kern="1200" baseline="0" dirty="0" err="1">
                          <a:solidFill>
                            <a:schemeClr val="dk1"/>
                          </a:solidFill>
                          <a:latin typeface="+mj-lt"/>
                          <a:ea typeface="+mn-ea"/>
                          <a:cs typeface="+mn-cs"/>
                        </a:rPr>
                        <a:t>kalendarskih</a:t>
                      </a:r>
                      <a:r>
                        <a:rPr lang="en-US" sz="1800" b="0" i="0" u="none" strike="noStrike" kern="1200" baseline="0" dirty="0">
                          <a:solidFill>
                            <a:schemeClr val="dk1"/>
                          </a:solidFill>
                          <a:latin typeface="+mj-lt"/>
                          <a:ea typeface="+mn-ea"/>
                          <a:cs typeface="+mn-cs"/>
                        </a:rPr>
                        <a:t> dana </a:t>
                      </a:r>
                      <a:r>
                        <a:rPr lang="en-US" sz="1800" b="0" i="0" u="none" strike="noStrike" kern="1200" baseline="0" dirty="0" err="1">
                          <a:solidFill>
                            <a:schemeClr val="dk1"/>
                          </a:solidFill>
                          <a:latin typeface="+mj-lt"/>
                          <a:ea typeface="+mn-ea"/>
                          <a:cs typeface="+mn-cs"/>
                        </a:rPr>
                        <a:t>prije</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isteka</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krajnjeg</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roka</a:t>
                      </a:r>
                      <a:r>
                        <a:rPr lang="en-US" sz="1800" b="0" i="0" u="none" strike="noStrike" kern="1200" baseline="0" dirty="0">
                          <a:solidFill>
                            <a:schemeClr val="dk1"/>
                          </a:solidFill>
                          <a:latin typeface="+mj-lt"/>
                          <a:ea typeface="+mn-ea"/>
                          <a:cs typeface="+mn-cs"/>
                        </a:rPr>
                        <a:t> za </a:t>
                      </a:r>
                      <a:r>
                        <a:rPr lang="en-US" sz="1800" b="0" i="0" u="none" strike="noStrike" kern="1200" baseline="0" dirty="0" err="1">
                          <a:solidFill>
                            <a:schemeClr val="dk1"/>
                          </a:solidFill>
                          <a:latin typeface="+mj-lt"/>
                          <a:ea typeface="+mn-ea"/>
                          <a:cs typeface="+mn-cs"/>
                        </a:rPr>
                        <a:t>podnošenje</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projektnih</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prijedloga</a:t>
                      </a:r>
                      <a:r>
                        <a:rPr lang="en-US" sz="1800" b="0" i="0" u="none" strike="noStrike" kern="1200" baseline="0" dirty="0">
                          <a:solidFill>
                            <a:schemeClr val="dk1"/>
                          </a:solidFill>
                          <a:latin typeface="+mj-lt"/>
                          <a:ea typeface="+mn-ea"/>
                          <a:cs typeface="+mn-cs"/>
                        </a:rPr>
                        <a:t> 	</a:t>
                      </a:r>
                    </a:p>
                    <a:p>
                      <a:pPr algn="ctr"/>
                      <a:endParaRPr lang="en-US" dirty="0">
                        <a:latin typeface="+mj-lt"/>
                      </a:endParaRPr>
                    </a:p>
                  </a:txBody>
                  <a:tcPr/>
                </a:tc>
                <a:extLst>
                  <a:ext uri="{0D108BD9-81ED-4DB2-BD59-A6C34878D82A}">
                    <a16:rowId xmlns:a16="http://schemas.microsoft.com/office/drawing/2014/main" val="2446227766"/>
                  </a:ext>
                </a:extLst>
              </a:tr>
              <a:tr h="8428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a:solidFill>
                            <a:schemeClr val="dk1"/>
                          </a:solidFill>
                          <a:latin typeface="+mj-lt"/>
                          <a:ea typeface="+mn-ea"/>
                          <a:cs typeface="+mn-cs"/>
                        </a:rPr>
                        <a:t>Podnošenje projektnih prijedloga </a:t>
                      </a:r>
                      <a:r>
                        <a:rPr lang="en-US" sz="1800" b="0" i="0" u="none" strike="noStrike" kern="1200" baseline="0">
                          <a:solidFill>
                            <a:schemeClr val="dk1"/>
                          </a:solidFill>
                          <a:latin typeface="+mj-lt"/>
                          <a:ea typeface="+mn-ea"/>
                          <a:cs typeface="+mn-cs"/>
                        </a:rPr>
                        <a:t>	</a:t>
                      </a:r>
                    </a:p>
                    <a:p>
                      <a:pPr algn="ctr"/>
                      <a:endParaRPr lang="en-US">
                        <a:latin typeface="+mj-lt"/>
                      </a:endParaRPr>
                    </a:p>
                  </a:txBody>
                  <a:tcPr/>
                </a:tc>
                <a:tc>
                  <a:txBody>
                    <a:bodyPr/>
                    <a:lstStyle/>
                    <a:p>
                      <a:pPr algn="ctr"/>
                      <a:r>
                        <a:rPr lang="pl-PL" sz="1800" b="0" i="0" u="none" strike="noStrike" kern="1200" baseline="0" dirty="0">
                          <a:solidFill>
                            <a:schemeClr val="dk1"/>
                          </a:solidFill>
                          <a:latin typeface="+mj-lt"/>
                          <a:ea typeface="+mn-ea"/>
                          <a:cs typeface="+mn-cs"/>
                        </a:rPr>
                        <a:t>od 20. svibnja 2022. godine u 11:00 sati </a:t>
                      </a:r>
                    </a:p>
                    <a:p>
                      <a:pPr algn="ctr"/>
                      <a:r>
                        <a:rPr lang="pl-PL" sz="1800" b="0" i="0" u="none" strike="noStrike" kern="1200" baseline="0" dirty="0">
                          <a:solidFill>
                            <a:schemeClr val="dk1"/>
                          </a:solidFill>
                          <a:latin typeface="+mj-lt"/>
                          <a:ea typeface="+mn-ea"/>
                          <a:cs typeface="+mn-cs"/>
                        </a:rPr>
                        <a:t>do 30. lipnja 2023. godine u 11:00 sati </a:t>
                      </a:r>
                    </a:p>
                    <a:p>
                      <a:pPr algn="ctr"/>
                      <a:r>
                        <a:rPr lang="pl-PL" sz="1800" b="0" i="0" u="none" strike="noStrike" kern="1200" baseline="0" dirty="0">
                          <a:solidFill>
                            <a:schemeClr val="dk1"/>
                          </a:solidFill>
                          <a:latin typeface="+mj-lt"/>
                          <a:ea typeface="+mn-ea"/>
                          <a:cs typeface="+mn-cs"/>
                        </a:rPr>
                        <a:t>ili do iskorištenja raspoloživih sredstava za predmetni Poziv 	</a:t>
                      </a:r>
                    </a:p>
                    <a:p>
                      <a:endParaRPr lang="en-US" dirty="0">
                        <a:latin typeface="+mj-lt"/>
                      </a:endParaRPr>
                    </a:p>
                  </a:txBody>
                  <a:tcPr/>
                </a:tc>
                <a:extLst>
                  <a:ext uri="{0D108BD9-81ED-4DB2-BD59-A6C34878D82A}">
                    <a16:rowId xmlns:a16="http://schemas.microsoft.com/office/drawing/2014/main" val="2488759766"/>
                  </a:ext>
                </a:extLst>
              </a:tr>
              <a:tr h="11162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a:solidFill>
                            <a:schemeClr val="dk1"/>
                          </a:solidFill>
                          <a:latin typeface="+mj-lt"/>
                          <a:ea typeface="+mn-ea"/>
                          <a:cs typeface="+mn-cs"/>
                        </a:rPr>
                        <a:t>Postupak dodjele bespovratnih sredstava </a:t>
                      </a:r>
                      <a:r>
                        <a:rPr lang="en-US" sz="1800" b="0" i="0" u="none" strike="noStrike" kern="1200" baseline="0">
                          <a:solidFill>
                            <a:schemeClr val="dk1"/>
                          </a:solidFill>
                          <a:latin typeface="+mj-lt"/>
                          <a:ea typeface="+mn-ea"/>
                          <a:cs typeface="+mn-cs"/>
                        </a:rPr>
                        <a:t>	</a:t>
                      </a:r>
                    </a:p>
                    <a:p>
                      <a:pPr algn="ctr"/>
                      <a:endParaRPr lang="en-US">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90 </a:t>
                      </a:r>
                      <a:r>
                        <a:rPr lang="en-US" sz="1800" b="0" i="0" u="none" strike="noStrike" kern="1200" baseline="0" dirty="0" err="1">
                          <a:solidFill>
                            <a:schemeClr val="dk1"/>
                          </a:solidFill>
                          <a:latin typeface="+mj-lt"/>
                          <a:ea typeface="+mn-ea"/>
                          <a:cs typeface="+mn-cs"/>
                        </a:rPr>
                        <a:t>kalendarskih</a:t>
                      </a:r>
                      <a:r>
                        <a:rPr lang="en-US" sz="1800" b="0" i="0" u="none" strike="noStrike" kern="1200" baseline="0" dirty="0">
                          <a:solidFill>
                            <a:schemeClr val="dk1"/>
                          </a:solidFill>
                          <a:latin typeface="+mj-lt"/>
                          <a:ea typeface="+mn-ea"/>
                          <a:cs typeface="+mn-cs"/>
                        </a:rPr>
                        <a:t> dana od dana </a:t>
                      </a:r>
                      <a:r>
                        <a:rPr lang="en-US" sz="1800" b="0" i="0" u="none" strike="noStrike" kern="1200" baseline="0" dirty="0" err="1">
                          <a:solidFill>
                            <a:schemeClr val="dk1"/>
                          </a:solidFill>
                          <a:latin typeface="+mj-lt"/>
                          <a:ea typeface="+mn-ea"/>
                          <a:cs typeface="+mn-cs"/>
                        </a:rPr>
                        <a:t>zaprimanja</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projektnog</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prijedloga</a:t>
                      </a:r>
                      <a:r>
                        <a:rPr lang="en-US" sz="1800" b="0" i="0" u="none" strike="noStrike" kern="1200" baseline="0" dirty="0">
                          <a:solidFill>
                            <a:schemeClr val="dk1"/>
                          </a:solidFill>
                          <a:latin typeface="+mj-lt"/>
                          <a:ea typeface="+mn-ea"/>
                          <a:cs typeface="+mn-cs"/>
                        </a:rPr>
                        <a:t> do dana </a:t>
                      </a:r>
                      <a:r>
                        <a:rPr lang="en-US" sz="1800" b="0" i="0" u="none" strike="noStrike" kern="1200" baseline="0" dirty="0" err="1">
                          <a:solidFill>
                            <a:schemeClr val="dk1"/>
                          </a:solidFill>
                          <a:latin typeface="+mj-lt"/>
                          <a:ea typeface="+mn-ea"/>
                          <a:cs typeface="+mn-cs"/>
                        </a:rPr>
                        <a:t>donošenja</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Odluke</a:t>
                      </a:r>
                      <a:r>
                        <a:rPr lang="en-US" sz="1800" b="0" i="0" u="none" strike="noStrike" kern="1200" baseline="0" dirty="0">
                          <a:solidFill>
                            <a:schemeClr val="dk1"/>
                          </a:solidFill>
                          <a:latin typeface="+mj-lt"/>
                          <a:ea typeface="+mn-ea"/>
                          <a:cs typeface="+mn-cs"/>
                        </a:rPr>
                        <a:t> o </a:t>
                      </a:r>
                      <a:r>
                        <a:rPr lang="en-US" sz="1800" b="0" i="0" u="none" strike="noStrike" kern="1200" baseline="0" dirty="0" err="1">
                          <a:solidFill>
                            <a:schemeClr val="dk1"/>
                          </a:solidFill>
                          <a:latin typeface="+mj-lt"/>
                          <a:ea typeface="+mn-ea"/>
                          <a:cs typeface="+mn-cs"/>
                        </a:rPr>
                        <a:t>financiranju</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moguće</a:t>
                      </a:r>
                      <a:r>
                        <a:rPr lang="en-US" sz="1800" b="0" i="0" u="none" strike="noStrike" kern="1200" baseline="0" dirty="0">
                          <a:solidFill>
                            <a:schemeClr val="dk1"/>
                          </a:solidFill>
                          <a:latin typeface="+mj-lt"/>
                          <a:ea typeface="+mn-ea"/>
                          <a:cs typeface="+mn-cs"/>
                        </a:rPr>
                        <a:t> je </a:t>
                      </a:r>
                      <a:r>
                        <a:rPr lang="en-US" sz="1800" b="0" i="0" u="none" strike="noStrike" kern="1200" baseline="0" dirty="0" err="1">
                          <a:solidFill>
                            <a:schemeClr val="dk1"/>
                          </a:solidFill>
                          <a:latin typeface="+mj-lt"/>
                          <a:ea typeface="+mn-ea"/>
                          <a:cs typeface="+mn-cs"/>
                        </a:rPr>
                        <a:t>produljiti</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uz</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prethodnu</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suglasnost</a:t>
                      </a:r>
                      <a:r>
                        <a:rPr lang="en-US" sz="1800" b="0" i="0" u="none" strike="noStrike" kern="1200" baseline="0" dirty="0">
                          <a:solidFill>
                            <a:schemeClr val="dk1"/>
                          </a:solidFill>
                          <a:latin typeface="+mj-lt"/>
                          <a:ea typeface="+mn-ea"/>
                          <a:cs typeface="+mn-cs"/>
                        </a:rPr>
                        <a:t> MFIN)</a:t>
                      </a:r>
                    </a:p>
                    <a:p>
                      <a:endParaRPr lang="en-US" dirty="0">
                        <a:latin typeface="+mj-lt"/>
                      </a:endParaRPr>
                    </a:p>
                  </a:txBody>
                  <a:tcPr/>
                </a:tc>
                <a:extLst>
                  <a:ext uri="{0D108BD9-81ED-4DB2-BD59-A6C34878D82A}">
                    <a16:rowId xmlns:a16="http://schemas.microsoft.com/office/drawing/2014/main" val="2535678276"/>
                  </a:ext>
                </a:extLst>
              </a:tr>
            </a:tbl>
          </a:graphicData>
        </a:graphic>
      </p:graphicFrame>
      <p:pic>
        <p:nvPicPr>
          <p:cNvPr id="7" name="Slika 6">
            <a:extLst>
              <a:ext uri="{FF2B5EF4-FFF2-40B4-BE49-F238E27FC236}">
                <a16:creationId xmlns:a16="http://schemas.microsoft.com/office/drawing/2014/main" id="{5CE403F0-F067-417E-AE62-4F9896A1CD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4217" y="6241623"/>
            <a:ext cx="2136479" cy="474773"/>
          </a:xfrm>
          <a:prstGeom prst="rect">
            <a:avLst/>
          </a:prstGeom>
        </p:spPr>
      </p:pic>
    </p:spTree>
    <p:extLst>
      <p:ext uri="{BB962C8B-B14F-4D97-AF65-F5344CB8AC3E}">
        <p14:creationId xmlns:p14="http://schemas.microsoft.com/office/powerpoint/2010/main" val="825780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3300"/>
            <a:ext cx="2558203" cy="757979"/>
          </a:xfrm>
          <a:prstGeom prst="rect">
            <a:avLst/>
          </a:prstGeom>
          <a:noFill/>
        </p:spPr>
      </p:pic>
      <p:graphicFrame>
        <p:nvGraphicFramePr>
          <p:cNvPr id="4" name="Table 3"/>
          <p:cNvGraphicFramePr>
            <a:graphicFrameLocks noGrp="1"/>
          </p:cNvGraphicFramePr>
          <p:nvPr>
            <p:extLst>
              <p:ext uri="{D42A27DB-BD31-4B8C-83A1-F6EECF244321}">
                <p14:modId xmlns:p14="http://schemas.microsoft.com/office/powerpoint/2010/main" val="2389680947"/>
              </p:ext>
            </p:extLst>
          </p:nvPr>
        </p:nvGraphicFramePr>
        <p:xfrm>
          <a:off x="367937" y="814384"/>
          <a:ext cx="11357843" cy="5115171"/>
        </p:xfrm>
        <a:graphic>
          <a:graphicData uri="http://schemas.openxmlformats.org/drawingml/2006/table">
            <a:tbl>
              <a:tblPr firstRow="1" bandRow="1">
                <a:tableStyleId>{5C22544A-7EE6-4342-B048-85BDC9FD1C3A}</a:tableStyleId>
              </a:tblPr>
              <a:tblGrid>
                <a:gridCol w="3780497">
                  <a:extLst>
                    <a:ext uri="{9D8B030D-6E8A-4147-A177-3AD203B41FA5}">
                      <a16:colId xmlns:a16="http://schemas.microsoft.com/office/drawing/2014/main" val="1476612229"/>
                    </a:ext>
                  </a:extLst>
                </a:gridCol>
                <a:gridCol w="1453589">
                  <a:extLst>
                    <a:ext uri="{9D8B030D-6E8A-4147-A177-3AD203B41FA5}">
                      <a16:colId xmlns:a16="http://schemas.microsoft.com/office/drawing/2014/main" val="2184740833"/>
                    </a:ext>
                  </a:extLst>
                </a:gridCol>
                <a:gridCol w="116840">
                  <a:extLst>
                    <a:ext uri="{9D8B030D-6E8A-4147-A177-3AD203B41FA5}">
                      <a16:colId xmlns:a16="http://schemas.microsoft.com/office/drawing/2014/main" val="2688804918"/>
                    </a:ext>
                  </a:extLst>
                </a:gridCol>
                <a:gridCol w="6006917">
                  <a:extLst>
                    <a:ext uri="{9D8B030D-6E8A-4147-A177-3AD203B41FA5}">
                      <a16:colId xmlns:a16="http://schemas.microsoft.com/office/drawing/2014/main" val="2245787679"/>
                    </a:ext>
                  </a:extLst>
                </a:gridCol>
              </a:tblGrid>
              <a:tr h="508728">
                <a:tc>
                  <a:txBody>
                    <a:bodyPr/>
                    <a:lstStyle/>
                    <a:p>
                      <a:pPr algn="ctr"/>
                      <a:r>
                        <a:rPr lang="en-US" sz="1500" dirty="0" err="1">
                          <a:solidFill>
                            <a:schemeClr val="tx1"/>
                          </a:solidFill>
                          <a:latin typeface="+mj-lt"/>
                        </a:rPr>
                        <a:t>Dokument</a:t>
                      </a:r>
                      <a:endParaRPr lang="en-US" sz="1500" dirty="0">
                        <a:solidFill>
                          <a:schemeClr val="tx1"/>
                        </a:solidFill>
                        <a:latin typeface="+mj-lt"/>
                      </a:endParaRPr>
                    </a:p>
                  </a:txBody>
                  <a:tcPr/>
                </a:tc>
                <a:tc>
                  <a:txBody>
                    <a:bodyPr/>
                    <a:lstStyle/>
                    <a:p>
                      <a:pPr algn="ctr"/>
                      <a:r>
                        <a:rPr lang="en-US" sz="1500" dirty="0" err="1">
                          <a:solidFill>
                            <a:schemeClr val="tx1"/>
                          </a:solidFill>
                          <a:latin typeface="+mj-lt"/>
                        </a:rPr>
                        <a:t>Obvezno</a:t>
                      </a:r>
                      <a:r>
                        <a:rPr lang="en-US" sz="1500" baseline="0" dirty="0">
                          <a:solidFill>
                            <a:schemeClr val="tx1"/>
                          </a:solidFill>
                          <a:latin typeface="+mj-lt"/>
                        </a:rPr>
                        <a:t> (da </a:t>
                      </a:r>
                      <a:r>
                        <a:rPr lang="en-US" sz="1500" baseline="0" dirty="0" err="1">
                          <a:solidFill>
                            <a:schemeClr val="tx1"/>
                          </a:solidFill>
                          <a:latin typeface="+mj-lt"/>
                        </a:rPr>
                        <a:t>ili</a:t>
                      </a:r>
                      <a:r>
                        <a:rPr lang="en-US" sz="1500" baseline="0" dirty="0">
                          <a:solidFill>
                            <a:schemeClr val="tx1"/>
                          </a:solidFill>
                          <a:latin typeface="+mj-lt"/>
                        </a:rPr>
                        <a:t> ne)</a:t>
                      </a:r>
                      <a:endParaRPr lang="en-US" sz="1500" dirty="0">
                        <a:solidFill>
                          <a:schemeClr val="tx1"/>
                        </a:solidFill>
                        <a:latin typeface="+mj-lt"/>
                      </a:endParaRPr>
                    </a:p>
                  </a:txBody>
                  <a:tcPr/>
                </a:tc>
                <a:tc gridSpan="2">
                  <a:txBody>
                    <a:bodyPr/>
                    <a:lstStyle/>
                    <a:p>
                      <a:pPr algn="ctr"/>
                      <a:r>
                        <a:rPr lang="en-US" sz="1500">
                          <a:solidFill>
                            <a:schemeClr val="tx1"/>
                          </a:solidFill>
                          <a:latin typeface="+mj-lt"/>
                        </a:rPr>
                        <a:t>Referenca</a:t>
                      </a:r>
                    </a:p>
                  </a:txBody>
                  <a:tcPr/>
                </a:tc>
                <a:tc hMerge="1">
                  <a:txBody>
                    <a:bodyPr/>
                    <a:lstStyle/>
                    <a:p>
                      <a:pPr algn="ctr"/>
                      <a:endParaRPr lang="en-US" sz="1500">
                        <a:solidFill>
                          <a:schemeClr val="tx1"/>
                        </a:solidFill>
                        <a:latin typeface="+mj-lt"/>
                      </a:endParaRPr>
                    </a:p>
                  </a:txBody>
                  <a:tcPr/>
                </a:tc>
                <a:extLst>
                  <a:ext uri="{0D108BD9-81ED-4DB2-BD59-A6C34878D82A}">
                    <a16:rowId xmlns:a16="http://schemas.microsoft.com/office/drawing/2014/main" val="3401351572"/>
                  </a:ext>
                </a:extLst>
              </a:tr>
              <a:tr h="520167">
                <a:tc>
                  <a:txBody>
                    <a:bodyPr/>
                    <a:lstStyle/>
                    <a:p>
                      <a:r>
                        <a:rPr lang="en-US" sz="1500" b="0">
                          <a:solidFill>
                            <a:schemeClr val="tx1"/>
                          </a:solidFill>
                          <a:latin typeface="+mj-lt"/>
                        </a:rPr>
                        <a:t>Prijavni</a:t>
                      </a:r>
                      <a:r>
                        <a:rPr lang="en-US" sz="1500" b="0" baseline="0">
                          <a:solidFill>
                            <a:schemeClr val="tx1"/>
                          </a:solidFill>
                          <a:latin typeface="+mj-lt"/>
                        </a:rPr>
                        <a:t> obrazac</a:t>
                      </a:r>
                      <a:endParaRPr lang="en-US" sz="1500" b="0">
                        <a:solidFill>
                          <a:schemeClr val="tx1"/>
                        </a:solidFill>
                        <a:latin typeface="+mj-lt"/>
                      </a:endParaRPr>
                    </a:p>
                  </a:txBody>
                  <a:tcPr/>
                </a:tc>
                <a:tc>
                  <a:txBody>
                    <a:bodyPr/>
                    <a:lstStyle/>
                    <a:p>
                      <a:pPr algn="ctr"/>
                      <a:r>
                        <a:rPr lang="en-US" sz="1500" dirty="0">
                          <a:latin typeface="+mj-lt"/>
                        </a:rPr>
                        <a:t>da</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a:solidFill>
                            <a:schemeClr val="tx1"/>
                          </a:solidFill>
                          <a:latin typeface="+mj-lt"/>
                          <a:ea typeface="+mn-ea"/>
                          <a:cs typeface="+mn-cs"/>
                        </a:rPr>
                        <a:t>Unos projektnog prijedloga vrši se u sustavu eNPOO. U sustav eNPOO moguće je dodati i dodatne dokaze uz Prijavni obrazac. </a:t>
                      </a:r>
                      <a:endParaRPr lang="en-US" sz="1500">
                        <a:solidFill>
                          <a:schemeClr val="tx1"/>
                        </a:solidFill>
                        <a:latin typeface="+mj-lt"/>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a:solidFill>
                          <a:schemeClr val="tx1"/>
                        </a:solidFill>
                        <a:latin typeface="+mj-lt"/>
                      </a:endParaRPr>
                    </a:p>
                  </a:txBody>
                  <a:tcPr/>
                </a:tc>
                <a:extLst>
                  <a:ext uri="{0D108BD9-81ED-4DB2-BD59-A6C34878D82A}">
                    <a16:rowId xmlns:a16="http://schemas.microsoft.com/office/drawing/2014/main" val="2429519371"/>
                  </a:ext>
                </a:extLst>
              </a:tr>
              <a:tr h="508728">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0" u="none" strike="noStrike" kern="1200" baseline="0" dirty="0">
                          <a:solidFill>
                            <a:schemeClr val="tx1"/>
                          </a:solidFill>
                          <a:latin typeface="+mj-lt"/>
                          <a:ea typeface="+mn-ea"/>
                          <a:cs typeface="+mn-cs"/>
                        </a:rPr>
                        <a:t>DODATNI DOKAZI UZ PRIJAVNI OBRAZAC KOJI SE DOSTAVLJAJU PUTEM SUSTAVA </a:t>
                      </a:r>
                      <a:r>
                        <a:rPr lang="en-US" sz="1500" b="1" i="0" u="none" strike="noStrike" kern="1200" baseline="0" dirty="0" err="1">
                          <a:solidFill>
                            <a:schemeClr val="tx1"/>
                          </a:solidFill>
                          <a:latin typeface="+mj-lt"/>
                          <a:ea typeface="+mn-ea"/>
                          <a:cs typeface="+mn-cs"/>
                        </a:rPr>
                        <a:t>eNPOO</a:t>
                      </a:r>
                      <a:r>
                        <a:rPr lang="en-US" sz="1500" b="1" i="0" u="none" strike="noStrike" kern="1200" baseline="0" dirty="0">
                          <a:solidFill>
                            <a:schemeClr val="tx1"/>
                          </a:solidFill>
                          <a:latin typeface="+mj-lt"/>
                          <a:ea typeface="+mn-ea"/>
                          <a:cs typeface="+mn-cs"/>
                        </a:rPr>
                        <a:t> 	</a:t>
                      </a:r>
                    </a:p>
                    <a:p>
                      <a:pPr algn="ctr"/>
                      <a:endParaRPr lang="en-US" sz="1500" b="0" dirty="0">
                        <a:solidFill>
                          <a:schemeClr val="tx1"/>
                        </a:solidFill>
                        <a:latin typeface="+mj-lt"/>
                      </a:endParaRPr>
                    </a:p>
                  </a:txBody>
                  <a:tcPr/>
                </a:tc>
                <a:tc hMerge="1">
                  <a:txBody>
                    <a:bodyPr/>
                    <a:lstStyle/>
                    <a:p>
                      <a:endParaRPr lang="hr-HR"/>
                    </a:p>
                  </a:txBody>
                  <a:tcPr/>
                </a:tc>
                <a:tc hMerge="1">
                  <a:txBody>
                    <a:bodyPr/>
                    <a:lstStyle/>
                    <a:p>
                      <a:pPr algn="ctr"/>
                      <a:endParaRPr lang="en-US" sz="1400" b="0">
                        <a:solidFill>
                          <a:schemeClr val="tx1"/>
                        </a:solidFill>
                        <a:latin typeface="+mj-lt"/>
                      </a:endParaRPr>
                    </a:p>
                  </a:txBody>
                  <a:tcPr/>
                </a:tc>
                <a:tc hMerge="1">
                  <a:txBody>
                    <a:bodyPr/>
                    <a:lstStyle/>
                    <a:p>
                      <a:pPr algn="ctr"/>
                      <a:endParaRPr lang="en-US" sz="1500" b="0" dirty="0">
                        <a:solidFill>
                          <a:schemeClr val="tx1"/>
                        </a:solidFill>
                        <a:latin typeface="+mj-lt"/>
                      </a:endParaRPr>
                    </a:p>
                  </a:txBody>
                  <a:tcPr/>
                </a:tc>
                <a:extLst>
                  <a:ext uri="{0D108BD9-81ED-4DB2-BD59-A6C34878D82A}">
                    <a16:rowId xmlns:a16="http://schemas.microsoft.com/office/drawing/2014/main" val="826470585"/>
                  </a:ext>
                </a:extLst>
              </a:tr>
              <a:tr h="3807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a:solidFill>
                            <a:schemeClr val="dk1"/>
                          </a:solidFill>
                          <a:latin typeface="+mj-lt"/>
                          <a:ea typeface="+mn-ea"/>
                          <a:cs typeface="+mn-cs"/>
                        </a:rPr>
                        <a:t>Izjava Prijavitelja </a:t>
                      </a:r>
                      <a:endParaRPr lang="en-US" sz="1500" b="0">
                        <a:latin typeface="+mj-lt"/>
                      </a:endParaRPr>
                    </a:p>
                  </a:txBody>
                  <a:tcPr/>
                </a:tc>
                <a:tc gridSpan="2">
                  <a:txBody>
                    <a:bodyPr/>
                    <a:lstStyle/>
                    <a:p>
                      <a:r>
                        <a:rPr lang="en-US" sz="1500">
                          <a:latin typeface="+mj-lt"/>
                        </a:rPr>
                        <a:t>da</a:t>
                      </a:r>
                      <a:endParaRPr lang="hr-HR" sz="150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a:solidFill>
                            <a:schemeClr val="dk1"/>
                          </a:solidFill>
                          <a:latin typeface="+mj-lt"/>
                          <a:ea typeface="+mn-ea"/>
                          <a:cs typeface="+mn-cs"/>
                        </a:rPr>
                        <a:t>Obrazac 2. 	</a:t>
                      </a:r>
                      <a:endParaRPr lang="en-US" sz="150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err="1">
                          <a:solidFill>
                            <a:schemeClr val="dk1"/>
                          </a:solidFill>
                          <a:latin typeface="+mj-lt"/>
                          <a:ea typeface="+mn-ea"/>
                          <a:cs typeface="+mn-cs"/>
                        </a:rPr>
                        <a:t>Obrazac</a:t>
                      </a:r>
                      <a:r>
                        <a:rPr lang="en-US" sz="1500" b="0" i="0" u="none" strike="noStrike" kern="1200" baseline="0" dirty="0">
                          <a:solidFill>
                            <a:schemeClr val="dk1"/>
                          </a:solidFill>
                          <a:latin typeface="+mj-lt"/>
                          <a:ea typeface="+mn-ea"/>
                          <a:cs typeface="+mn-cs"/>
                        </a:rPr>
                        <a:t> 2. 	</a:t>
                      </a:r>
                      <a:endParaRPr lang="en-US" sz="1500" dirty="0">
                        <a:latin typeface="+mj-lt"/>
                      </a:endParaRPr>
                    </a:p>
                  </a:txBody>
                  <a:tcPr/>
                </a:tc>
                <a:extLst>
                  <a:ext uri="{0D108BD9-81ED-4DB2-BD59-A6C34878D82A}">
                    <a16:rowId xmlns:a16="http://schemas.microsoft.com/office/drawing/2014/main" val="1047614104"/>
                  </a:ext>
                </a:extLst>
              </a:tr>
              <a:tr h="3706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a:solidFill>
                            <a:schemeClr val="dk1"/>
                          </a:solidFill>
                          <a:latin typeface="+mj-lt"/>
                          <a:ea typeface="+mn-ea"/>
                          <a:cs typeface="+mn-cs"/>
                        </a:rPr>
                        <a:t>Izjava o korištenim potporama</a:t>
                      </a:r>
                      <a:endParaRPr lang="en-US" sz="1500" b="0">
                        <a:latin typeface="+mj-lt"/>
                      </a:endParaRPr>
                    </a:p>
                  </a:txBody>
                  <a:tcPr/>
                </a:tc>
                <a:tc gridSpan="2">
                  <a:txBody>
                    <a:bodyPr/>
                    <a:lstStyle/>
                    <a:p>
                      <a:r>
                        <a:rPr lang="en-US" sz="1500">
                          <a:latin typeface="+mj-lt"/>
                        </a:rPr>
                        <a:t>da</a:t>
                      </a:r>
                      <a:endParaRPr lang="hr-HR" sz="1500"/>
                    </a:p>
                  </a:txBody>
                  <a:tcPr/>
                </a:tc>
                <a:tc hMerge="1">
                  <a:txBody>
                    <a:bodyPr/>
                    <a:lstStyle/>
                    <a:p>
                      <a:r>
                        <a:rPr lang="en-US" sz="1500" dirty="0" err="1">
                          <a:latin typeface="+mj-lt"/>
                        </a:rPr>
                        <a:t>Obrazac</a:t>
                      </a:r>
                      <a:r>
                        <a:rPr lang="en-US" sz="1500" dirty="0">
                          <a:latin typeface="+mj-lt"/>
                        </a:rPr>
                        <a:t> 3.</a:t>
                      </a:r>
                    </a:p>
                  </a:txBody>
                  <a:tcPr/>
                </a:tc>
                <a:tc>
                  <a:txBody>
                    <a:bodyPr/>
                    <a:lstStyle/>
                    <a:p>
                      <a:r>
                        <a:rPr lang="en-US" sz="1500" dirty="0" err="1">
                          <a:latin typeface="+mj-lt"/>
                        </a:rPr>
                        <a:t>Obrazac</a:t>
                      </a:r>
                      <a:r>
                        <a:rPr lang="en-US" sz="1500" dirty="0">
                          <a:latin typeface="+mj-lt"/>
                        </a:rPr>
                        <a:t> 3.</a:t>
                      </a:r>
                    </a:p>
                  </a:txBody>
                  <a:tcPr/>
                </a:tc>
                <a:extLst>
                  <a:ext uri="{0D108BD9-81ED-4DB2-BD59-A6C34878D82A}">
                    <a16:rowId xmlns:a16="http://schemas.microsoft.com/office/drawing/2014/main" val="2157745255"/>
                  </a:ext>
                </a:extLst>
              </a:tr>
              <a:tr h="395739">
                <a:tc>
                  <a:txBody>
                    <a:bodyPr/>
                    <a:lstStyle/>
                    <a:p>
                      <a:r>
                        <a:rPr lang="en-US" sz="1500" b="0">
                          <a:latin typeface="+mj-lt"/>
                        </a:rPr>
                        <a:t>Skupna izjava</a:t>
                      </a:r>
                    </a:p>
                  </a:txBody>
                  <a:tcPr/>
                </a:tc>
                <a:tc gridSpan="2">
                  <a:txBody>
                    <a:bodyPr/>
                    <a:lstStyle/>
                    <a:p>
                      <a:r>
                        <a:rPr lang="en-US" sz="1500">
                          <a:latin typeface="+mj-lt"/>
                        </a:rPr>
                        <a:t>da</a:t>
                      </a:r>
                      <a:endParaRPr lang="hr-HR" sz="1500"/>
                    </a:p>
                  </a:txBody>
                  <a:tcPr/>
                </a:tc>
                <a:tc hMerge="1">
                  <a:txBody>
                    <a:bodyPr/>
                    <a:lstStyle/>
                    <a:p>
                      <a:r>
                        <a:rPr lang="en-US" sz="1500" dirty="0" err="1">
                          <a:latin typeface="+mj-lt"/>
                        </a:rPr>
                        <a:t>Obrazac</a:t>
                      </a:r>
                      <a:r>
                        <a:rPr lang="en-US" sz="1500" dirty="0">
                          <a:latin typeface="+mj-lt"/>
                        </a:rPr>
                        <a:t> 4. (s </a:t>
                      </a:r>
                      <a:r>
                        <a:rPr lang="en-US" sz="1500" dirty="0" err="1">
                          <a:latin typeface="+mj-lt"/>
                        </a:rPr>
                        <a:t>podacima</a:t>
                      </a:r>
                      <a:r>
                        <a:rPr lang="en-US" sz="1500" dirty="0">
                          <a:latin typeface="+mj-lt"/>
                        </a:rPr>
                        <a:t> za </a:t>
                      </a:r>
                      <a:r>
                        <a:rPr lang="en-US" sz="1500" dirty="0" err="1">
                          <a:latin typeface="+mj-lt"/>
                        </a:rPr>
                        <a:t>godinu</a:t>
                      </a:r>
                      <a:r>
                        <a:rPr lang="en-US" sz="1500" dirty="0">
                          <a:latin typeface="+mj-lt"/>
                        </a:rPr>
                        <a:t> </a:t>
                      </a:r>
                      <a:r>
                        <a:rPr lang="en-US" sz="1500" dirty="0" err="1">
                          <a:latin typeface="+mj-lt"/>
                        </a:rPr>
                        <a:t>koja</a:t>
                      </a:r>
                      <a:r>
                        <a:rPr lang="en-US" sz="1500" dirty="0">
                          <a:latin typeface="+mj-lt"/>
                        </a:rPr>
                        <a:t> </a:t>
                      </a:r>
                      <a:r>
                        <a:rPr lang="en-US" sz="1500" dirty="0" err="1">
                          <a:latin typeface="+mj-lt"/>
                        </a:rPr>
                        <a:t>prethodi</a:t>
                      </a:r>
                      <a:r>
                        <a:rPr lang="en-US" sz="1500" dirty="0">
                          <a:latin typeface="+mj-lt"/>
                        </a:rPr>
                        <a:t> </a:t>
                      </a:r>
                      <a:r>
                        <a:rPr lang="en-US" sz="1500" dirty="0" err="1">
                          <a:latin typeface="+mj-lt"/>
                        </a:rPr>
                        <a:t>godini</a:t>
                      </a:r>
                      <a:r>
                        <a:rPr lang="en-US" sz="1500" dirty="0">
                          <a:latin typeface="+mj-lt"/>
                        </a:rPr>
                        <a:t> </a:t>
                      </a:r>
                      <a:r>
                        <a:rPr lang="en-US" sz="1500" dirty="0" err="1">
                          <a:latin typeface="+mj-lt"/>
                        </a:rPr>
                        <a:t>predaje</a:t>
                      </a:r>
                      <a:r>
                        <a:rPr lang="en-US" sz="1500" dirty="0">
                          <a:latin typeface="+mj-lt"/>
                        </a:rPr>
                        <a:t>)</a:t>
                      </a:r>
                    </a:p>
                  </a:txBody>
                  <a:tcPr/>
                </a:tc>
                <a:tc>
                  <a:txBody>
                    <a:bodyPr/>
                    <a:lstStyle/>
                    <a:p>
                      <a:r>
                        <a:rPr lang="en-US" sz="1500">
                          <a:latin typeface="+mj-lt"/>
                        </a:rPr>
                        <a:t>Obrazac 4. (s podacima za godinu koja prethodi godini predaje)</a:t>
                      </a:r>
                      <a:endParaRPr lang="en-US" sz="1500" dirty="0">
                        <a:latin typeface="+mj-lt"/>
                      </a:endParaRPr>
                    </a:p>
                  </a:txBody>
                  <a:tcPr/>
                </a:tc>
                <a:extLst>
                  <a:ext uri="{0D108BD9-81ED-4DB2-BD59-A6C34878D82A}">
                    <a16:rowId xmlns:a16="http://schemas.microsoft.com/office/drawing/2014/main" val="3838514712"/>
                  </a:ext>
                </a:extLst>
              </a:tr>
              <a:tr h="299251">
                <a:tc>
                  <a:txBody>
                    <a:bodyPr/>
                    <a:lstStyle/>
                    <a:p>
                      <a:r>
                        <a:rPr lang="en-US" sz="1500" b="0">
                          <a:latin typeface="+mj-lt"/>
                        </a:rPr>
                        <a:t>Financijski podaci</a:t>
                      </a:r>
                    </a:p>
                  </a:txBody>
                  <a:tcPr/>
                </a:tc>
                <a:tc gridSpan="2">
                  <a:txBody>
                    <a:bodyPr/>
                    <a:lstStyle/>
                    <a:p>
                      <a:r>
                        <a:rPr lang="en-US" sz="1500">
                          <a:latin typeface="+mj-lt"/>
                        </a:rPr>
                        <a:t>da</a:t>
                      </a:r>
                      <a:endParaRPr lang="hr-HR" sz="1500"/>
                    </a:p>
                  </a:txBody>
                  <a:tcPr/>
                </a:tc>
                <a:tc hMerge="1">
                  <a:txBody>
                    <a:bodyPr/>
                    <a:lstStyle/>
                    <a:p>
                      <a:r>
                        <a:rPr lang="en-US" sz="1500" dirty="0" err="1">
                          <a:latin typeface="+mj-lt"/>
                        </a:rPr>
                        <a:t>Obrazac</a:t>
                      </a:r>
                      <a:r>
                        <a:rPr lang="en-US" sz="1500" baseline="0" dirty="0">
                          <a:latin typeface="+mj-lt"/>
                        </a:rPr>
                        <a:t> 5.</a:t>
                      </a:r>
                      <a:endParaRPr lang="en-US" sz="1500" dirty="0">
                        <a:latin typeface="+mj-lt"/>
                      </a:endParaRPr>
                    </a:p>
                  </a:txBody>
                  <a:tcPr/>
                </a:tc>
                <a:tc>
                  <a:txBody>
                    <a:bodyPr/>
                    <a:lstStyle/>
                    <a:p>
                      <a:r>
                        <a:rPr lang="en-US" sz="1500" dirty="0" err="1">
                          <a:latin typeface="+mj-lt"/>
                        </a:rPr>
                        <a:t>Obrazac</a:t>
                      </a:r>
                      <a:r>
                        <a:rPr lang="en-US" sz="1500" baseline="0" dirty="0">
                          <a:latin typeface="+mj-lt"/>
                        </a:rPr>
                        <a:t> 5.</a:t>
                      </a:r>
                      <a:endParaRPr lang="en-US" sz="1500" dirty="0">
                        <a:latin typeface="+mj-lt"/>
                      </a:endParaRPr>
                    </a:p>
                  </a:txBody>
                  <a:tcPr/>
                </a:tc>
                <a:extLst>
                  <a:ext uri="{0D108BD9-81ED-4DB2-BD59-A6C34878D82A}">
                    <a16:rowId xmlns:a16="http://schemas.microsoft.com/office/drawing/2014/main" val="1596354848"/>
                  </a:ext>
                </a:extLst>
              </a:tr>
              <a:tr h="508728">
                <a:tc>
                  <a:txBody>
                    <a:bodyPr/>
                    <a:lstStyle/>
                    <a:p>
                      <a:r>
                        <a:rPr lang="en-US" sz="1500" b="0">
                          <a:latin typeface="+mj-lt"/>
                        </a:rPr>
                        <a:t>GFI POD / Obrazac DOH (uključujući i obrasce P-PPI i DI)</a:t>
                      </a:r>
                    </a:p>
                  </a:txBody>
                  <a:tcPr/>
                </a:tc>
                <a:tc gridSpan="2">
                  <a:txBody>
                    <a:bodyPr/>
                    <a:lstStyle/>
                    <a:p>
                      <a:r>
                        <a:rPr lang="en-US" sz="1500">
                          <a:latin typeface="+mj-lt"/>
                        </a:rPr>
                        <a:t>da</a:t>
                      </a:r>
                      <a:r>
                        <a:rPr lang="en-US" sz="1500" baseline="0">
                          <a:latin typeface="+mj-lt"/>
                        </a:rPr>
                        <a:t> </a:t>
                      </a:r>
                      <a:endParaRPr lang="hr-HR" sz="1500"/>
                    </a:p>
                  </a:txBody>
                  <a:tcPr/>
                </a:tc>
                <a:tc hMerge="1">
                  <a:txBody>
                    <a:bodyPr/>
                    <a:lstStyle/>
                    <a:p>
                      <a:r>
                        <a:rPr lang="en-US" sz="1500" dirty="0">
                          <a:latin typeface="+mj-lt"/>
                        </a:rPr>
                        <a:t>za </a:t>
                      </a:r>
                      <a:r>
                        <a:rPr lang="en-US" sz="1500" dirty="0" err="1">
                          <a:latin typeface="+mj-lt"/>
                        </a:rPr>
                        <a:t>godinu</a:t>
                      </a:r>
                      <a:r>
                        <a:rPr lang="en-US" sz="1500" dirty="0">
                          <a:latin typeface="+mj-lt"/>
                        </a:rPr>
                        <a:t> n-1</a:t>
                      </a:r>
                    </a:p>
                  </a:txBody>
                  <a:tcPr/>
                </a:tc>
                <a:tc>
                  <a:txBody>
                    <a:bodyPr/>
                    <a:lstStyle/>
                    <a:p>
                      <a:r>
                        <a:rPr lang="en-US" sz="1500">
                          <a:latin typeface="+mj-lt"/>
                        </a:rPr>
                        <a:t>za godinu n-1</a:t>
                      </a:r>
                      <a:endParaRPr lang="en-US" sz="1500" dirty="0">
                        <a:latin typeface="+mj-lt"/>
                      </a:endParaRPr>
                    </a:p>
                  </a:txBody>
                  <a:tcPr/>
                </a:tc>
                <a:extLst>
                  <a:ext uri="{0D108BD9-81ED-4DB2-BD59-A6C34878D82A}">
                    <a16:rowId xmlns:a16="http://schemas.microsoft.com/office/drawing/2014/main" val="1724575177"/>
                  </a:ext>
                </a:extLst>
              </a:tr>
              <a:tr h="3529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a:solidFill>
                            <a:schemeClr val="dk1"/>
                          </a:solidFill>
                          <a:latin typeface="+mj-lt"/>
                          <a:ea typeface="+mn-ea"/>
                          <a:cs typeface="+mn-cs"/>
                        </a:rPr>
                        <a:t>Dokazi o projektnom timu </a:t>
                      </a:r>
                      <a:endParaRPr lang="en-US" sz="1500" b="0">
                        <a:latin typeface="+mj-lt"/>
                      </a:endParaRPr>
                    </a:p>
                  </a:txBody>
                  <a:tcPr/>
                </a:tc>
                <a:tc gridSpan="2">
                  <a:txBody>
                    <a:bodyPr/>
                    <a:lstStyle/>
                    <a:p>
                      <a:r>
                        <a:rPr lang="en-US" sz="1500">
                          <a:latin typeface="+mj-lt"/>
                        </a:rPr>
                        <a:t>da</a:t>
                      </a:r>
                      <a:r>
                        <a:rPr lang="en-US" sz="1500" baseline="0">
                          <a:latin typeface="+mj-lt"/>
                        </a:rPr>
                        <a:t> (ako je primj.)</a:t>
                      </a:r>
                      <a:endParaRPr lang="hr-HR" sz="1500"/>
                    </a:p>
                  </a:txBody>
                  <a:tcPr/>
                </a:tc>
                <a:tc hMerge="1">
                  <a:txBody>
                    <a:bodyPr/>
                    <a:lstStyle/>
                    <a:p>
                      <a:r>
                        <a:rPr lang="en-US" sz="1500" dirty="0" err="1">
                          <a:latin typeface="+mj-lt"/>
                        </a:rPr>
                        <a:t>životopisi</a:t>
                      </a:r>
                      <a:r>
                        <a:rPr lang="en-US" sz="1500" baseline="0" dirty="0">
                          <a:latin typeface="+mj-lt"/>
                        </a:rPr>
                        <a:t> </a:t>
                      </a:r>
                      <a:r>
                        <a:rPr lang="en-US" sz="1500" baseline="0" dirty="0" err="1">
                          <a:latin typeface="+mj-lt"/>
                        </a:rPr>
                        <a:t>članova</a:t>
                      </a:r>
                      <a:r>
                        <a:rPr lang="en-US" sz="1500" baseline="0" dirty="0">
                          <a:latin typeface="+mj-lt"/>
                        </a:rPr>
                        <a:t> </a:t>
                      </a:r>
                      <a:r>
                        <a:rPr lang="en-US" sz="1500" baseline="0" dirty="0" err="1">
                          <a:latin typeface="+mj-lt"/>
                        </a:rPr>
                        <a:t>projektnog</a:t>
                      </a:r>
                      <a:r>
                        <a:rPr lang="en-US" sz="1500" baseline="0" dirty="0">
                          <a:latin typeface="+mj-lt"/>
                        </a:rPr>
                        <a:t> </a:t>
                      </a:r>
                      <a:r>
                        <a:rPr lang="en-US" sz="1500" baseline="0" dirty="0" err="1">
                          <a:latin typeface="+mj-lt"/>
                        </a:rPr>
                        <a:t>tima</a:t>
                      </a:r>
                      <a:endParaRPr lang="en-US" sz="1500" dirty="0">
                        <a:latin typeface="+mj-lt"/>
                      </a:endParaRPr>
                    </a:p>
                  </a:txBody>
                  <a:tcPr/>
                </a:tc>
                <a:tc>
                  <a:txBody>
                    <a:bodyPr/>
                    <a:lstStyle/>
                    <a:p>
                      <a:r>
                        <a:rPr lang="en-US" sz="1500" dirty="0" err="1">
                          <a:latin typeface="+mj-lt"/>
                        </a:rPr>
                        <a:t>životopisi</a:t>
                      </a:r>
                      <a:r>
                        <a:rPr lang="en-US" sz="1500" baseline="0" dirty="0">
                          <a:latin typeface="+mj-lt"/>
                        </a:rPr>
                        <a:t> </a:t>
                      </a:r>
                      <a:r>
                        <a:rPr lang="en-US" sz="1500" baseline="0" dirty="0" err="1">
                          <a:latin typeface="+mj-lt"/>
                        </a:rPr>
                        <a:t>članova</a:t>
                      </a:r>
                      <a:r>
                        <a:rPr lang="en-US" sz="1500" baseline="0" dirty="0">
                          <a:latin typeface="+mj-lt"/>
                        </a:rPr>
                        <a:t> </a:t>
                      </a:r>
                      <a:r>
                        <a:rPr lang="en-US" sz="1500" baseline="0" dirty="0" err="1">
                          <a:latin typeface="+mj-lt"/>
                        </a:rPr>
                        <a:t>projektnog</a:t>
                      </a:r>
                      <a:r>
                        <a:rPr lang="en-US" sz="1500" baseline="0" dirty="0">
                          <a:latin typeface="+mj-lt"/>
                        </a:rPr>
                        <a:t> </a:t>
                      </a:r>
                      <a:r>
                        <a:rPr lang="en-US" sz="1500" baseline="0" dirty="0" err="1">
                          <a:latin typeface="+mj-lt"/>
                        </a:rPr>
                        <a:t>tima</a:t>
                      </a:r>
                      <a:endParaRPr lang="en-US" sz="1500" dirty="0">
                        <a:latin typeface="+mj-lt"/>
                      </a:endParaRPr>
                    </a:p>
                  </a:txBody>
                  <a:tcPr/>
                </a:tc>
                <a:extLst>
                  <a:ext uri="{0D108BD9-81ED-4DB2-BD59-A6C34878D82A}">
                    <a16:rowId xmlns:a16="http://schemas.microsoft.com/office/drawing/2014/main" val="1533866134"/>
                  </a:ext>
                </a:extLst>
              </a:tr>
              <a:tr h="551830">
                <a:tc>
                  <a:txBody>
                    <a:bodyPr/>
                    <a:lstStyle/>
                    <a:p>
                      <a:r>
                        <a:rPr lang="sv-SE" sz="1500" b="0" i="0" u="none" strike="noStrike" kern="1200" baseline="0">
                          <a:solidFill>
                            <a:schemeClr val="dk1"/>
                          </a:solidFill>
                          <a:latin typeface="+mj-lt"/>
                          <a:ea typeface="+mn-ea"/>
                          <a:cs typeface="+mn-cs"/>
                        </a:rPr>
                        <a:t>Dokumenti (akti) temeljem kojih se utvrđuje iznos bruto plaće troška osoblja </a:t>
                      </a:r>
                      <a:endParaRPr lang="en-US" sz="1500" b="0">
                        <a:latin typeface="+mj-lt"/>
                      </a:endParaRPr>
                    </a:p>
                  </a:txBody>
                  <a:tcPr/>
                </a:tc>
                <a:tc gridSpan="2">
                  <a:txBody>
                    <a:bodyPr/>
                    <a:lstStyle/>
                    <a:p>
                      <a:r>
                        <a:rPr lang="en-US" sz="1500">
                          <a:latin typeface="+mj-lt"/>
                        </a:rPr>
                        <a:t>da</a:t>
                      </a:r>
                      <a:r>
                        <a:rPr lang="en-US" sz="1500" baseline="0">
                          <a:latin typeface="+mj-lt"/>
                        </a:rPr>
                        <a:t> (ako je primj.)</a:t>
                      </a:r>
                      <a:endParaRPr lang="hr-HR" sz="1500"/>
                    </a:p>
                  </a:txBody>
                  <a:tcPr/>
                </a:tc>
                <a:tc hMerge="1">
                  <a:txBody>
                    <a:bodyPr/>
                    <a:lstStyle/>
                    <a:p>
                      <a:r>
                        <a:rPr lang="en-US" sz="1500" dirty="0" err="1">
                          <a:latin typeface="+mj-lt"/>
                        </a:rPr>
                        <a:t>platne</a:t>
                      </a:r>
                      <a:r>
                        <a:rPr lang="en-US" sz="1500" dirty="0">
                          <a:latin typeface="+mj-lt"/>
                        </a:rPr>
                        <a:t> </a:t>
                      </a:r>
                      <a:r>
                        <a:rPr lang="en-US" sz="1500" dirty="0" err="1">
                          <a:latin typeface="+mj-lt"/>
                        </a:rPr>
                        <a:t>liste</a:t>
                      </a:r>
                      <a:r>
                        <a:rPr lang="en-US" sz="1500" dirty="0">
                          <a:latin typeface="+mj-lt"/>
                        </a:rPr>
                        <a:t> </a:t>
                      </a:r>
                      <a:r>
                        <a:rPr lang="en-US" sz="1500" dirty="0" err="1">
                          <a:latin typeface="+mj-lt"/>
                        </a:rPr>
                        <a:t>i</a:t>
                      </a:r>
                      <a:r>
                        <a:rPr lang="en-US" sz="1500" baseline="0" dirty="0">
                          <a:latin typeface="+mj-lt"/>
                        </a:rPr>
                        <a:t> </a:t>
                      </a:r>
                      <a:r>
                        <a:rPr lang="en-US" sz="1500" baseline="0" dirty="0" err="1">
                          <a:latin typeface="+mj-lt"/>
                        </a:rPr>
                        <a:t>Ugovor</a:t>
                      </a:r>
                      <a:r>
                        <a:rPr lang="en-US" sz="1500" baseline="0" dirty="0">
                          <a:latin typeface="+mj-lt"/>
                        </a:rPr>
                        <a:t> o </a:t>
                      </a:r>
                      <a:r>
                        <a:rPr lang="en-US" sz="1500" baseline="0" dirty="0" err="1">
                          <a:latin typeface="+mj-lt"/>
                        </a:rPr>
                        <a:t>radu</a:t>
                      </a:r>
                      <a:endParaRPr lang="en-US" sz="1500" dirty="0">
                        <a:latin typeface="+mj-lt"/>
                      </a:endParaRPr>
                    </a:p>
                  </a:txBody>
                  <a:tcPr/>
                </a:tc>
                <a:tc>
                  <a:txBody>
                    <a:bodyPr/>
                    <a:lstStyle/>
                    <a:p>
                      <a:r>
                        <a:rPr lang="en-US" sz="1500" dirty="0" err="1">
                          <a:latin typeface="+mj-lt"/>
                        </a:rPr>
                        <a:t>platne</a:t>
                      </a:r>
                      <a:r>
                        <a:rPr lang="en-US" sz="1500" dirty="0">
                          <a:latin typeface="+mj-lt"/>
                        </a:rPr>
                        <a:t> </a:t>
                      </a:r>
                      <a:r>
                        <a:rPr lang="en-US" sz="1500" dirty="0" err="1">
                          <a:latin typeface="+mj-lt"/>
                        </a:rPr>
                        <a:t>liste</a:t>
                      </a:r>
                      <a:r>
                        <a:rPr lang="en-US" sz="1500" dirty="0">
                          <a:latin typeface="+mj-lt"/>
                        </a:rPr>
                        <a:t> i</a:t>
                      </a:r>
                      <a:r>
                        <a:rPr lang="en-US" sz="1500" baseline="0" dirty="0">
                          <a:latin typeface="+mj-lt"/>
                        </a:rPr>
                        <a:t> </a:t>
                      </a:r>
                      <a:r>
                        <a:rPr lang="en-US" sz="1500" baseline="0" dirty="0" err="1">
                          <a:latin typeface="+mj-lt"/>
                        </a:rPr>
                        <a:t>Ugovor</a:t>
                      </a:r>
                      <a:r>
                        <a:rPr lang="en-US" sz="1500" baseline="0" dirty="0">
                          <a:latin typeface="+mj-lt"/>
                        </a:rPr>
                        <a:t> o </a:t>
                      </a:r>
                      <a:r>
                        <a:rPr lang="en-US" sz="1500" baseline="0" dirty="0" err="1">
                          <a:latin typeface="+mj-lt"/>
                        </a:rPr>
                        <a:t>radu</a:t>
                      </a:r>
                      <a:endParaRPr lang="en-US" sz="1500" dirty="0">
                        <a:latin typeface="+mj-lt"/>
                      </a:endParaRPr>
                    </a:p>
                  </a:txBody>
                  <a:tcPr/>
                </a:tc>
                <a:extLst>
                  <a:ext uri="{0D108BD9-81ED-4DB2-BD59-A6C34878D82A}">
                    <a16:rowId xmlns:a16="http://schemas.microsoft.com/office/drawing/2014/main" val="519091493"/>
                  </a:ext>
                </a:extLst>
              </a:tr>
              <a:tr h="484208">
                <a:tc>
                  <a:txBody>
                    <a:bodyPr/>
                    <a:lstStyle/>
                    <a:p>
                      <a:r>
                        <a:rPr lang="en-US" sz="1500" b="0" i="0" u="none" strike="noStrike" kern="1200" baseline="0" dirty="0" err="1">
                          <a:solidFill>
                            <a:schemeClr val="dk1"/>
                          </a:solidFill>
                          <a:latin typeface="+mj-lt"/>
                          <a:ea typeface="+mn-ea"/>
                          <a:cs typeface="+mn-cs"/>
                        </a:rPr>
                        <a:t>Izvod</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iz</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Registra</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stvarnih</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vlasnika</a:t>
                      </a:r>
                      <a:r>
                        <a:rPr lang="en-US" sz="1500" b="0" i="0" u="none" strike="noStrike" kern="1200" baseline="0" dirty="0">
                          <a:solidFill>
                            <a:schemeClr val="dk1"/>
                          </a:solidFill>
                          <a:latin typeface="+mj-lt"/>
                          <a:ea typeface="+mn-ea"/>
                          <a:cs typeface="+mn-cs"/>
                        </a:rPr>
                        <a:t> (za </a:t>
                      </a:r>
                      <a:r>
                        <a:rPr lang="en-US" sz="1500" b="0" i="0" u="none" strike="noStrike" kern="1200" baseline="0" dirty="0" err="1">
                          <a:solidFill>
                            <a:schemeClr val="dk1"/>
                          </a:solidFill>
                          <a:latin typeface="+mj-lt"/>
                          <a:ea typeface="+mn-ea"/>
                          <a:cs typeface="+mn-cs"/>
                        </a:rPr>
                        <a:t>prijavitelja</a:t>
                      </a:r>
                      <a:r>
                        <a:rPr lang="en-US" sz="1500" b="0" i="0" u="none" strike="noStrike" kern="1200" baseline="0" dirty="0">
                          <a:solidFill>
                            <a:schemeClr val="dk1"/>
                          </a:solidFill>
                          <a:latin typeface="+mj-lt"/>
                          <a:ea typeface="+mn-ea"/>
                          <a:cs typeface="+mn-cs"/>
                        </a:rPr>
                        <a:t>) </a:t>
                      </a:r>
                      <a:endParaRPr lang="en-US" sz="1500" b="0" dirty="0">
                        <a:latin typeface="+mj-lt"/>
                      </a:endParaRPr>
                    </a:p>
                  </a:txBody>
                  <a:tcPr/>
                </a:tc>
                <a:tc gridSpan="2">
                  <a:txBody>
                    <a:bodyPr/>
                    <a:lstStyle/>
                    <a:p>
                      <a:r>
                        <a:rPr lang="en-US" sz="1500">
                          <a:latin typeface="+mj-lt"/>
                        </a:rPr>
                        <a:t>da</a:t>
                      </a:r>
                      <a:r>
                        <a:rPr lang="en-US" sz="1500" baseline="0">
                          <a:latin typeface="+mj-lt"/>
                        </a:rPr>
                        <a:t> (ako je primj.)</a:t>
                      </a:r>
                      <a:endParaRPr lang="hr-HR" sz="1500"/>
                    </a:p>
                  </a:txBody>
                  <a:tcPr/>
                </a:tc>
                <a:tc hMerge="1">
                  <a:txBody>
                    <a:bodyPr/>
                    <a:lstStyle/>
                    <a:p>
                      <a:r>
                        <a:rPr lang="en-US" sz="1500" dirty="0">
                          <a:latin typeface="+mj-lt"/>
                        </a:rPr>
                        <a:t>ne </a:t>
                      </a:r>
                      <a:r>
                        <a:rPr lang="en-US" sz="1500" dirty="0" err="1">
                          <a:latin typeface="+mj-lt"/>
                        </a:rPr>
                        <a:t>smije</a:t>
                      </a:r>
                      <a:r>
                        <a:rPr lang="en-US" sz="1500" dirty="0">
                          <a:latin typeface="+mj-lt"/>
                        </a:rPr>
                        <a:t> </a:t>
                      </a:r>
                      <a:r>
                        <a:rPr lang="en-US" sz="1500" dirty="0" err="1">
                          <a:latin typeface="+mj-lt"/>
                        </a:rPr>
                        <a:t>biti</a:t>
                      </a:r>
                      <a:r>
                        <a:rPr lang="en-US" sz="1500" dirty="0">
                          <a:latin typeface="+mj-lt"/>
                        </a:rPr>
                        <a:t> </a:t>
                      </a:r>
                      <a:r>
                        <a:rPr lang="en-US" sz="1500" dirty="0" err="1">
                          <a:latin typeface="+mj-lt"/>
                        </a:rPr>
                        <a:t>stariji</a:t>
                      </a:r>
                      <a:r>
                        <a:rPr lang="en-US" sz="1500" dirty="0">
                          <a:latin typeface="+mj-lt"/>
                        </a:rPr>
                        <a:t> od 10 dana od dana </a:t>
                      </a:r>
                      <a:r>
                        <a:rPr lang="en-US" sz="1500" dirty="0" err="1">
                          <a:latin typeface="+mj-lt"/>
                        </a:rPr>
                        <a:t>podnošenja</a:t>
                      </a:r>
                      <a:r>
                        <a:rPr lang="en-US" sz="1500" dirty="0">
                          <a:latin typeface="+mj-lt"/>
                        </a:rPr>
                        <a:t> </a:t>
                      </a:r>
                      <a:r>
                        <a:rPr lang="en-US" sz="1500" dirty="0" err="1">
                          <a:latin typeface="+mj-lt"/>
                        </a:rPr>
                        <a:t>projektnog</a:t>
                      </a:r>
                      <a:r>
                        <a:rPr lang="en-US" sz="1500" dirty="0">
                          <a:latin typeface="+mj-lt"/>
                        </a:rPr>
                        <a:t> </a:t>
                      </a:r>
                      <a:r>
                        <a:rPr lang="en-US" sz="1500" dirty="0" err="1">
                          <a:latin typeface="+mj-lt"/>
                        </a:rPr>
                        <a:t>prijedloga</a:t>
                      </a:r>
                      <a:endParaRPr lang="en-US" sz="1500" dirty="0">
                        <a:latin typeface="+mj-lt"/>
                      </a:endParaRPr>
                    </a:p>
                  </a:txBody>
                  <a:tcPr/>
                </a:tc>
                <a:tc>
                  <a:txBody>
                    <a:bodyPr/>
                    <a:lstStyle/>
                    <a:p>
                      <a:r>
                        <a:rPr lang="en-US" sz="1500" dirty="0">
                          <a:latin typeface="+mj-lt"/>
                        </a:rPr>
                        <a:t>ne </a:t>
                      </a:r>
                      <a:r>
                        <a:rPr lang="en-US" sz="1500" dirty="0" err="1">
                          <a:latin typeface="+mj-lt"/>
                        </a:rPr>
                        <a:t>smije</a:t>
                      </a:r>
                      <a:r>
                        <a:rPr lang="en-US" sz="1500" dirty="0">
                          <a:latin typeface="+mj-lt"/>
                        </a:rPr>
                        <a:t> </a:t>
                      </a:r>
                      <a:r>
                        <a:rPr lang="en-US" sz="1500" dirty="0" err="1">
                          <a:latin typeface="+mj-lt"/>
                        </a:rPr>
                        <a:t>biti</a:t>
                      </a:r>
                      <a:r>
                        <a:rPr lang="en-US" sz="1500" dirty="0">
                          <a:latin typeface="+mj-lt"/>
                        </a:rPr>
                        <a:t> </a:t>
                      </a:r>
                      <a:r>
                        <a:rPr lang="en-US" sz="1500" dirty="0" err="1">
                          <a:latin typeface="+mj-lt"/>
                        </a:rPr>
                        <a:t>stariji</a:t>
                      </a:r>
                      <a:r>
                        <a:rPr lang="en-US" sz="1500" dirty="0">
                          <a:latin typeface="+mj-lt"/>
                        </a:rPr>
                        <a:t> od 10 dana od dana </a:t>
                      </a:r>
                      <a:r>
                        <a:rPr lang="en-US" sz="1500" dirty="0" err="1">
                          <a:latin typeface="+mj-lt"/>
                        </a:rPr>
                        <a:t>podnošenja</a:t>
                      </a:r>
                      <a:r>
                        <a:rPr lang="en-US" sz="1500" dirty="0">
                          <a:latin typeface="+mj-lt"/>
                        </a:rPr>
                        <a:t> </a:t>
                      </a:r>
                      <a:r>
                        <a:rPr lang="en-US" sz="1500" dirty="0" err="1">
                          <a:latin typeface="+mj-lt"/>
                        </a:rPr>
                        <a:t>projektnog</a:t>
                      </a:r>
                      <a:r>
                        <a:rPr lang="en-US" sz="1500" dirty="0">
                          <a:latin typeface="+mj-lt"/>
                        </a:rPr>
                        <a:t> </a:t>
                      </a:r>
                      <a:r>
                        <a:rPr lang="en-US" sz="1500" dirty="0" err="1">
                          <a:latin typeface="+mj-lt"/>
                        </a:rPr>
                        <a:t>prijedloga</a:t>
                      </a:r>
                      <a:endParaRPr lang="en-US" sz="1500" dirty="0">
                        <a:latin typeface="+mj-lt"/>
                      </a:endParaRPr>
                    </a:p>
                  </a:txBody>
                  <a:tcPr/>
                </a:tc>
                <a:extLst>
                  <a:ext uri="{0D108BD9-81ED-4DB2-BD59-A6C34878D82A}">
                    <a16:rowId xmlns:a16="http://schemas.microsoft.com/office/drawing/2014/main" val="2035183552"/>
                  </a:ext>
                </a:extLst>
              </a:tr>
            </a:tbl>
          </a:graphicData>
        </a:graphic>
      </p:graphicFrame>
      <p:sp>
        <p:nvSpPr>
          <p:cNvPr id="6" name="TextBox 5">
            <a:extLst>
              <a:ext uri="{FF2B5EF4-FFF2-40B4-BE49-F238E27FC236}">
                <a16:creationId xmlns:a16="http://schemas.microsoft.com/office/drawing/2014/main" id="{74969271-A14B-4F35-80D4-F2BB53285EA1}"/>
              </a:ext>
            </a:extLst>
          </p:cNvPr>
          <p:cNvSpPr txBox="1"/>
          <p:nvPr/>
        </p:nvSpPr>
        <p:spPr>
          <a:xfrm>
            <a:off x="367937" y="305730"/>
            <a:ext cx="1134309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DOKUMENTACIJA </a:t>
            </a:r>
          </a:p>
        </p:txBody>
      </p:sp>
      <p:pic>
        <p:nvPicPr>
          <p:cNvPr id="7" name="Slika 6">
            <a:extLst>
              <a:ext uri="{FF2B5EF4-FFF2-40B4-BE49-F238E27FC236}">
                <a16:creationId xmlns:a16="http://schemas.microsoft.com/office/drawing/2014/main" id="{42A5F033-ADF4-4D71-944A-64EE124B99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8048" y="6246702"/>
            <a:ext cx="2136479" cy="474773"/>
          </a:xfrm>
          <a:prstGeom prst="rect">
            <a:avLst/>
          </a:prstGeom>
        </p:spPr>
      </p:pic>
    </p:spTree>
    <p:extLst>
      <p:ext uri="{BB962C8B-B14F-4D97-AF65-F5344CB8AC3E}">
        <p14:creationId xmlns:p14="http://schemas.microsoft.com/office/powerpoint/2010/main" val="24106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83774" y="826853"/>
            <a:ext cx="10716865" cy="2308324"/>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endParaRPr lang="en-US" dirty="0">
              <a:latin typeface="+mj-lt"/>
            </a:endParaRPr>
          </a:p>
          <a:p>
            <a:pPr algn="just"/>
            <a:r>
              <a:rPr lang="pl-PL" b="1" dirty="0">
                <a:latin typeface="+mj-lt"/>
              </a:rPr>
              <a:t>Faza 1</a:t>
            </a:r>
            <a:r>
              <a:rPr lang="pl-PL" dirty="0">
                <a:latin typeface="+mj-lt"/>
              </a:rPr>
              <a:t>. </a:t>
            </a:r>
            <a:r>
              <a:rPr lang="pl-PL" b="1" dirty="0">
                <a:latin typeface="+mj-lt"/>
              </a:rPr>
              <a:t>Procjena projektnih prijedloga u odnosu na kriterije definirane Pozivom</a:t>
            </a:r>
            <a:r>
              <a:rPr lang="en-US" b="1" dirty="0">
                <a:latin typeface="+mj-lt"/>
              </a:rPr>
              <a:t> </a:t>
            </a:r>
            <a:r>
              <a:rPr lang="en-US" dirty="0">
                <a:latin typeface="+mj-lt"/>
              </a:rPr>
              <a:t>(PT - HAMAG-BICRO)</a:t>
            </a:r>
            <a:endParaRPr lang="pl-PL" dirty="0">
              <a:latin typeface="+mj-lt"/>
            </a:endParaRPr>
          </a:p>
          <a:p>
            <a:pPr algn="just"/>
            <a:endParaRPr lang="en-US" dirty="0">
              <a:latin typeface="Calibri Light" panose="020F0302020204030204" pitchFamily="34" charset="0"/>
              <a:cs typeface="Calibri Light" panose="020F0302020204030204" pitchFamily="34" charset="0"/>
            </a:endParaRPr>
          </a:p>
          <a:p>
            <a:pPr algn="just"/>
            <a:r>
              <a:rPr lang="en-US" dirty="0" err="1">
                <a:latin typeface="Calibri Light" panose="020F0302020204030204" pitchFamily="34" charset="0"/>
                <a:cs typeface="Calibri Light" panose="020F0302020204030204" pitchFamily="34" charset="0"/>
              </a:rPr>
              <a:t>Projektni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prijedlog</a:t>
            </a:r>
            <a:r>
              <a:rPr lang="en-US" dirty="0">
                <a:latin typeface="Calibri Light" panose="020F0302020204030204" pitchFamily="34" charset="0"/>
                <a:cs typeface="Calibri Light" panose="020F0302020204030204" pitchFamily="34" charset="0"/>
              </a:rPr>
              <a:t> mora </a:t>
            </a:r>
            <a:r>
              <a:rPr lang="en-US" dirty="0" err="1">
                <a:latin typeface="Calibri Light" panose="020F0302020204030204" pitchFamily="34" charset="0"/>
                <a:cs typeface="Calibri Light" panose="020F0302020204030204" pitchFamily="34" charset="0"/>
              </a:rPr>
              <a:t>udovoljiti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administrativnim</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kriterijima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kriterijima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prihvatljivosti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prijavitelja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projekta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aktivnosti</a:t>
            </a:r>
            <a:r>
              <a:rPr lang="en-US" dirty="0">
                <a:latin typeface="Calibri Light" panose="020F0302020204030204" pitchFamily="34" charset="0"/>
                <a:cs typeface="Calibri Light" panose="020F0302020204030204" pitchFamily="34" charset="0"/>
              </a:rPr>
              <a:t>, a </a:t>
            </a:r>
            <a:r>
              <a:rPr lang="en-US" dirty="0" err="1">
                <a:latin typeface="Calibri Light" panose="020F0302020204030204" pitchFamily="34" charset="0"/>
                <a:cs typeface="Calibri Light" panose="020F0302020204030204" pitchFamily="34" charset="0"/>
              </a:rPr>
              <a:t>kako</a:t>
            </a:r>
            <a:r>
              <a:rPr lang="en-US" dirty="0">
                <a:latin typeface="Calibri Light" panose="020F0302020204030204" pitchFamily="34" charset="0"/>
                <a:cs typeface="Calibri Light" panose="020F0302020204030204" pitchFamily="34" charset="0"/>
              </a:rPr>
              <a:t> bi se </a:t>
            </a:r>
            <a:r>
              <a:rPr lang="en-US" dirty="0" err="1">
                <a:latin typeface="Calibri Light" panose="020F0302020204030204" pitchFamily="34" charset="0"/>
                <a:cs typeface="Calibri Light" panose="020F0302020204030204" pitchFamily="34" charset="0"/>
              </a:rPr>
              <a:t>moglo</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pristupiti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ocjeni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kvalitete</a:t>
            </a:r>
            <a:r>
              <a:rPr lang="en-US" dirty="0">
                <a:latin typeface="Calibri Light" panose="020F0302020204030204" pitchFamily="34" charset="0"/>
                <a:cs typeface="Calibri Light" panose="020F0302020204030204" pitchFamily="34" charset="0"/>
              </a:rPr>
              <a:t>. </a:t>
            </a:r>
          </a:p>
          <a:p>
            <a:pPr marL="285750" indent="-285750">
              <a:buFont typeface="Arial" panose="020B0604020202020204" pitchFamily="34" charset="0"/>
              <a:buChar char="•"/>
            </a:pPr>
            <a:endParaRPr lang="en-US" dirty="0">
              <a:latin typeface="+mj-lt"/>
            </a:endParaRPr>
          </a:p>
          <a:p>
            <a:pPr algn="just"/>
            <a:r>
              <a:rPr lang="en-US" b="1" dirty="0" err="1">
                <a:solidFill>
                  <a:srgbClr val="000000"/>
                </a:solidFill>
                <a:latin typeface="+mj-lt"/>
              </a:rPr>
              <a:t>Projektni</a:t>
            </a:r>
            <a:r>
              <a:rPr lang="en-US" b="1" dirty="0">
                <a:solidFill>
                  <a:srgbClr val="000000"/>
                </a:solidFill>
                <a:latin typeface="+mj-lt"/>
              </a:rPr>
              <a:t> </a:t>
            </a:r>
            <a:r>
              <a:rPr lang="en-US" b="1" dirty="0" err="1">
                <a:solidFill>
                  <a:srgbClr val="000000"/>
                </a:solidFill>
                <a:latin typeface="+mj-lt"/>
              </a:rPr>
              <a:t>prijedlog</a:t>
            </a:r>
            <a:r>
              <a:rPr lang="en-US" b="1" dirty="0">
                <a:solidFill>
                  <a:srgbClr val="000000"/>
                </a:solidFill>
                <a:latin typeface="+mj-lt"/>
              </a:rPr>
              <a:t> </a:t>
            </a:r>
            <a:r>
              <a:rPr lang="en-US" b="1" dirty="0" err="1">
                <a:solidFill>
                  <a:srgbClr val="000000"/>
                </a:solidFill>
                <a:latin typeface="+mj-lt"/>
              </a:rPr>
              <a:t>kumulativno</a:t>
            </a:r>
            <a:r>
              <a:rPr lang="en-US" b="1" dirty="0">
                <a:solidFill>
                  <a:srgbClr val="000000"/>
                </a:solidFill>
                <a:latin typeface="+mj-lt"/>
              </a:rPr>
              <a:t> mora </a:t>
            </a:r>
            <a:r>
              <a:rPr lang="en-US" b="1" dirty="0" err="1">
                <a:solidFill>
                  <a:srgbClr val="000000"/>
                </a:solidFill>
                <a:latin typeface="+mj-lt"/>
              </a:rPr>
              <a:t>ostvariti</a:t>
            </a:r>
            <a:r>
              <a:rPr lang="en-US" b="1" dirty="0">
                <a:solidFill>
                  <a:srgbClr val="000000"/>
                </a:solidFill>
                <a:latin typeface="+mj-lt"/>
              </a:rPr>
              <a:t> </a:t>
            </a:r>
            <a:r>
              <a:rPr lang="en-US" b="1" dirty="0" err="1">
                <a:solidFill>
                  <a:srgbClr val="000000"/>
                </a:solidFill>
                <a:latin typeface="+mj-lt"/>
              </a:rPr>
              <a:t>najmanje</a:t>
            </a:r>
            <a:r>
              <a:rPr lang="en-US" b="1" dirty="0">
                <a:solidFill>
                  <a:srgbClr val="000000"/>
                </a:solidFill>
                <a:latin typeface="+mj-lt"/>
              </a:rPr>
              <a:t> </a:t>
            </a:r>
            <a:r>
              <a:rPr lang="en-US" b="1" dirty="0" err="1">
                <a:solidFill>
                  <a:srgbClr val="000000"/>
                </a:solidFill>
                <a:latin typeface="+mj-lt"/>
              </a:rPr>
              <a:t>sljedeći</a:t>
            </a:r>
            <a:r>
              <a:rPr lang="en-US" b="1" dirty="0">
                <a:solidFill>
                  <a:srgbClr val="000000"/>
                </a:solidFill>
                <a:latin typeface="+mj-lt"/>
              </a:rPr>
              <a:t> </a:t>
            </a:r>
            <a:r>
              <a:rPr lang="en-US" b="1" dirty="0" err="1">
                <a:solidFill>
                  <a:srgbClr val="000000"/>
                </a:solidFill>
                <a:latin typeface="+mj-lt"/>
              </a:rPr>
              <a:t>broj</a:t>
            </a:r>
            <a:r>
              <a:rPr lang="en-US" b="1" dirty="0">
                <a:solidFill>
                  <a:srgbClr val="000000"/>
                </a:solidFill>
                <a:latin typeface="+mj-lt"/>
              </a:rPr>
              <a:t> </a:t>
            </a:r>
            <a:r>
              <a:rPr lang="en-US" b="1" dirty="0" err="1">
                <a:solidFill>
                  <a:srgbClr val="000000"/>
                </a:solidFill>
                <a:latin typeface="+mj-lt"/>
              </a:rPr>
              <a:t>bodova</a:t>
            </a:r>
            <a:r>
              <a:rPr lang="en-US" b="1" dirty="0">
                <a:solidFill>
                  <a:srgbClr val="000000"/>
                </a:solidFill>
                <a:latin typeface="+mj-lt"/>
              </a:rPr>
              <a:t> po </a:t>
            </a:r>
            <a:r>
              <a:rPr lang="en-US" b="1" dirty="0" err="1">
                <a:solidFill>
                  <a:srgbClr val="000000"/>
                </a:solidFill>
                <a:latin typeface="+mj-lt"/>
              </a:rPr>
              <a:t>navedenim</a:t>
            </a:r>
            <a:r>
              <a:rPr lang="en-US" b="1" dirty="0">
                <a:solidFill>
                  <a:srgbClr val="000000"/>
                </a:solidFill>
                <a:latin typeface="+mj-lt"/>
              </a:rPr>
              <a:t> </a:t>
            </a:r>
            <a:r>
              <a:rPr lang="en-US" b="1" dirty="0" err="1">
                <a:solidFill>
                  <a:srgbClr val="000000"/>
                </a:solidFill>
                <a:latin typeface="+mj-lt"/>
              </a:rPr>
              <a:t>kriterijima</a:t>
            </a:r>
            <a:r>
              <a:rPr lang="en-US" b="1" dirty="0">
                <a:solidFill>
                  <a:srgbClr val="000000"/>
                </a:solidFill>
                <a:latin typeface="+mj-lt"/>
              </a:rPr>
              <a:t> </a:t>
            </a:r>
            <a:r>
              <a:rPr lang="en-US" b="1" dirty="0" err="1">
                <a:solidFill>
                  <a:srgbClr val="000000"/>
                </a:solidFill>
                <a:latin typeface="+mj-lt"/>
              </a:rPr>
              <a:t>kako</a:t>
            </a:r>
            <a:r>
              <a:rPr lang="en-US" b="1" dirty="0">
                <a:solidFill>
                  <a:srgbClr val="000000"/>
                </a:solidFill>
                <a:latin typeface="+mj-lt"/>
              </a:rPr>
              <a:t> bi </a:t>
            </a:r>
            <a:r>
              <a:rPr lang="en-US" b="1" dirty="0" err="1">
                <a:solidFill>
                  <a:srgbClr val="000000"/>
                </a:solidFill>
                <a:latin typeface="+mj-lt"/>
              </a:rPr>
              <a:t>bi</a:t>
            </a:r>
            <a:r>
              <a:rPr lang="en-US" b="1" dirty="0">
                <a:solidFill>
                  <a:srgbClr val="000000"/>
                </a:solidFill>
                <a:latin typeface="+mj-lt"/>
              </a:rPr>
              <a:t>	o </a:t>
            </a:r>
            <a:r>
              <a:rPr lang="en-US" b="1" dirty="0" err="1">
                <a:solidFill>
                  <a:srgbClr val="000000"/>
                </a:solidFill>
                <a:latin typeface="+mj-lt"/>
              </a:rPr>
              <a:t>upućen</a:t>
            </a:r>
            <a:r>
              <a:rPr lang="en-US" b="1" dirty="0">
                <a:solidFill>
                  <a:srgbClr val="000000"/>
                </a:solidFill>
                <a:latin typeface="+mj-lt"/>
              </a:rPr>
              <a:t> u </a:t>
            </a:r>
            <a:r>
              <a:rPr lang="en-US" b="1" dirty="0" err="1">
                <a:solidFill>
                  <a:srgbClr val="000000"/>
                </a:solidFill>
                <a:latin typeface="+mj-lt"/>
              </a:rPr>
              <a:t>sljedeću</a:t>
            </a:r>
            <a:r>
              <a:rPr lang="en-US" b="1" dirty="0">
                <a:solidFill>
                  <a:srgbClr val="000000"/>
                </a:solidFill>
                <a:latin typeface="+mj-lt"/>
              </a:rPr>
              <a:t> </a:t>
            </a:r>
            <a:r>
              <a:rPr lang="en-US" b="1" dirty="0" err="1">
                <a:solidFill>
                  <a:srgbClr val="000000"/>
                </a:solidFill>
                <a:latin typeface="+mj-lt"/>
              </a:rPr>
              <a:t>fazu</a:t>
            </a:r>
            <a:r>
              <a:rPr lang="en-US" b="1" dirty="0">
                <a:solidFill>
                  <a:srgbClr val="000000"/>
                </a:solidFill>
                <a:latin typeface="+mj-lt"/>
              </a:rPr>
              <a:t> </a:t>
            </a:r>
            <a:r>
              <a:rPr lang="en-US" b="1" dirty="0" err="1">
                <a:solidFill>
                  <a:srgbClr val="000000"/>
                </a:solidFill>
                <a:latin typeface="+mj-lt"/>
              </a:rPr>
              <a:t>postupka</a:t>
            </a:r>
            <a:r>
              <a:rPr lang="en-US" b="1" dirty="0">
                <a:solidFill>
                  <a:srgbClr val="000000"/>
                </a:solidFill>
                <a:latin typeface="+mj-lt"/>
              </a:rPr>
              <a:t> </a:t>
            </a:r>
            <a:r>
              <a:rPr lang="en-US" b="1" dirty="0" err="1">
                <a:solidFill>
                  <a:srgbClr val="000000"/>
                </a:solidFill>
                <a:latin typeface="+mj-lt"/>
              </a:rPr>
              <a:t>dodjele</a:t>
            </a:r>
            <a:r>
              <a:rPr lang="en-US" b="1" dirty="0">
                <a:solidFill>
                  <a:srgbClr val="000000"/>
                </a:solidFill>
                <a:latin typeface="+mj-lt"/>
              </a:rPr>
              <a:t> </a:t>
            </a:r>
            <a:r>
              <a:rPr lang="en-US" b="1" dirty="0" err="1">
                <a:solidFill>
                  <a:srgbClr val="000000"/>
                </a:solidFill>
                <a:latin typeface="+mj-lt"/>
              </a:rPr>
              <a:t>bespovratnih</a:t>
            </a:r>
            <a:r>
              <a:rPr lang="en-US" b="1" dirty="0">
                <a:solidFill>
                  <a:srgbClr val="000000"/>
                </a:solidFill>
                <a:latin typeface="+mj-lt"/>
              </a:rPr>
              <a:t> </a:t>
            </a:r>
            <a:r>
              <a:rPr lang="en-US" b="1" dirty="0" err="1">
                <a:solidFill>
                  <a:srgbClr val="000000"/>
                </a:solidFill>
                <a:latin typeface="+mj-lt"/>
              </a:rPr>
              <a:t>sredstava</a:t>
            </a:r>
            <a:r>
              <a:rPr lang="en-US" b="1" dirty="0">
                <a:solidFill>
                  <a:srgbClr val="000000"/>
                </a:solidFill>
                <a:latin typeface="+mj-lt"/>
              </a:rPr>
              <a:t>:</a:t>
            </a:r>
          </a:p>
        </p:txBody>
      </p:sp>
      <p:sp>
        <p:nvSpPr>
          <p:cNvPr id="4" name="TextBox 3"/>
          <p:cNvSpPr txBox="1"/>
          <p:nvPr/>
        </p:nvSpPr>
        <p:spPr>
          <a:xfrm>
            <a:off x="683774" y="421336"/>
            <a:ext cx="107168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POSTUPAK DODJELE</a:t>
            </a:r>
          </a:p>
        </p:txBody>
      </p:sp>
      <p:graphicFrame>
        <p:nvGraphicFramePr>
          <p:cNvPr id="9" name="Content Placeholder 3">
            <a:extLst>
              <a:ext uri="{FF2B5EF4-FFF2-40B4-BE49-F238E27FC236}">
                <a16:creationId xmlns:a16="http://schemas.microsoft.com/office/drawing/2014/main" id="{1BFF9423-3BBC-437F-B38B-E21634D7CA73}"/>
              </a:ext>
            </a:extLst>
          </p:cNvPr>
          <p:cNvGraphicFramePr>
            <a:graphicFrameLocks/>
          </p:cNvGraphicFramePr>
          <p:nvPr>
            <p:extLst>
              <p:ext uri="{D42A27DB-BD31-4B8C-83A1-F6EECF244321}">
                <p14:modId xmlns:p14="http://schemas.microsoft.com/office/powerpoint/2010/main" val="589207961"/>
              </p:ext>
            </p:extLst>
          </p:nvPr>
        </p:nvGraphicFramePr>
        <p:xfrm>
          <a:off x="683774" y="3135177"/>
          <a:ext cx="10716865" cy="2335356"/>
        </p:xfrm>
        <a:graphic>
          <a:graphicData uri="http://schemas.openxmlformats.org/drawingml/2006/table">
            <a:tbl>
              <a:tblPr firstRow="1" firstCol="1" bandRow="1">
                <a:tableStyleId>{F5AB1C69-6EDB-4FF4-983F-18BD219EF322}</a:tableStyleId>
              </a:tblPr>
              <a:tblGrid>
                <a:gridCol w="6072869">
                  <a:extLst>
                    <a:ext uri="{9D8B030D-6E8A-4147-A177-3AD203B41FA5}">
                      <a16:colId xmlns:a16="http://schemas.microsoft.com/office/drawing/2014/main" val="1093283415"/>
                    </a:ext>
                  </a:extLst>
                </a:gridCol>
                <a:gridCol w="2469796">
                  <a:extLst>
                    <a:ext uri="{9D8B030D-6E8A-4147-A177-3AD203B41FA5}">
                      <a16:colId xmlns:a16="http://schemas.microsoft.com/office/drawing/2014/main" val="1050908162"/>
                    </a:ext>
                  </a:extLst>
                </a:gridCol>
                <a:gridCol w="2174200">
                  <a:extLst>
                    <a:ext uri="{9D8B030D-6E8A-4147-A177-3AD203B41FA5}">
                      <a16:colId xmlns:a16="http://schemas.microsoft.com/office/drawing/2014/main" val="3945626524"/>
                    </a:ext>
                  </a:extLst>
                </a:gridCol>
              </a:tblGrid>
              <a:tr h="306390">
                <a:tc>
                  <a:txBody>
                    <a:bodyPr/>
                    <a:lstStyle/>
                    <a:p>
                      <a:pPr marL="0" marR="0" algn="l">
                        <a:lnSpc>
                          <a:spcPct val="115000"/>
                        </a:lnSpc>
                        <a:spcBef>
                          <a:spcPts val="0"/>
                        </a:spcBef>
                        <a:spcAft>
                          <a:spcPts val="0"/>
                        </a:spcAft>
                      </a:pPr>
                      <a:r>
                        <a:rPr lang="hr-HR" sz="1600">
                          <a:solidFill>
                            <a:schemeClr val="tx1"/>
                          </a:solidFill>
                          <a:effectLst/>
                          <a:latin typeface="+mj-lt"/>
                        </a:rPr>
                        <a:t>Kriteriji odabira </a:t>
                      </a:r>
                      <a:endParaRPr lang="en-US" sz="160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hr-HR" sz="1600">
                          <a:solidFill>
                            <a:schemeClr val="tx1"/>
                          </a:solidFill>
                          <a:effectLst/>
                          <a:latin typeface="+mj-lt"/>
                        </a:rPr>
                        <a:t>Mogući broj bodova</a:t>
                      </a:r>
                      <a:endParaRPr lang="en-US" sz="160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hr-HR" sz="1600">
                          <a:solidFill>
                            <a:schemeClr val="tx1"/>
                          </a:solidFill>
                          <a:effectLst/>
                          <a:latin typeface="+mj-lt"/>
                        </a:rPr>
                        <a:t>Minimalni broj bodova</a:t>
                      </a:r>
                      <a:endParaRPr lang="en-US" sz="160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1255621652"/>
                  </a:ext>
                </a:extLst>
              </a:tr>
              <a:tr h="306390">
                <a:tc>
                  <a:txBody>
                    <a:bodyPr/>
                    <a:lstStyle/>
                    <a:p>
                      <a:pPr marL="342900" marR="0" lvl="0" indent="-342900" algn="l">
                        <a:lnSpc>
                          <a:spcPct val="115000"/>
                        </a:lnSpc>
                        <a:spcBef>
                          <a:spcPts val="0"/>
                        </a:spcBef>
                        <a:spcAft>
                          <a:spcPts val="0"/>
                        </a:spcAft>
                        <a:buFont typeface="+mj-lt"/>
                        <a:buAutoNum type="arabicPeriod"/>
                        <a:tabLst>
                          <a:tab pos="2743200" algn="ctr"/>
                          <a:tab pos="5486400" algn="r"/>
                        </a:tabLst>
                      </a:pPr>
                      <a:r>
                        <a:rPr lang="hr-HR" sz="1600" b="0">
                          <a:solidFill>
                            <a:schemeClr val="tx1"/>
                          </a:solidFill>
                          <a:effectLst/>
                          <a:latin typeface="+mj-lt"/>
                        </a:rPr>
                        <a:t>Vrijednost za novac koju projekt nudi</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hr-HR" sz="1600" b="0">
                          <a:solidFill>
                            <a:schemeClr val="tx1"/>
                          </a:solidFill>
                          <a:effectLst/>
                          <a:latin typeface="+mj-lt"/>
                        </a:rPr>
                        <a:t>2</a:t>
                      </a:r>
                      <a:r>
                        <a:rPr lang="en-GB" sz="1600" b="0">
                          <a:solidFill>
                            <a:schemeClr val="tx1"/>
                          </a:solidFill>
                          <a:effectLst/>
                          <a:latin typeface="+mj-lt"/>
                        </a:rPr>
                        <a:t>0</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12</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2647970138"/>
                  </a:ext>
                </a:extLst>
              </a:tr>
              <a:tr h="306390">
                <a:tc>
                  <a:txBody>
                    <a:bodyPr/>
                    <a:lstStyle/>
                    <a:p>
                      <a:pPr marL="0" marR="0" lvl="0" indent="0" algn="l">
                        <a:lnSpc>
                          <a:spcPct val="115000"/>
                        </a:lnSpc>
                        <a:spcBef>
                          <a:spcPts val="0"/>
                        </a:spcBef>
                        <a:spcAft>
                          <a:spcPts val="0"/>
                        </a:spcAft>
                        <a:buFont typeface="+mj-lt"/>
                        <a:buNone/>
                        <a:tabLst>
                          <a:tab pos="2743200" algn="ctr"/>
                          <a:tab pos="5486400" algn="r"/>
                        </a:tabLst>
                      </a:pPr>
                      <a:r>
                        <a:rPr lang="hr-HR" sz="1600" b="0">
                          <a:solidFill>
                            <a:schemeClr val="tx1"/>
                          </a:solidFill>
                          <a:effectLst/>
                          <a:latin typeface="+mj-lt"/>
                        </a:rPr>
                        <a:t>2.     </a:t>
                      </a:r>
                      <a:r>
                        <a:rPr lang="en-GB" sz="1600" b="0" err="1">
                          <a:solidFill>
                            <a:schemeClr val="tx1"/>
                          </a:solidFill>
                          <a:effectLst/>
                          <a:latin typeface="+mj-lt"/>
                        </a:rPr>
                        <a:t>Razina</a:t>
                      </a:r>
                      <a:r>
                        <a:rPr lang="en-GB" sz="1600" b="0">
                          <a:solidFill>
                            <a:schemeClr val="tx1"/>
                          </a:solidFill>
                          <a:effectLst/>
                          <a:latin typeface="+mj-lt"/>
                        </a:rPr>
                        <a:t> </a:t>
                      </a:r>
                      <a:r>
                        <a:rPr lang="en-GB" sz="1600" b="0" err="1">
                          <a:solidFill>
                            <a:schemeClr val="tx1"/>
                          </a:solidFill>
                          <a:effectLst/>
                          <a:latin typeface="+mj-lt"/>
                        </a:rPr>
                        <a:t>inovativnosti</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14</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8</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3453027828"/>
                  </a:ext>
                </a:extLst>
              </a:tr>
              <a:tr h="307679">
                <a:tc>
                  <a:txBody>
                    <a:bodyPr/>
                    <a:lstStyle/>
                    <a:p>
                      <a:pPr marL="0" marR="0" lvl="0" indent="0" algn="l" defTabSz="457200" rtl="0" eaLnBrk="1" fontAlgn="auto" latinLnBrk="0" hangingPunct="1">
                        <a:lnSpc>
                          <a:spcPct val="115000"/>
                        </a:lnSpc>
                        <a:spcBef>
                          <a:spcPts val="0"/>
                        </a:spcBef>
                        <a:spcAft>
                          <a:spcPts val="0"/>
                        </a:spcAft>
                        <a:buClrTx/>
                        <a:buSzTx/>
                        <a:buFont typeface="+mj-lt"/>
                        <a:buNone/>
                        <a:tabLst>
                          <a:tab pos="2743200" algn="ctr"/>
                          <a:tab pos="5486400" algn="r"/>
                        </a:tabLst>
                        <a:defRPr/>
                      </a:pPr>
                      <a:r>
                        <a:rPr lang="hr-HR" sz="1600" b="0">
                          <a:solidFill>
                            <a:schemeClr val="tx1"/>
                          </a:solidFill>
                          <a:effectLst/>
                          <a:latin typeface="+mj-lt"/>
                        </a:rPr>
                        <a:t>3.     </a:t>
                      </a:r>
                      <a:r>
                        <a:rPr lang="en-GB" sz="1600" b="0" err="1">
                          <a:solidFill>
                            <a:schemeClr val="tx1"/>
                          </a:solidFill>
                          <a:effectLst/>
                          <a:latin typeface="+mj-lt"/>
                        </a:rPr>
                        <a:t>Dizajn</a:t>
                      </a:r>
                      <a:r>
                        <a:rPr lang="en-GB" sz="1600" b="0">
                          <a:solidFill>
                            <a:schemeClr val="tx1"/>
                          </a:solidFill>
                          <a:effectLst/>
                          <a:latin typeface="+mj-lt"/>
                        </a:rPr>
                        <a:t> </a:t>
                      </a:r>
                      <a:r>
                        <a:rPr lang="en-GB" sz="1600" b="0" err="1">
                          <a:solidFill>
                            <a:schemeClr val="tx1"/>
                          </a:solidFill>
                          <a:effectLst/>
                          <a:latin typeface="+mj-lt"/>
                        </a:rPr>
                        <a:t>i</a:t>
                      </a:r>
                      <a:r>
                        <a:rPr lang="en-GB" sz="1600" b="0">
                          <a:solidFill>
                            <a:schemeClr val="tx1"/>
                          </a:solidFill>
                          <a:effectLst/>
                          <a:latin typeface="+mj-lt"/>
                        </a:rPr>
                        <a:t> </a:t>
                      </a:r>
                      <a:r>
                        <a:rPr lang="en-GB" sz="1600" b="0" err="1">
                          <a:solidFill>
                            <a:schemeClr val="tx1"/>
                          </a:solidFill>
                          <a:effectLst/>
                          <a:latin typeface="+mj-lt"/>
                        </a:rPr>
                        <a:t>zrelost</a:t>
                      </a:r>
                      <a:r>
                        <a:rPr lang="en-GB" sz="1600" b="0">
                          <a:solidFill>
                            <a:schemeClr val="tx1"/>
                          </a:solidFill>
                          <a:effectLst/>
                          <a:latin typeface="+mj-lt"/>
                        </a:rPr>
                        <a:t> </a:t>
                      </a:r>
                      <a:r>
                        <a:rPr lang="en-GB" sz="1600" b="0" err="1">
                          <a:solidFill>
                            <a:schemeClr val="tx1"/>
                          </a:solidFill>
                          <a:effectLst/>
                          <a:latin typeface="+mj-lt"/>
                        </a:rPr>
                        <a:t>projekta</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11</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7</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244217575"/>
                  </a:ext>
                </a:extLst>
              </a:tr>
              <a:tr h="311194">
                <a:tc>
                  <a:txBody>
                    <a:bodyPr/>
                    <a:lstStyle/>
                    <a:p>
                      <a:pPr marL="0" marR="0" lvl="0" indent="0" algn="l">
                        <a:lnSpc>
                          <a:spcPct val="115000"/>
                        </a:lnSpc>
                        <a:spcBef>
                          <a:spcPts val="0"/>
                        </a:spcBef>
                        <a:spcAft>
                          <a:spcPts val="0"/>
                        </a:spcAft>
                        <a:buFont typeface="+mj-lt"/>
                        <a:buNone/>
                        <a:tabLst>
                          <a:tab pos="2743200" algn="ctr"/>
                          <a:tab pos="5486400" algn="r"/>
                        </a:tabLst>
                      </a:pPr>
                      <a:r>
                        <a:rPr lang="hr-HR" sz="1600" b="0">
                          <a:solidFill>
                            <a:schemeClr val="tx1"/>
                          </a:solidFill>
                          <a:effectLst/>
                          <a:latin typeface="+mj-lt"/>
                        </a:rPr>
                        <a:t>4.     </a:t>
                      </a:r>
                      <a:r>
                        <a:rPr lang="en-GB" sz="1600" b="0" err="1">
                          <a:solidFill>
                            <a:schemeClr val="tx1"/>
                          </a:solidFill>
                          <a:effectLst/>
                          <a:latin typeface="+mj-lt"/>
                        </a:rPr>
                        <a:t>Operativni</a:t>
                      </a:r>
                      <a:r>
                        <a:rPr lang="en-GB" sz="1600" b="0">
                          <a:solidFill>
                            <a:schemeClr val="tx1"/>
                          </a:solidFill>
                          <a:effectLst/>
                          <a:latin typeface="+mj-lt"/>
                        </a:rPr>
                        <a:t> </a:t>
                      </a:r>
                      <a:r>
                        <a:rPr lang="en-GB" sz="1600" b="0" err="1">
                          <a:solidFill>
                            <a:schemeClr val="tx1"/>
                          </a:solidFill>
                          <a:effectLst/>
                          <a:latin typeface="+mj-lt"/>
                        </a:rPr>
                        <a:t>kapaciteti</a:t>
                      </a:r>
                      <a:r>
                        <a:rPr lang="en-GB" sz="1600" b="0">
                          <a:solidFill>
                            <a:schemeClr val="tx1"/>
                          </a:solidFill>
                          <a:effectLst/>
                          <a:latin typeface="+mj-lt"/>
                        </a:rPr>
                        <a:t> </a:t>
                      </a:r>
                      <a:r>
                        <a:rPr lang="en-GB" sz="1600" b="0" err="1">
                          <a:solidFill>
                            <a:schemeClr val="tx1"/>
                          </a:solidFill>
                          <a:effectLst/>
                          <a:latin typeface="+mj-lt"/>
                        </a:rPr>
                        <a:t>prijavitelja</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9</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5</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451494438"/>
                  </a:ext>
                </a:extLst>
              </a:tr>
              <a:tr h="306390">
                <a:tc>
                  <a:txBody>
                    <a:bodyPr/>
                    <a:lstStyle/>
                    <a:p>
                      <a:pPr marL="0" marR="0" lvl="0" indent="0" algn="l" defTabSz="457200" rtl="0" eaLnBrk="1" fontAlgn="auto" latinLnBrk="0" hangingPunct="1">
                        <a:lnSpc>
                          <a:spcPct val="115000"/>
                        </a:lnSpc>
                        <a:spcBef>
                          <a:spcPts val="0"/>
                        </a:spcBef>
                        <a:spcAft>
                          <a:spcPts val="0"/>
                        </a:spcAft>
                        <a:buClrTx/>
                        <a:buSzTx/>
                        <a:buFont typeface="+mj-lt"/>
                        <a:buNone/>
                        <a:tabLst>
                          <a:tab pos="2743200" algn="ctr"/>
                          <a:tab pos="5486400" algn="r"/>
                        </a:tabLst>
                        <a:defRPr/>
                      </a:pPr>
                      <a:r>
                        <a:rPr lang="hr-HR" sz="1600" b="0">
                          <a:solidFill>
                            <a:schemeClr val="tx1"/>
                          </a:solidFill>
                          <a:effectLst/>
                          <a:latin typeface="+mj-lt"/>
                        </a:rPr>
                        <a:t>5.     </a:t>
                      </a:r>
                      <a:r>
                        <a:rPr lang="en-GB" sz="1600" b="0" err="1">
                          <a:solidFill>
                            <a:schemeClr val="tx1"/>
                          </a:solidFill>
                          <a:effectLst/>
                          <a:latin typeface="+mj-lt"/>
                        </a:rPr>
                        <a:t>Održivost</a:t>
                      </a:r>
                      <a:r>
                        <a:rPr lang="en-GB" sz="1600" b="0">
                          <a:solidFill>
                            <a:schemeClr val="tx1"/>
                          </a:solidFill>
                          <a:effectLst/>
                          <a:latin typeface="+mj-lt"/>
                        </a:rPr>
                        <a:t> </a:t>
                      </a:r>
                      <a:r>
                        <a:rPr lang="en-GB" sz="1600" b="0" err="1">
                          <a:solidFill>
                            <a:schemeClr val="tx1"/>
                          </a:solidFill>
                          <a:effectLst/>
                          <a:latin typeface="+mj-lt"/>
                        </a:rPr>
                        <a:t>projekta</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6</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4</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2588136262"/>
                  </a:ext>
                </a:extLst>
              </a:tr>
              <a:tr h="490923">
                <a:tc>
                  <a:txBody>
                    <a:bodyPr/>
                    <a:lstStyle/>
                    <a:p>
                      <a:pPr marL="0" marR="0" algn="l">
                        <a:lnSpc>
                          <a:spcPct val="115000"/>
                        </a:lnSpc>
                        <a:spcBef>
                          <a:spcPts val="0"/>
                        </a:spcBef>
                        <a:spcAft>
                          <a:spcPts val="0"/>
                        </a:spcAft>
                      </a:pPr>
                      <a:r>
                        <a:rPr lang="en-US" sz="1600" baseline="0">
                          <a:solidFill>
                            <a:schemeClr val="tx1"/>
                          </a:solidFill>
                          <a:effectLst/>
                          <a:latin typeface="+mj-lt"/>
                          <a:ea typeface="+mn-ea"/>
                          <a:cs typeface="+mn-cs"/>
                        </a:rPr>
                        <a:t>POTREBAN UKUPNI ZBROJ BODOVA</a:t>
                      </a:r>
                      <a:endParaRPr lang="en-US" sz="160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1">
                          <a:solidFill>
                            <a:schemeClr val="tx1"/>
                          </a:solidFill>
                          <a:effectLst/>
                          <a:latin typeface="+mj-lt"/>
                        </a:rPr>
                        <a:t>60</a:t>
                      </a:r>
                      <a:endParaRPr lang="en-US" sz="1600" b="1">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1">
                          <a:solidFill>
                            <a:schemeClr val="tx1"/>
                          </a:solidFill>
                          <a:effectLst/>
                          <a:latin typeface="+mj-lt"/>
                        </a:rPr>
                        <a:t>42</a:t>
                      </a:r>
                      <a:endParaRPr lang="en-US" sz="1600" b="1">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897813782"/>
                  </a:ext>
                </a:extLst>
              </a:tr>
            </a:tbl>
          </a:graphicData>
        </a:graphic>
      </p:graphicFrame>
      <p:pic>
        <p:nvPicPr>
          <p:cNvPr id="10" name="Slika 6">
            <a:extLst>
              <a:ext uri="{FF2B5EF4-FFF2-40B4-BE49-F238E27FC236}">
                <a16:creationId xmlns:a16="http://schemas.microsoft.com/office/drawing/2014/main" id="{012D3C96-165C-42E2-A2AD-170B597191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8048" y="6246702"/>
            <a:ext cx="2136479" cy="474773"/>
          </a:xfrm>
          <a:prstGeom prst="rect">
            <a:avLst/>
          </a:prstGeom>
        </p:spPr>
      </p:pic>
    </p:spTree>
    <p:extLst>
      <p:ext uri="{BB962C8B-B14F-4D97-AF65-F5344CB8AC3E}">
        <p14:creationId xmlns:p14="http://schemas.microsoft.com/office/powerpoint/2010/main" val="245374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513446" y="826853"/>
            <a:ext cx="11182565" cy="5062924"/>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endParaRPr lang="en-US" dirty="0">
              <a:latin typeface="+mj-lt"/>
            </a:endParaRPr>
          </a:p>
          <a:p>
            <a:r>
              <a:rPr lang="pl-PL" b="1" dirty="0">
                <a:latin typeface="+mj-lt"/>
              </a:rPr>
              <a:t>Faza </a:t>
            </a:r>
            <a:r>
              <a:rPr lang="en-US" b="1" dirty="0">
                <a:latin typeface="+mj-lt"/>
              </a:rPr>
              <a:t>2</a:t>
            </a:r>
            <a:r>
              <a:rPr lang="pl-PL" dirty="0">
                <a:latin typeface="+mj-lt"/>
              </a:rPr>
              <a:t>. </a:t>
            </a:r>
            <a:r>
              <a:rPr lang="en-US" b="1" dirty="0" err="1">
                <a:latin typeface="+mj-lt"/>
              </a:rPr>
              <a:t>Donošenje</a:t>
            </a:r>
            <a:r>
              <a:rPr lang="en-US" b="1" dirty="0">
                <a:latin typeface="+mj-lt"/>
              </a:rPr>
              <a:t> </a:t>
            </a:r>
            <a:r>
              <a:rPr lang="en-US" b="1" dirty="0" err="1">
                <a:latin typeface="+mj-lt"/>
              </a:rPr>
              <a:t>Odluke</a:t>
            </a:r>
            <a:r>
              <a:rPr lang="en-US" b="1" dirty="0">
                <a:latin typeface="+mj-lt"/>
              </a:rPr>
              <a:t> o </a:t>
            </a:r>
            <a:r>
              <a:rPr lang="en-US" b="1" dirty="0" err="1">
                <a:latin typeface="+mj-lt"/>
              </a:rPr>
              <a:t>financiranju</a:t>
            </a:r>
            <a:r>
              <a:rPr lang="en-US" b="1" dirty="0">
                <a:latin typeface="+mj-lt"/>
              </a:rPr>
              <a:t> </a:t>
            </a:r>
            <a:r>
              <a:rPr lang="en-US" dirty="0">
                <a:latin typeface="+mj-lt"/>
              </a:rPr>
              <a:t>(NT - MGOR)</a:t>
            </a:r>
            <a:endParaRPr lang="en-US" dirty="0">
              <a:latin typeface="+mj-lt"/>
              <a:cs typeface="Calibri Light" panose="020F0302020204030204" pitchFamily="34" charset="0"/>
            </a:endParaRPr>
          </a:p>
          <a:p>
            <a:pPr marL="285750" indent="-285750">
              <a:buFont typeface="Arial" panose="020B0604020202020204" pitchFamily="34" charset="0"/>
              <a:buChar char="•"/>
            </a:pPr>
            <a:endParaRPr lang="en-US" dirty="0">
              <a:latin typeface="+mj-lt"/>
            </a:endParaRPr>
          </a:p>
          <a:p>
            <a:pPr marL="285750" indent="-285750" algn="just">
              <a:spcAft>
                <a:spcPts val="600"/>
              </a:spcAft>
              <a:buFont typeface="Arial" panose="020B0604020202020204" pitchFamily="34" charset="0"/>
              <a:buChar char="•"/>
            </a:pPr>
            <a:r>
              <a:rPr lang="en-US" dirty="0" err="1">
                <a:latin typeface="+mj-lt"/>
              </a:rPr>
              <a:t>Odluka</a:t>
            </a:r>
            <a:r>
              <a:rPr lang="en-US" dirty="0">
                <a:latin typeface="+mj-lt"/>
              </a:rPr>
              <a:t> o </a:t>
            </a:r>
            <a:r>
              <a:rPr lang="en-US" dirty="0" err="1">
                <a:latin typeface="+mj-lt"/>
              </a:rPr>
              <a:t>financiranju</a:t>
            </a:r>
            <a:r>
              <a:rPr lang="en-US" dirty="0">
                <a:latin typeface="+mj-lt"/>
              </a:rPr>
              <a:t> se </a:t>
            </a:r>
            <a:r>
              <a:rPr lang="en-US" dirty="0" err="1">
                <a:latin typeface="+mj-lt"/>
              </a:rPr>
              <a:t>donosi</a:t>
            </a:r>
            <a:r>
              <a:rPr lang="en-US" dirty="0">
                <a:latin typeface="+mj-lt"/>
              </a:rPr>
              <a:t> za </a:t>
            </a:r>
            <a:r>
              <a:rPr lang="en-US" dirty="0" err="1">
                <a:latin typeface="+mj-lt"/>
              </a:rPr>
              <a:t>projektne</a:t>
            </a:r>
            <a:r>
              <a:rPr lang="en-US" dirty="0">
                <a:latin typeface="+mj-lt"/>
              </a:rPr>
              <a:t> </a:t>
            </a:r>
            <a:r>
              <a:rPr lang="en-US" dirty="0" err="1">
                <a:latin typeface="+mj-lt"/>
              </a:rPr>
              <a:t>prijedloge</a:t>
            </a:r>
            <a:r>
              <a:rPr lang="en-US" dirty="0">
                <a:latin typeface="+mj-lt"/>
              </a:rPr>
              <a:t> koji </a:t>
            </a:r>
            <a:r>
              <a:rPr lang="en-US" dirty="0" err="1">
                <a:latin typeface="+mj-lt"/>
              </a:rPr>
              <a:t>su</a:t>
            </a:r>
            <a:r>
              <a:rPr lang="en-US" dirty="0">
                <a:latin typeface="+mj-lt"/>
              </a:rPr>
              <a:t> </a:t>
            </a:r>
            <a:r>
              <a:rPr lang="en-US" b="1" dirty="0" err="1">
                <a:latin typeface="+mj-lt"/>
              </a:rPr>
              <a:t>udovoljili</a:t>
            </a:r>
            <a:r>
              <a:rPr lang="en-US" b="1" dirty="0">
                <a:latin typeface="+mj-lt"/>
              </a:rPr>
              <a:t> </a:t>
            </a:r>
            <a:r>
              <a:rPr lang="en-US" b="1" dirty="0" err="1">
                <a:latin typeface="+mj-lt"/>
              </a:rPr>
              <a:t>svim</a:t>
            </a:r>
            <a:r>
              <a:rPr lang="en-US" b="1" dirty="0">
                <a:latin typeface="+mj-lt"/>
              </a:rPr>
              <a:t> </a:t>
            </a:r>
            <a:r>
              <a:rPr lang="en-US" b="1" dirty="0" err="1">
                <a:latin typeface="+mj-lt"/>
              </a:rPr>
              <a:t>kriterijima</a:t>
            </a:r>
            <a:r>
              <a:rPr lang="en-US" b="1" dirty="0">
                <a:latin typeface="+mj-lt"/>
              </a:rPr>
              <a:t> </a:t>
            </a:r>
            <a:r>
              <a:rPr lang="en-US" dirty="0">
                <a:latin typeface="+mj-lt"/>
              </a:rPr>
              <a:t>u </a:t>
            </a:r>
            <a:r>
              <a:rPr lang="en-US" dirty="0" err="1">
                <a:latin typeface="+mj-lt"/>
              </a:rPr>
              <a:t>prethodnoj</a:t>
            </a:r>
            <a:r>
              <a:rPr lang="en-US" dirty="0">
                <a:latin typeface="+mj-lt"/>
              </a:rPr>
              <a:t> </a:t>
            </a:r>
            <a:r>
              <a:rPr lang="en-US" dirty="0" err="1">
                <a:latin typeface="+mj-lt"/>
              </a:rPr>
              <a:t>fazi</a:t>
            </a:r>
            <a:r>
              <a:rPr lang="en-US" dirty="0">
                <a:latin typeface="+mj-lt"/>
              </a:rPr>
              <a:t> </a:t>
            </a:r>
            <a:r>
              <a:rPr lang="en-US" dirty="0" err="1">
                <a:latin typeface="+mj-lt"/>
              </a:rPr>
              <a:t>postupka</a:t>
            </a:r>
            <a:r>
              <a:rPr lang="en-US" dirty="0">
                <a:latin typeface="+mj-lt"/>
              </a:rPr>
              <a:t> </a:t>
            </a:r>
            <a:r>
              <a:rPr lang="en-US" dirty="0" err="1">
                <a:latin typeface="+mj-lt"/>
              </a:rPr>
              <a:t>dodjele</a:t>
            </a:r>
            <a:r>
              <a:rPr lang="en-US" dirty="0">
                <a:latin typeface="+mj-lt"/>
              </a:rPr>
              <a:t>.</a:t>
            </a:r>
          </a:p>
          <a:p>
            <a:pPr marL="285750" indent="-285750" algn="just">
              <a:spcAft>
                <a:spcPts val="600"/>
              </a:spcAft>
              <a:buFont typeface="Arial" panose="020B0604020202020204" pitchFamily="34" charset="0"/>
              <a:buChar char="•"/>
            </a:pPr>
            <a:r>
              <a:rPr lang="en-US" dirty="0">
                <a:latin typeface="+mj-lt"/>
              </a:rPr>
              <a:t>U </a:t>
            </a:r>
            <a:r>
              <a:rPr lang="en-US" dirty="0" err="1">
                <a:latin typeface="+mj-lt"/>
              </a:rPr>
              <a:t>bilo</a:t>
            </a:r>
            <a:r>
              <a:rPr lang="en-US" dirty="0">
                <a:latin typeface="+mj-lt"/>
              </a:rPr>
              <a:t> </a:t>
            </a:r>
            <a:r>
              <a:rPr lang="en-US" dirty="0" err="1">
                <a:latin typeface="+mj-lt"/>
              </a:rPr>
              <a:t>kojoj</a:t>
            </a:r>
            <a:r>
              <a:rPr lang="en-US" dirty="0">
                <a:latin typeface="+mj-lt"/>
              </a:rPr>
              <a:t> </a:t>
            </a:r>
            <a:r>
              <a:rPr lang="en-US" dirty="0" err="1">
                <a:latin typeface="+mj-lt"/>
              </a:rPr>
              <a:t>fazi</a:t>
            </a:r>
            <a:r>
              <a:rPr lang="en-US" dirty="0">
                <a:latin typeface="+mj-lt"/>
              </a:rPr>
              <a:t> </a:t>
            </a:r>
            <a:r>
              <a:rPr lang="en-US" dirty="0" err="1">
                <a:latin typeface="+mj-lt"/>
              </a:rPr>
              <a:t>tijekom</a:t>
            </a:r>
            <a:r>
              <a:rPr lang="en-US" dirty="0">
                <a:latin typeface="+mj-lt"/>
              </a:rPr>
              <a:t> </a:t>
            </a:r>
            <a:r>
              <a:rPr lang="en-US" dirty="0" err="1">
                <a:latin typeface="+mj-lt"/>
              </a:rPr>
              <a:t>postupka</a:t>
            </a:r>
            <a:r>
              <a:rPr lang="en-US" dirty="0">
                <a:latin typeface="+mj-lt"/>
              </a:rPr>
              <a:t> </a:t>
            </a:r>
            <a:r>
              <a:rPr lang="en-US" dirty="0" err="1">
                <a:latin typeface="+mj-lt"/>
              </a:rPr>
              <a:t>dodjele</a:t>
            </a:r>
            <a:r>
              <a:rPr lang="en-US" dirty="0">
                <a:latin typeface="+mj-lt"/>
              </a:rPr>
              <a:t> </a:t>
            </a:r>
            <a:r>
              <a:rPr lang="en-US" b="1" dirty="0">
                <a:latin typeface="+mj-lt"/>
              </a:rPr>
              <a:t>od </a:t>
            </a:r>
            <a:r>
              <a:rPr lang="en-US" b="1" dirty="0" err="1">
                <a:latin typeface="+mj-lt"/>
              </a:rPr>
              <a:t>prijavitelja</a:t>
            </a:r>
            <a:r>
              <a:rPr lang="en-US" b="1" dirty="0">
                <a:latin typeface="+mj-lt"/>
              </a:rPr>
              <a:t> se </a:t>
            </a:r>
            <a:r>
              <a:rPr lang="en-US" b="1" dirty="0" err="1">
                <a:latin typeface="+mj-lt"/>
              </a:rPr>
              <a:t>mogu</a:t>
            </a:r>
            <a:r>
              <a:rPr lang="en-US" b="1" dirty="0">
                <a:latin typeface="+mj-lt"/>
              </a:rPr>
              <a:t> </a:t>
            </a:r>
            <a:r>
              <a:rPr lang="en-US" b="1" dirty="0" err="1">
                <a:latin typeface="+mj-lt"/>
              </a:rPr>
              <a:t>zahtijevati</a:t>
            </a:r>
            <a:r>
              <a:rPr lang="en-US" b="1" dirty="0">
                <a:latin typeface="+mj-lt"/>
              </a:rPr>
              <a:t> </a:t>
            </a:r>
            <a:r>
              <a:rPr lang="en-US" b="1" dirty="0" err="1">
                <a:latin typeface="+mj-lt"/>
              </a:rPr>
              <a:t>pojašnjenja</a:t>
            </a:r>
            <a:r>
              <a:rPr lang="en-US" b="1" dirty="0">
                <a:latin typeface="+mj-lt"/>
              </a:rPr>
              <a:t> </a:t>
            </a:r>
            <a:r>
              <a:rPr lang="en-US" dirty="0">
                <a:latin typeface="+mj-lt"/>
              </a:rPr>
              <a:t>s </a:t>
            </a:r>
            <a:r>
              <a:rPr lang="en-US" dirty="0" err="1">
                <a:latin typeface="+mj-lt"/>
              </a:rPr>
              <a:t>naznakom</a:t>
            </a:r>
            <a:r>
              <a:rPr lang="en-US" dirty="0">
                <a:latin typeface="+mj-lt"/>
              </a:rPr>
              <a:t> da, </a:t>
            </a:r>
            <a:r>
              <a:rPr lang="en-US" dirty="0" err="1">
                <a:latin typeface="+mj-lt"/>
              </a:rPr>
              <a:t>ako</a:t>
            </a:r>
            <a:r>
              <a:rPr lang="en-US" dirty="0">
                <a:latin typeface="+mj-lt"/>
              </a:rPr>
              <a:t> se ne </a:t>
            </a:r>
            <a:r>
              <a:rPr lang="en-US" dirty="0" err="1">
                <a:latin typeface="+mj-lt"/>
              </a:rPr>
              <a:t>postupi</a:t>
            </a:r>
            <a:r>
              <a:rPr lang="en-US" dirty="0">
                <a:latin typeface="+mj-lt"/>
              </a:rPr>
              <a:t> u </a:t>
            </a:r>
            <a:r>
              <a:rPr lang="en-US" dirty="0" err="1">
                <a:latin typeface="+mj-lt"/>
              </a:rPr>
              <a:t>skladu</a:t>
            </a:r>
            <a:r>
              <a:rPr lang="en-US" dirty="0">
                <a:latin typeface="+mj-lt"/>
              </a:rPr>
              <a:t> </a:t>
            </a:r>
            <a:r>
              <a:rPr lang="en-US" dirty="0" err="1">
                <a:latin typeface="+mj-lt"/>
              </a:rPr>
              <a:t>sa</a:t>
            </a:r>
            <a:r>
              <a:rPr lang="en-US" dirty="0">
                <a:latin typeface="+mj-lt"/>
              </a:rPr>
              <a:t> </a:t>
            </a:r>
            <a:r>
              <a:rPr lang="en-US" dirty="0" err="1">
                <a:latin typeface="+mj-lt"/>
              </a:rPr>
              <a:t>zahtjevom</a:t>
            </a:r>
            <a:r>
              <a:rPr lang="en-US" dirty="0">
                <a:latin typeface="+mj-lt"/>
              </a:rPr>
              <a:t> </a:t>
            </a:r>
            <a:r>
              <a:rPr lang="en-US" dirty="0" err="1">
                <a:latin typeface="+mj-lt"/>
              </a:rPr>
              <a:t>i</a:t>
            </a:r>
            <a:r>
              <a:rPr lang="en-US" dirty="0">
                <a:latin typeface="+mj-lt"/>
              </a:rPr>
              <a:t> u </a:t>
            </a:r>
            <a:r>
              <a:rPr lang="en-US" dirty="0" err="1">
                <a:latin typeface="+mj-lt"/>
              </a:rPr>
              <a:t>zahtijevanom</a:t>
            </a:r>
            <a:r>
              <a:rPr lang="en-US" dirty="0">
                <a:latin typeface="+mj-lt"/>
              </a:rPr>
              <a:t> </a:t>
            </a:r>
            <a:r>
              <a:rPr lang="en-US" dirty="0" err="1">
                <a:latin typeface="+mj-lt"/>
              </a:rPr>
              <a:t>roku</a:t>
            </a:r>
            <a:r>
              <a:rPr lang="en-US" dirty="0">
                <a:latin typeface="+mj-lt"/>
              </a:rPr>
              <a:t>, </a:t>
            </a:r>
            <a:r>
              <a:rPr lang="en-US" dirty="0" err="1">
                <a:latin typeface="+mj-lt"/>
              </a:rPr>
              <a:t>projektni</a:t>
            </a:r>
            <a:r>
              <a:rPr lang="en-US" dirty="0">
                <a:latin typeface="+mj-lt"/>
              </a:rPr>
              <a:t> </a:t>
            </a:r>
            <a:r>
              <a:rPr lang="en-US" dirty="0" err="1">
                <a:latin typeface="+mj-lt"/>
              </a:rPr>
              <a:t>prijedlog</a:t>
            </a:r>
            <a:r>
              <a:rPr lang="en-US" dirty="0">
                <a:latin typeface="+mj-lt"/>
              </a:rPr>
              <a:t> se </a:t>
            </a:r>
            <a:r>
              <a:rPr lang="en-US" dirty="0" err="1">
                <a:latin typeface="+mj-lt"/>
              </a:rPr>
              <a:t>može</a:t>
            </a:r>
            <a:r>
              <a:rPr lang="en-US" dirty="0">
                <a:latin typeface="+mj-lt"/>
              </a:rPr>
              <a:t> </a:t>
            </a:r>
            <a:r>
              <a:rPr lang="en-US" dirty="0" err="1">
                <a:latin typeface="+mj-lt"/>
              </a:rPr>
              <a:t>isključiti</a:t>
            </a:r>
            <a:r>
              <a:rPr lang="en-US" dirty="0">
                <a:latin typeface="+mj-lt"/>
              </a:rPr>
              <a:t> </a:t>
            </a:r>
            <a:r>
              <a:rPr lang="en-US" dirty="0" err="1">
                <a:latin typeface="+mj-lt"/>
              </a:rPr>
              <a:t>iz</a:t>
            </a:r>
            <a:r>
              <a:rPr lang="en-US" dirty="0">
                <a:latin typeface="+mj-lt"/>
              </a:rPr>
              <a:t> </a:t>
            </a:r>
            <a:r>
              <a:rPr lang="en-US" dirty="0" err="1">
                <a:latin typeface="+mj-lt"/>
              </a:rPr>
              <a:t>postupka</a:t>
            </a:r>
            <a:r>
              <a:rPr lang="en-US" dirty="0">
                <a:latin typeface="+mj-lt"/>
              </a:rPr>
              <a:t> </a:t>
            </a:r>
            <a:r>
              <a:rPr lang="en-US" dirty="0" err="1">
                <a:latin typeface="+mj-lt"/>
              </a:rPr>
              <a:t>dodjele</a:t>
            </a:r>
            <a:r>
              <a:rPr lang="en-US" dirty="0">
                <a:latin typeface="+mj-lt"/>
              </a:rPr>
              <a:t>.</a:t>
            </a:r>
          </a:p>
          <a:p>
            <a:pPr marL="285750" indent="-285750" algn="just">
              <a:spcAft>
                <a:spcPts val="600"/>
              </a:spcAft>
              <a:buFont typeface="Arial" panose="020B0604020202020204" pitchFamily="34" charset="0"/>
              <a:buChar char="•"/>
            </a:pPr>
            <a:r>
              <a:rPr lang="en-US" dirty="0" err="1">
                <a:latin typeface="+mj-lt"/>
              </a:rPr>
              <a:t>Prijavitelju</a:t>
            </a:r>
            <a:r>
              <a:rPr lang="en-US" dirty="0">
                <a:latin typeface="+mj-lt"/>
              </a:rPr>
              <a:t> </a:t>
            </a:r>
            <a:r>
              <a:rPr lang="en-US" dirty="0" err="1">
                <a:latin typeface="+mj-lt"/>
              </a:rPr>
              <a:t>nije</a:t>
            </a:r>
            <a:r>
              <a:rPr lang="en-US" dirty="0">
                <a:latin typeface="+mj-lt"/>
              </a:rPr>
              <a:t> </a:t>
            </a:r>
            <a:r>
              <a:rPr lang="en-US" dirty="0" err="1">
                <a:latin typeface="+mj-lt"/>
              </a:rPr>
              <a:t>dozvoljeno</a:t>
            </a:r>
            <a:r>
              <a:rPr lang="en-US" dirty="0">
                <a:latin typeface="+mj-lt"/>
              </a:rPr>
              <a:t> </a:t>
            </a:r>
            <a:r>
              <a:rPr lang="en-US" dirty="0" err="1">
                <a:latin typeface="+mj-lt"/>
              </a:rPr>
              <a:t>dostavljati</a:t>
            </a:r>
            <a:r>
              <a:rPr lang="en-US" dirty="0">
                <a:latin typeface="+mj-lt"/>
              </a:rPr>
              <a:t> </a:t>
            </a:r>
            <a:r>
              <a:rPr lang="en-US" dirty="0" err="1">
                <a:latin typeface="+mj-lt"/>
              </a:rPr>
              <a:t>ispravke</a:t>
            </a:r>
            <a:r>
              <a:rPr lang="en-US" dirty="0">
                <a:latin typeface="+mj-lt"/>
              </a:rPr>
              <a:t> </a:t>
            </a:r>
            <a:r>
              <a:rPr lang="en-US" dirty="0" err="1">
                <a:latin typeface="+mj-lt"/>
              </a:rPr>
              <a:t>ili</a:t>
            </a:r>
            <a:r>
              <a:rPr lang="en-US" dirty="0">
                <a:latin typeface="+mj-lt"/>
              </a:rPr>
              <a:t> </a:t>
            </a:r>
            <a:r>
              <a:rPr lang="en-US" dirty="0" err="1">
                <a:latin typeface="+mj-lt"/>
              </a:rPr>
              <a:t>dopune</a:t>
            </a:r>
            <a:r>
              <a:rPr lang="en-US" dirty="0">
                <a:latin typeface="+mj-lt"/>
              </a:rPr>
              <a:t> </a:t>
            </a:r>
            <a:r>
              <a:rPr lang="en-US" dirty="0" err="1">
                <a:latin typeface="+mj-lt"/>
              </a:rPr>
              <a:t>projektne</a:t>
            </a:r>
            <a:r>
              <a:rPr lang="en-US" dirty="0">
                <a:latin typeface="+mj-lt"/>
              </a:rPr>
              <a:t> </a:t>
            </a:r>
            <a:r>
              <a:rPr lang="en-US" dirty="0" err="1">
                <a:latin typeface="+mj-lt"/>
              </a:rPr>
              <a:t>dokumentacije</a:t>
            </a:r>
            <a:r>
              <a:rPr lang="en-US" dirty="0">
                <a:latin typeface="+mj-lt"/>
              </a:rPr>
              <a:t> </a:t>
            </a:r>
            <a:r>
              <a:rPr lang="en-US" dirty="0" err="1">
                <a:latin typeface="+mj-lt"/>
              </a:rPr>
              <a:t>na</a:t>
            </a:r>
            <a:r>
              <a:rPr lang="en-US" dirty="0">
                <a:latin typeface="+mj-lt"/>
              </a:rPr>
              <a:t> </a:t>
            </a:r>
            <a:r>
              <a:rPr lang="en-US" dirty="0" err="1">
                <a:latin typeface="+mj-lt"/>
              </a:rPr>
              <a:t>vlastitu</a:t>
            </a:r>
            <a:r>
              <a:rPr lang="en-US" dirty="0">
                <a:latin typeface="+mj-lt"/>
              </a:rPr>
              <a:t> </a:t>
            </a:r>
            <a:r>
              <a:rPr lang="en-US" dirty="0" err="1">
                <a:latin typeface="+mj-lt"/>
              </a:rPr>
              <a:t>inicijativu</a:t>
            </a:r>
            <a:r>
              <a:rPr lang="en-US" dirty="0">
                <a:latin typeface="+mj-lt"/>
              </a:rPr>
              <a:t> </a:t>
            </a:r>
            <a:r>
              <a:rPr lang="en-US" dirty="0" err="1">
                <a:latin typeface="+mj-lt"/>
              </a:rPr>
              <a:t>nakon</a:t>
            </a:r>
            <a:r>
              <a:rPr lang="en-US" dirty="0">
                <a:latin typeface="+mj-lt"/>
              </a:rPr>
              <a:t> </a:t>
            </a:r>
            <a:r>
              <a:rPr lang="en-US" dirty="0" err="1">
                <a:latin typeface="+mj-lt"/>
              </a:rPr>
              <a:t>predaje</a:t>
            </a:r>
            <a:r>
              <a:rPr lang="en-US" dirty="0">
                <a:latin typeface="+mj-lt"/>
              </a:rPr>
              <a:t> </a:t>
            </a:r>
            <a:r>
              <a:rPr lang="en-US" dirty="0" err="1">
                <a:latin typeface="+mj-lt"/>
              </a:rPr>
              <a:t>projektnog</a:t>
            </a:r>
            <a:r>
              <a:rPr lang="en-US" dirty="0">
                <a:latin typeface="+mj-lt"/>
              </a:rPr>
              <a:t> </a:t>
            </a:r>
            <a:r>
              <a:rPr lang="en-US" dirty="0" err="1">
                <a:latin typeface="+mj-lt"/>
              </a:rPr>
              <a:t>prijedloga</a:t>
            </a:r>
            <a:r>
              <a:rPr lang="en-US" dirty="0">
                <a:latin typeface="+mj-lt"/>
              </a:rPr>
              <a:t>.</a:t>
            </a:r>
          </a:p>
          <a:p>
            <a:pPr marL="285750" indent="-285750" algn="just">
              <a:spcAft>
                <a:spcPts val="600"/>
              </a:spcAft>
              <a:buFont typeface="Arial" panose="020B0604020202020204" pitchFamily="34" charset="0"/>
              <a:buChar char="•"/>
            </a:pPr>
            <a:r>
              <a:rPr lang="en-US" dirty="0" err="1"/>
              <a:t>Prije</a:t>
            </a:r>
            <a:r>
              <a:rPr lang="en-US" dirty="0"/>
              <a:t> </a:t>
            </a:r>
            <a:r>
              <a:rPr lang="en-US" dirty="0" err="1"/>
              <a:t>donošenja</a:t>
            </a:r>
            <a:r>
              <a:rPr lang="en-US" dirty="0"/>
              <a:t> </a:t>
            </a:r>
            <a:r>
              <a:rPr lang="en-US" dirty="0" err="1"/>
              <a:t>Odluke</a:t>
            </a:r>
            <a:r>
              <a:rPr lang="en-US" dirty="0"/>
              <a:t> o </a:t>
            </a:r>
            <a:r>
              <a:rPr lang="en-US" dirty="0" err="1"/>
              <a:t>financiranju</a:t>
            </a:r>
            <a:r>
              <a:rPr lang="en-US" dirty="0"/>
              <a:t> </a:t>
            </a:r>
            <a:r>
              <a:rPr lang="en-US" dirty="0" err="1"/>
              <a:t>prijavitelj</a:t>
            </a:r>
            <a:r>
              <a:rPr lang="en-US" dirty="0"/>
              <a:t> je </a:t>
            </a:r>
            <a:r>
              <a:rPr lang="en-US" dirty="0" err="1"/>
              <a:t>dužan</a:t>
            </a:r>
            <a:r>
              <a:rPr lang="en-US" dirty="0"/>
              <a:t> </a:t>
            </a:r>
            <a:r>
              <a:rPr lang="en-US" dirty="0" err="1"/>
              <a:t>dostaviti</a:t>
            </a:r>
            <a:r>
              <a:rPr lang="en-US" dirty="0"/>
              <a:t> </a:t>
            </a:r>
            <a:r>
              <a:rPr lang="en-US" dirty="0" err="1"/>
              <a:t>na</a:t>
            </a:r>
            <a:r>
              <a:rPr lang="en-US" dirty="0"/>
              <a:t> </a:t>
            </a:r>
            <a:r>
              <a:rPr lang="en-US" dirty="0" err="1"/>
              <a:t>zahtjev</a:t>
            </a:r>
            <a:r>
              <a:rPr lang="en-US" dirty="0"/>
              <a:t>:</a:t>
            </a:r>
          </a:p>
          <a:p>
            <a:pPr marL="742950" lvl="1" indent="-285750" algn="just">
              <a:spcAft>
                <a:spcPts val="600"/>
              </a:spcAft>
              <a:buFont typeface="Arial" panose="020B0604020202020204" pitchFamily="34" charset="0"/>
              <a:buChar char="•"/>
            </a:pPr>
            <a:r>
              <a:rPr lang="en-US" dirty="0" err="1"/>
              <a:t>Potvrdu</a:t>
            </a:r>
            <a:r>
              <a:rPr lang="en-US" dirty="0"/>
              <a:t> </a:t>
            </a:r>
            <a:r>
              <a:rPr lang="en-US" dirty="0" err="1"/>
              <a:t>Porezne</a:t>
            </a:r>
            <a:r>
              <a:rPr lang="en-US" dirty="0"/>
              <a:t> </a:t>
            </a:r>
            <a:r>
              <a:rPr lang="en-US" dirty="0" err="1"/>
              <a:t>uprave</a:t>
            </a:r>
            <a:r>
              <a:rPr lang="en-US" dirty="0"/>
              <a:t> da je </a:t>
            </a:r>
            <a:r>
              <a:rPr lang="en-US" dirty="0" err="1"/>
              <a:t>prijavitelj</a:t>
            </a:r>
            <a:r>
              <a:rPr lang="en-US" dirty="0"/>
              <a:t> </a:t>
            </a:r>
            <a:r>
              <a:rPr lang="en-US" dirty="0" err="1"/>
              <a:t>ispunio</a:t>
            </a:r>
            <a:r>
              <a:rPr lang="en-US" dirty="0"/>
              <a:t> </a:t>
            </a:r>
            <a:r>
              <a:rPr lang="en-US" dirty="0" err="1"/>
              <a:t>obveze</a:t>
            </a:r>
            <a:r>
              <a:rPr lang="en-US" dirty="0"/>
              <a:t> </a:t>
            </a:r>
            <a:r>
              <a:rPr lang="en-US" dirty="0" err="1"/>
              <a:t>plaćanja</a:t>
            </a:r>
            <a:r>
              <a:rPr lang="en-US" dirty="0"/>
              <a:t> </a:t>
            </a:r>
            <a:r>
              <a:rPr lang="en-US" dirty="0" err="1"/>
              <a:t>dospjelih</a:t>
            </a:r>
            <a:r>
              <a:rPr lang="en-US" dirty="0"/>
              <a:t> </a:t>
            </a:r>
            <a:r>
              <a:rPr lang="en-US" dirty="0" err="1"/>
              <a:t>poreznih</a:t>
            </a:r>
            <a:r>
              <a:rPr lang="en-US" dirty="0"/>
              <a:t> </a:t>
            </a:r>
            <a:r>
              <a:rPr lang="en-US" dirty="0" err="1"/>
              <a:t>obveza</a:t>
            </a:r>
            <a:r>
              <a:rPr lang="en-US" dirty="0"/>
              <a:t> </a:t>
            </a:r>
            <a:r>
              <a:rPr lang="en-US" dirty="0" err="1"/>
              <a:t>i</a:t>
            </a:r>
            <a:r>
              <a:rPr lang="en-US" dirty="0"/>
              <a:t> </a:t>
            </a:r>
            <a:r>
              <a:rPr lang="en-US" dirty="0" err="1"/>
              <a:t>obveza</a:t>
            </a:r>
            <a:r>
              <a:rPr lang="en-US" dirty="0"/>
              <a:t> za </a:t>
            </a:r>
            <a:r>
              <a:rPr lang="en-US" dirty="0" err="1"/>
              <a:t>mirovinsko</a:t>
            </a:r>
            <a:r>
              <a:rPr lang="en-US" dirty="0"/>
              <a:t> </a:t>
            </a:r>
            <a:r>
              <a:rPr lang="en-US" dirty="0" err="1"/>
              <a:t>i</a:t>
            </a:r>
            <a:r>
              <a:rPr lang="en-US" dirty="0"/>
              <a:t> </a:t>
            </a:r>
            <a:r>
              <a:rPr lang="en-US" dirty="0" err="1"/>
              <a:t>zdravstveno</a:t>
            </a:r>
            <a:r>
              <a:rPr lang="en-US" dirty="0"/>
              <a:t> </a:t>
            </a:r>
            <a:r>
              <a:rPr lang="en-US" dirty="0" err="1"/>
              <a:t>osiguranje</a:t>
            </a:r>
            <a:r>
              <a:rPr lang="en-US" dirty="0"/>
              <a:t> (</a:t>
            </a:r>
            <a:r>
              <a:rPr lang="en-US" dirty="0" err="1"/>
              <a:t>ili</a:t>
            </a:r>
            <a:r>
              <a:rPr lang="en-US" dirty="0"/>
              <a:t> </a:t>
            </a:r>
            <a:r>
              <a:rPr lang="en-US" dirty="0" err="1"/>
              <a:t>važeći</a:t>
            </a:r>
            <a:r>
              <a:rPr lang="en-US" dirty="0"/>
              <a:t> </a:t>
            </a:r>
            <a:r>
              <a:rPr lang="en-US" dirty="0" err="1"/>
              <a:t>jednakovrijedni</a:t>
            </a:r>
            <a:r>
              <a:rPr lang="en-US" dirty="0"/>
              <a:t> </a:t>
            </a:r>
            <a:r>
              <a:rPr lang="en-US" dirty="0" err="1"/>
              <a:t>dokument</a:t>
            </a:r>
            <a:r>
              <a:rPr lang="en-US" dirty="0"/>
              <a:t> koji je </a:t>
            </a:r>
            <a:r>
              <a:rPr lang="en-US" dirty="0" err="1"/>
              <a:t>izdalo</a:t>
            </a:r>
            <a:r>
              <a:rPr lang="en-US" dirty="0"/>
              <a:t> </a:t>
            </a:r>
            <a:r>
              <a:rPr lang="en-US" dirty="0" err="1"/>
              <a:t>nadležno</a:t>
            </a:r>
            <a:r>
              <a:rPr lang="en-US" dirty="0"/>
              <a:t> </a:t>
            </a:r>
            <a:r>
              <a:rPr lang="en-US" dirty="0" err="1"/>
              <a:t>tijelo</a:t>
            </a:r>
            <a:r>
              <a:rPr lang="en-US" dirty="0"/>
              <a:t> u </a:t>
            </a:r>
            <a:r>
              <a:rPr lang="en-US" dirty="0" err="1"/>
              <a:t>državi</a:t>
            </a:r>
            <a:r>
              <a:rPr lang="en-US" dirty="0"/>
              <a:t> </a:t>
            </a:r>
            <a:r>
              <a:rPr lang="en-US" dirty="0" err="1"/>
              <a:t>sjedišta</a:t>
            </a:r>
            <a:r>
              <a:rPr lang="en-US" dirty="0"/>
              <a:t> </a:t>
            </a:r>
            <a:r>
              <a:rPr lang="en-US" dirty="0" err="1"/>
              <a:t>prijavitelja</a:t>
            </a:r>
            <a:r>
              <a:rPr lang="en-US" dirty="0"/>
              <a:t>), ne </a:t>
            </a:r>
            <a:r>
              <a:rPr lang="en-US" dirty="0" err="1"/>
              <a:t>stariju</a:t>
            </a:r>
            <a:r>
              <a:rPr lang="en-US" dirty="0"/>
              <a:t> od dana </a:t>
            </a:r>
            <a:r>
              <a:rPr lang="en-US" dirty="0" err="1"/>
              <a:t>dostave</a:t>
            </a:r>
            <a:r>
              <a:rPr lang="en-US" dirty="0"/>
              <a:t> </a:t>
            </a:r>
            <a:r>
              <a:rPr lang="en-US" dirty="0" err="1"/>
              <a:t>obavijesti</a:t>
            </a:r>
            <a:r>
              <a:rPr lang="en-US" dirty="0"/>
              <a:t> o </a:t>
            </a:r>
            <a:r>
              <a:rPr lang="en-US" dirty="0" err="1"/>
              <a:t>rezultatima</a:t>
            </a:r>
            <a:r>
              <a:rPr lang="en-US" dirty="0"/>
              <a:t> Faze 1. </a:t>
            </a:r>
            <a:r>
              <a:rPr lang="en-US" dirty="0" err="1"/>
              <a:t>postupka</a:t>
            </a:r>
            <a:r>
              <a:rPr lang="en-US" dirty="0"/>
              <a:t> </a:t>
            </a:r>
            <a:r>
              <a:rPr lang="en-US" dirty="0" err="1"/>
              <a:t>dodjele</a:t>
            </a:r>
            <a:r>
              <a:rPr lang="en-US" dirty="0"/>
              <a:t>;</a:t>
            </a:r>
          </a:p>
          <a:p>
            <a:pPr marL="285750" indent="-285750" algn="just">
              <a:spcAft>
                <a:spcPts val="600"/>
              </a:spcAft>
              <a:buFont typeface="Arial" panose="020B0604020202020204" pitchFamily="34" charset="0"/>
              <a:buChar char="•"/>
            </a:pPr>
            <a:r>
              <a:rPr lang="en-US" dirty="0">
                <a:latin typeface="+mj-lt"/>
              </a:rPr>
              <a:t>Po </a:t>
            </a:r>
            <a:r>
              <a:rPr lang="en-US" dirty="0" err="1">
                <a:latin typeface="+mj-lt"/>
              </a:rPr>
              <a:t>donošenju</a:t>
            </a:r>
            <a:r>
              <a:rPr lang="en-US" dirty="0">
                <a:latin typeface="+mj-lt"/>
              </a:rPr>
              <a:t> </a:t>
            </a:r>
            <a:r>
              <a:rPr lang="en-US" dirty="0" err="1">
                <a:latin typeface="+mj-lt"/>
              </a:rPr>
              <a:t>Odluke</a:t>
            </a:r>
            <a:r>
              <a:rPr lang="en-US" dirty="0">
                <a:latin typeface="+mj-lt"/>
              </a:rPr>
              <a:t> o </a:t>
            </a:r>
            <a:r>
              <a:rPr lang="en-US" dirty="0" err="1">
                <a:latin typeface="+mj-lt"/>
              </a:rPr>
              <a:t>financiranju</a:t>
            </a:r>
            <a:r>
              <a:rPr lang="en-US" dirty="0">
                <a:latin typeface="+mj-lt"/>
              </a:rPr>
              <a:t>, NT </a:t>
            </a:r>
            <a:r>
              <a:rPr lang="en-US" dirty="0" err="1">
                <a:latin typeface="+mj-lt"/>
              </a:rPr>
              <a:t>priprema</a:t>
            </a:r>
            <a:r>
              <a:rPr lang="en-US" dirty="0">
                <a:latin typeface="+mj-lt"/>
              </a:rPr>
              <a:t> </a:t>
            </a:r>
            <a:r>
              <a:rPr lang="en-US" dirty="0" err="1">
                <a:latin typeface="+mj-lt"/>
              </a:rPr>
              <a:t>Ugovor</a:t>
            </a:r>
            <a:r>
              <a:rPr lang="en-US" dirty="0">
                <a:latin typeface="+mj-lt"/>
              </a:rPr>
              <a:t> o </a:t>
            </a:r>
            <a:r>
              <a:rPr lang="en-US" dirty="0" err="1">
                <a:latin typeface="+mj-lt"/>
              </a:rPr>
              <a:t>dodjeli</a:t>
            </a:r>
            <a:r>
              <a:rPr lang="en-US" dirty="0">
                <a:latin typeface="+mj-lt"/>
              </a:rPr>
              <a:t> </a:t>
            </a:r>
            <a:r>
              <a:rPr lang="en-US" dirty="0" err="1">
                <a:latin typeface="+mj-lt"/>
              </a:rPr>
              <a:t>bespovratnih</a:t>
            </a:r>
            <a:r>
              <a:rPr lang="en-US" dirty="0">
                <a:latin typeface="+mj-lt"/>
              </a:rPr>
              <a:t> </a:t>
            </a:r>
            <a:r>
              <a:rPr lang="en-US" dirty="0" err="1">
                <a:latin typeface="+mj-lt"/>
              </a:rPr>
              <a:t>sredstava</a:t>
            </a:r>
            <a:endParaRPr lang="en-US" dirty="0">
              <a:latin typeface="+mj-lt"/>
            </a:endParaRPr>
          </a:p>
          <a:p>
            <a:pPr marL="285750" indent="-285750" algn="just">
              <a:spcAft>
                <a:spcPts val="600"/>
              </a:spcAft>
              <a:buFont typeface="Arial" panose="020B0604020202020204" pitchFamily="34" charset="0"/>
              <a:buChar char="•"/>
            </a:pPr>
            <a:r>
              <a:rPr lang="hr-HR" sz="1800" dirty="0"/>
              <a:t>Trajanje postupka dodjele: </a:t>
            </a:r>
            <a:r>
              <a:rPr lang="en-GB" sz="1800" b="1" dirty="0"/>
              <a:t>90</a:t>
            </a:r>
            <a:r>
              <a:rPr lang="hr-HR" sz="1800" b="1" dirty="0"/>
              <a:t> kalendarskih dana </a:t>
            </a:r>
            <a:endParaRPr lang="en-US" b="1" dirty="0">
              <a:latin typeface="+mj-lt"/>
            </a:endParaRPr>
          </a:p>
          <a:p>
            <a:pPr algn="just"/>
            <a:endParaRPr lang="en-US" b="1" dirty="0">
              <a:solidFill>
                <a:srgbClr val="000000"/>
              </a:solidFill>
              <a:latin typeface="+mj-lt"/>
            </a:endParaRPr>
          </a:p>
        </p:txBody>
      </p:sp>
      <p:sp>
        <p:nvSpPr>
          <p:cNvPr id="4" name="TextBox 3"/>
          <p:cNvSpPr txBox="1"/>
          <p:nvPr/>
        </p:nvSpPr>
        <p:spPr>
          <a:xfrm>
            <a:off x="513446" y="421336"/>
            <a:ext cx="111825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POSTUPAK DODJELE</a:t>
            </a:r>
          </a:p>
        </p:txBody>
      </p:sp>
      <p:pic>
        <p:nvPicPr>
          <p:cNvPr id="7" name="Slika 6">
            <a:extLst>
              <a:ext uri="{FF2B5EF4-FFF2-40B4-BE49-F238E27FC236}">
                <a16:creationId xmlns:a16="http://schemas.microsoft.com/office/drawing/2014/main" id="{F5823BEF-A510-48F7-9FEB-01DEB508DC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9050" y="6246702"/>
            <a:ext cx="2136479" cy="474773"/>
          </a:xfrm>
          <a:prstGeom prst="rect">
            <a:avLst/>
          </a:prstGeom>
        </p:spPr>
      </p:pic>
    </p:spTree>
    <p:extLst>
      <p:ext uri="{BB962C8B-B14F-4D97-AF65-F5344CB8AC3E}">
        <p14:creationId xmlns:p14="http://schemas.microsoft.com/office/powerpoint/2010/main" val="1461730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TextShape 1"/>
          <p:cNvSpPr txBox="1"/>
          <p:nvPr/>
        </p:nvSpPr>
        <p:spPr>
          <a:xfrm>
            <a:off x="436537" y="272989"/>
            <a:ext cx="10798560" cy="1142400"/>
          </a:xfrm>
          <a:prstGeom prst="rect">
            <a:avLst/>
          </a:prstGeom>
          <a:noFill/>
          <a:ln w="9360">
            <a:noFill/>
          </a:ln>
        </p:spPr>
        <p:txBody>
          <a:bodyPr lIns="0" tIns="0" rIns="0" bIns="0"/>
          <a:lstStyle/>
          <a:p>
            <a:pPr defTabSz="1219170">
              <a:defRPr/>
            </a:pPr>
            <a:endParaRPr lang="en-US" sz="3200" b="1" spc="-1" dirty="0">
              <a:solidFill>
                <a:srgbClr val="000000"/>
              </a:solidFill>
              <a:latin typeface="Calibri"/>
            </a:endParaRPr>
          </a:p>
        </p:txBody>
      </p:sp>
      <p:graphicFrame>
        <p:nvGraphicFramePr>
          <p:cNvPr id="229" name="Table 2"/>
          <p:cNvGraphicFramePr/>
          <p:nvPr>
            <p:extLst>
              <p:ext uri="{D42A27DB-BD31-4B8C-83A1-F6EECF244321}">
                <p14:modId xmlns:p14="http://schemas.microsoft.com/office/powerpoint/2010/main" val="2924366068"/>
              </p:ext>
            </p:extLst>
          </p:nvPr>
        </p:nvGraphicFramePr>
        <p:xfrm>
          <a:off x="221675" y="1096320"/>
          <a:ext cx="11289839" cy="4813300"/>
        </p:xfrm>
        <a:graphic>
          <a:graphicData uri="http://schemas.openxmlformats.org/drawingml/2006/table">
            <a:tbl>
              <a:tblPr/>
              <a:tblGrid>
                <a:gridCol w="3618805">
                  <a:extLst>
                    <a:ext uri="{9D8B030D-6E8A-4147-A177-3AD203B41FA5}">
                      <a16:colId xmlns:a16="http://schemas.microsoft.com/office/drawing/2014/main" val="20000"/>
                    </a:ext>
                  </a:extLst>
                </a:gridCol>
                <a:gridCol w="4055910">
                  <a:extLst>
                    <a:ext uri="{9D8B030D-6E8A-4147-A177-3AD203B41FA5}">
                      <a16:colId xmlns:a16="http://schemas.microsoft.com/office/drawing/2014/main" val="20001"/>
                    </a:ext>
                  </a:extLst>
                </a:gridCol>
                <a:gridCol w="3615124">
                  <a:extLst>
                    <a:ext uri="{9D8B030D-6E8A-4147-A177-3AD203B41FA5}">
                      <a16:colId xmlns:a16="http://schemas.microsoft.com/office/drawing/2014/main" val="20002"/>
                    </a:ext>
                  </a:extLst>
                </a:gridCol>
              </a:tblGrid>
              <a:tr h="721360">
                <a:tc>
                  <a:txBody>
                    <a:bodyPr/>
                    <a:lstStyle/>
                    <a:p>
                      <a:pPr algn="just">
                        <a:lnSpc>
                          <a:spcPts val="1500"/>
                        </a:lnSpc>
                      </a:pPr>
                      <a:r>
                        <a:rPr lang="hr-HR" sz="1800" b="1" strike="noStrike" spc="-1" dirty="0">
                          <a:solidFill>
                            <a:schemeClr val="tx1"/>
                          </a:solidFill>
                          <a:latin typeface="+mj-lt"/>
                          <a:ea typeface="MS PGothic"/>
                        </a:rPr>
                        <a:t>Korisnik</a:t>
                      </a:r>
                      <a:endParaRPr lang="hr-HR" sz="1800" b="0" strike="noStrike" spc="-1" dirty="0">
                        <a:solidFill>
                          <a:schemeClr val="tx1"/>
                        </a:solidFill>
                        <a:latin typeface="+mj-lt"/>
                      </a:endParaRPr>
                    </a:p>
                    <a:p>
                      <a:pPr algn="just">
                        <a:lnSpc>
                          <a:spcPct val="100000"/>
                        </a:lnSpc>
                        <a:spcBef>
                          <a:spcPts val="575"/>
                        </a:spcBef>
                      </a:pPr>
                      <a:r>
                        <a:rPr lang="hr-HR" sz="1600" b="1" strike="noStrike" spc="-1" dirty="0">
                          <a:solidFill>
                            <a:schemeClr val="tx1"/>
                          </a:solidFill>
                          <a:latin typeface="VladaRHSans Reg"/>
                          <a:ea typeface="MS PGothic"/>
                        </a:rPr>
                        <a:t> </a:t>
                      </a:r>
                      <a:endParaRPr lang="hr-HR" sz="1600" b="0" strike="noStrike" spc="-1" dirty="0">
                        <a:solidFill>
                          <a:schemeClr val="tx1"/>
                        </a:solidFill>
                        <a:latin typeface="Arial"/>
                      </a:endParaRPr>
                    </a:p>
                  </a:txBody>
                  <a:tcPr marL="91200" marR="91200" marT="60960" marB="60960">
                    <a:lnL w="12240">
                      <a:solidFill>
                        <a:srgbClr val="FFFFFF"/>
                      </a:solidFill>
                    </a:lnL>
                    <a:lnR w="12240">
                      <a:solidFill>
                        <a:srgbClr val="FFFFFF"/>
                      </a:solidFill>
                    </a:lnR>
                    <a:lnT w="12240">
                      <a:solidFill>
                        <a:srgbClr val="FFFFFF"/>
                      </a:solidFill>
                    </a:lnT>
                    <a:lnB w="38160">
                      <a:solidFill>
                        <a:srgbClr val="FFFFFF"/>
                      </a:solidFill>
                    </a:lnB>
                    <a:solidFill>
                      <a:schemeClr val="accent1">
                        <a:lumMod val="60000"/>
                        <a:lumOff val="40000"/>
                      </a:schemeClr>
                    </a:solidFill>
                  </a:tcPr>
                </a:tc>
                <a:tc>
                  <a:txBody>
                    <a:bodyPr/>
                    <a:lstStyle/>
                    <a:p>
                      <a:pPr algn="just">
                        <a:lnSpc>
                          <a:spcPts val="1500"/>
                        </a:lnSpc>
                      </a:pPr>
                      <a:r>
                        <a:rPr lang="en-GB" sz="1800" b="1" strike="noStrike" spc="-1">
                          <a:solidFill>
                            <a:schemeClr val="tx1"/>
                          </a:solidFill>
                          <a:latin typeface="+mj-lt"/>
                          <a:ea typeface="MS PGothic"/>
                        </a:rPr>
                        <a:t>Nadležno tijelo</a:t>
                      </a:r>
                      <a:r>
                        <a:rPr lang="hr-HR" sz="1800" b="1" strike="noStrike" spc="-1">
                          <a:solidFill>
                            <a:schemeClr val="tx1"/>
                          </a:solidFill>
                          <a:latin typeface="+mj-lt"/>
                          <a:ea typeface="MS PGothic"/>
                        </a:rPr>
                        <a:t>- </a:t>
                      </a:r>
                      <a:r>
                        <a:rPr lang="en-US" sz="1800" b="1" strike="noStrike" spc="-1" dirty="0">
                          <a:solidFill>
                            <a:schemeClr val="tx1"/>
                          </a:solidFill>
                          <a:latin typeface="+mj-lt"/>
                          <a:ea typeface="MS PGothic"/>
                        </a:rPr>
                        <a:t>MINGOR</a:t>
                      </a:r>
                      <a:endParaRPr lang="hr-HR" sz="1800" b="0" strike="noStrike" spc="-1" dirty="0">
                        <a:solidFill>
                          <a:schemeClr val="tx1"/>
                        </a:solidFill>
                        <a:latin typeface="+mj-lt"/>
                      </a:endParaRPr>
                    </a:p>
                  </a:txBody>
                  <a:tcPr marL="91200" marR="91200" marT="60960" marB="60960">
                    <a:lnL w="12240">
                      <a:solidFill>
                        <a:srgbClr val="FFFFFF"/>
                      </a:solidFill>
                    </a:lnL>
                    <a:lnR w="12240">
                      <a:solidFill>
                        <a:srgbClr val="FFFFFF"/>
                      </a:solidFill>
                    </a:lnR>
                    <a:lnT w="12240">
                      <a:solidFill>
                        <a:srgbClr val="FFFFFF"/>
                      </a:solidFill>
                    </a:lnT>
                    <a:lnB w="38160">
                      <a:solidFill>
                        <a:srgbClr val="FFFFFF"/>
                      </a:solidFill>
                    </a:lnB>
                    <a:solidFill>
                      <a:schemeClr val="accent1">
                        <a:lumMod val="60000"/>
                        <a:lumOff val="40000"/>
                      </a:schemeClr>
                    </a:solidFill>
                  </a:tcPr>
                </a:tc>
                <a:tc>
                  <a:txBody>
                    <a:bodyPr/>
                    <a:lstStyle/>
                    <a:p>
                      <a:pPr algn="just">
                        <a:lnSpc>
                          <a:spcPts val="1500"/>
                        </a:lnSpc>
                      </a:pPr>
                      <a:r>
                        <a:rPr lang="hr-HR" sz="1800" b="1" strike="noStrike" spc="-1">
                          <a:solidFill>
                            <a:schemeClr val="tx1"/>
                          </a:solidFill>
                          <a:latin typeface="+mj-lt"/>
                          <a:ea typeface="MS PGothic"/>
                        </a:rPr>
                        <a:t>P</a:t>
                      </a:r>
                      <a:r>
                        <a:rPr lang="en-GB" sz="1800" b="1" strike="noStrike" spc="-1">
                          <a:solidFill>
                            <a:schemeClr val="tx1"/>
                          </a:solidFill>
                          <a:latin typeface="+mj-lt"/>
                          <a:ea typeface="MS PGothic"/>
                        </a:rPr>
                        <a:t>rovedbeno</a:t>
                      </a:r>
                      <a:r>
                        <a:rPr lang="hr-HR" sz="1800" b="1" strike="noStrike" spc="-1">
                          <a:solidFill>
                            <a:schemeClr val="tx1"/>
                          </a:solidFill>
                          <a:latin typeface="+mj-lt"/>
                          <a:ea typeface="MS PGothic"/>
                        </a:rPr>
                        <a:t> tijelo - </a:t>
                      </a:r>
                      <a:r>
                        <a:rPr lang="hr-HR" sz="1800" b="1" strike="noStrike" spc="-1" dirty="0">
                          <a:solidFill>
                            <a:schemeClr val="tx1"/>
                          </a:solidFill>
                          <a:latin typeface="+mj-lt"/>
                          <a:ea typeface="MS PGothic"/>
                        </a:rPr>
                        <a:t>HAMAG-BICRO</a:t>
                      </a:r>
                      <a:endParaRPr lang="hr-HR" sz="1800" b="0" strike="noStrike" spc="-1" dirty="0">
                        <a:solidFill>
                          <a:schemeClr val="tx1"/>
                        </a:solidFill>
                        <a:latin typeface="+mj-lt"/>
                      </a:endParaRPr>
                    </a:p>
                  </a:txBody>
                  <a:tcPr marL="91200" marR="91200" marT="60960" marB="60960">
                    <a:lnL w="12240">
                      <a:solidFill>
                        <a:srgbClr val="FFFFFF"/>
                      </a:solidFill>
                    </a:lnL>
                    <a:lnR w="12240">
                      <a:solidFill>
                        <a:srgbClr val="FFFFFF"/>
                      </a:solidFill>
                    </a:lnR>
                    <a:lnT w="12240">
                      <a:solidFill>
                        <a:srgbClr val="FFFFFF"/>
                      </a:solidFill>
                    </a:lnT>
                    <a:lnB w="38160">
                      <a:solidFill>
                        <a:srgbClr val="FFFFFF"/>
                      </a:solidFill>
                    </a:lnB>
                    <a:solidFill>
                      <a:schemeClr val="accent1">
                        <a:lumMod val="60000"/>
                        <a:lumOff val="40000"/>
                      </a:schemeClr>
                    </a:solidFill>
                  </a:tcPr>
                </a:tc>
                <a:extLst>
                  <a:ext uri="{0D108BD9-81ED-4DB2-BD59-A6C34878D82A}">
                    <a16:rowId xmlns:a16="http://schemas.microsoft.com/office/drawing/2014/main" val="10000"/>
                  </a:ext>
                </a:extLst>
              </a:tr>
              <a:tr h="4048800">
                <a:tc>
                  <a:txBody>
                    <a:bodyPr/>
                    <a:lstStyle/>
                    <a:p>
                      <a:pPr algn="just">
                        <a:lnSpc>
                          <a:spcPct val="107000"/>
                        </a:lnSpc>
                      </a:pPr>
                      <a:endParaRPr lang="hr-HR" sz="2400" b="0" strike="noStrike" spc="-1" dirty="0">
                        <a:latin typeface="+mj-lt"/>
                      </a:endParaRPr>
                    </a:p>
                    <a:p>
                      <a:pPr algn="just">
                        <a:lnSpc>
                          <a:spcPts val="1500"/>
                        </a:lnSpc>
                      </a:pPr>
                      <a:endParaRPr lang="en-US" sz="1600" b="1" strike="noStrike" spc="-1" dirty="0">
                        <a:solidFill>
                          <a:srgbClr val="000000"/>
                        </a:solidFill>
                        <a:latin typeface="+mj-lt"/>
                        <a:ea typeface="MS PGothic"/>
                      </a:endParaRPr>
                    </a:p>
                    <a:p>
                      <a:pPr algn="just">
                        <a:lnSpc>
                          <a:spcPts val="1500"/>
                        </a:lnSpc>
                      </a:pPr>
                      <a:r>
                        <a:rPr lang="en-US" sz="1600" b="1" strike="noStrike" spc="-1" dirty="0">
                          <a:solidFill>
                            <a:srgbClr val="000000"/>
                          </a:solidFill>
                          <a:latin typeface="+mj-lt"/>
                          <a:ea typeface="MS PGothic"/>
                        </a:rPr>
                        <a:t>MSP</a:t>
                      </a:r>
                    </a:p>
                    <a:p>
                      <a:pPr marL="285750" indent="-285750" algn="just">
                        <a:lnSpc>
                          <a:spcPts val="1500"/>
                        </a:lnSpc>
                        <a:buFont typeface="Arial" panose="020B0604020202020204" pitchFamily="34" charset="0"/>
                        <a:buChar char="•"/>
                      </a:pPr>
                      <a:r>
                        <a:rPr lang="en-US" sz="1600" b="0" strike="noStrike" kern="1200" spc="-1" dirty="0" err="1">
                          <a:solidFill>
                            <a:srgbClr val="000000"/>
                          </a:solidFill>
                          <a:latin typeface="+mj-lt"/>
                          <a:ea typeface="MS PGothic"/>
                          <a:cs typeface="+mn-cs"/>
                        </a:rPr>
                        <a:t>kojem</a:t>
                      </a:r>
                      <a:r>
                        <a:rPr lang="en-US" sz="1600" b="0" strike="noStrike" kern="1200" spc="-1" dirty="0">
                          <a:solidFill>
                            <a:srgbClr val="000000"/>
                          </a:solidFill>
                          <a:latin typeface="+mj-lt"/>
                          <a:ea typeface="MS PGothic"/>
                          <a:cs typeface="+mn-cs"/>
                        </a:rPr>
                        <a:t> </a:t>
                      </a:r>
                      <a:r>
                        <a:rPr lang="en-US" sz="1600" b="0" strike="noStrike" kern="1200" spc="-1" dirty="0" err="1">
                          <a:solidFill>
                            <a:srgbClr val="000000"/>
                          </a:solidFill>
                          <a:latin typeface="+mj-lt"/>
                          <a:ea typeface="MS PGothic"/>
                          <a:cs typeface="+mn-cs"/>
                        </a:rPr>
                        <a:t>su</a:t>
                      </a:r>
                      <a:r>
                        <a:rPr lang="en-US" sz="1600" b="0" strike="noStrike" kern="1200" spc="-1" dirty="0">
                          <a:solidFill>
                            <a:srgbClr val="000000"/>
                          </a:solidFill>
                          <a:latin typeface="+mj-lt"/>
                          <a:ea typeface="MS PGothic"/>
                          <a:cs typeface="+mn-cs"/>
                        </a:rPr>
                        <a:t> </a:t>
                      </a:r>
                      <a:r>
                        <a:rPr lang="en-US" sz="1600" b="0" strike="noStrike" kern="1200" spc="-1" dirty="0" err="1">
                          <a:solidFill>
                            <a:srgbClr val="000000"/>
                          </a:solidFill>
                          <a:latin typeface="+mj-lt"/>
                          <a:ea typeface="MS PGothic"/>
                          <a:cs typeface="+mn-cs"/>
                        </a:rPr>
                        <a:t>dodijeljena</a:t>
                      </a:r>
                      <a:r>
                        <a:rPr lang="en-US" sz="1600" b="0" strike="noStrike" kern="1200" spc="-1" dirty="0">
                          <a:solidFill>
                            <a:srgbClr val="000000"/>
                          </a:solidFill>
                          <a:latin typeface="+mj-lt"/>
                          <a:ea typeface="MS PGothic"/>
                          <a:cs typeface="+mn-cs"/>
                        </a:rPr>
                        <a:t> </a:t>
                      </a:r>
                      <a:r>
                        <a:rPr lang="en-US" sz="1600" b="0" strike="noStrike" kern="1200" spc="-1" dirty="0" err="1">
                          <a:solidFill>
                            <a:srgbClr val="000000"/>
                          </a:solidFill>
                          <a:latin typeface="+mj-lt"/>
                          <a:ea typeface="MS PGothic"/>
                          <a:cs typeface="+mn-cs"/>
                        </a:rPr>
                        <a:t>bespovratna</a:t>
                      </a:r>
                      <a:r>
                        <a:rPr lang="en-US" sz="1600" b="0" strike="noStrike" kern="1200" spc="-1" dirty="0">
                          <a:solidFill>
                            <a:srgbClr val="000000"/>
                          </a:solidFill>
                          <a:latin typeface="+mj-lt"/>
                          <a:ea typeface="MS PGothic"/>
                          <a:cs typeface="+mn-cs"/>
                        </a:rPr>
                        <a:t> </a:t>
                      </a:r>
                      <a:r>
                        <a:rPr lang="en-US" sz="1600" b="0" strike="noStrike" kern="1200" spc="-1" dirty="0" err="1">
                          <a:solidFill>
                            <a:srgbClr val="000000"/>
                          </a:solidFill>
                          <a:latin typeface="+mj-lt"/>
                          <a:ea typeface="MS PGothic"/>
                          <a:cs typeface="+mn-cs"/>
                        </a:rPr>
                        <a:t>sredstva</a:t>
                      </a:r>
                      <a:r>
                        <a:rPr lang="en-US" sz="1600" b="0" strike="noStrike" kern="1200" spc="-1" dirty="0">
                          <a:solidFill>
                            <a:srgbClr val="000000"/>
                          </a:solidFill>
                          <a:latin typeface="+mj-lt"/>
                          <a:ea typeface="MS PGothic"/>
                          <a:cs typeface="+mn-cs"/>
                        </a:rPr>
                        <a:t> </a:t>
                      </a:r>
                    </a:p>
                    <a:p>
                      <a:pPr marL="285750" indent="-285750" algn="just">
                        <a:lnSpc>
                          <a:spcPts val="1500"/>
                        </a:lnSpc>
                        <a:buFont typeface="Arial" panose="020B0604020202020204" pitchFamily="34" charset="0"/>
                        <a:buChar char="•"/>
                      </a:pPr>
                      <a:r>
                        <a:rPr lang="en-US" sz="1600" b="0" strike="noStrike" kern="1200" spc="-1" dirty="0">
                          <a:solidFill>
                            <a:srgbClr val="000000"/>
                          </a:solidFill>
                          <a:latin typeface="+mj-lt"/>
                          <a:ea typeface="MS PGothic"/>
                          <a:cs typeface="+mn-cs"/>
                        </a:rPr>
                        <a:t>k</a:t>
                      </a:r>
                      <a:r>
                        <a:rPr lang="hr-HR" sz="1600" b="0" strike="noStrike" kern="1200" spc="-1" dirty="0">
                          <a:solidFill>
                            <a:srgbClr val="000000"/>
                          </a:solidFill>
                          <a:latin typeface="+mj-lt"/>
                          <a:ea typeface="MS PGothic"/>
                          <a:cs typeface="+mn-cs"/>
                        </a:rPr>
                        <a:t>oj</a:t>
                      </a:r>
                      <a:r>
                        <a:rPr lang="en-US" sz="1600" b="0" strike="noStrike" kern="1200" spc="-1" dirty="0" err="1">
                          <a:solidFill>
                            <a:srgbClr val="000000"/>
                          </a:solidFill>
                          <a:latin typeface="+mj-lt"/>
                          <a:ea typeface="MS PGothic"/>
                          <a:cs typeface="+mn-cs"/>
                        </a:rPr>
                        <a:t>i</a:t>
                      </a:r>
                      <a:r>
                        <a:rPr lang="hr-HR" sz="1600" b="0" strike="noStrike" kern="1200" spc="-1" dirty="0">
                          <a:solidFill>
                            <a:srgbClr val="000000"/>
                          </a:solidFill>
                          <a:latin typeface="+mj-lt"/>
                          <a:ea typeface="MS PGothic"/>
                          <a:cs typeface="+mn-cs"/>
                        </a:rPr>
                        <a:t> je potpis</a:t>
                      </a:r>
                      <a:r>
                        <a:rPr lang="en-US" sz="1600" b="0" strike="noStrike" kern="1200" spc="-1" dirty="0" err="1">
                          <a:solidFill>
                            <a:srgbClr val="000000"/>
                          </a:solidFill>
                          <a:latin typeface="+mj-lt"/>
                          <a:ea typeface="MS PGothic"/>
                          <a:cs typeface="+mn-cs"/>
                        </a:rPr>
                        <a:t>ao</a:t>
                      </a:r>
                      <a:r>
                        <a:rPr lang="hr-HR" sz="1600" b="0" strike="noStrike" kern="1200" spc="-1" dirty="0">
                          <a:solidFill>
                            <a:srgbClr val="000000"/>
                          </a:solidFill>
                          <a:latin typeface="+mj-lt"/>
                          <a:ea typeface="MS PGothic"/>
                          <a:cs typeface="+mn-cs"/>
                        </a:rPr>
                        <a:t> Ugovor o dodjeli bespovratnih sredstava</a:t>
                      </a:r>
                    </a:p>
                    <a:p>
                      <a:pPr marL="285750" marR="0" lvl="0" indent="-285750" algn="just" defTabSz="914400" rtl="0" eaLnBrk="1" fontAlgn="auto" latinLnBrk="0" hangingPunct="1">
                        <a:lnSpc>
                          <a:spcPts val="1500"/>
                        </a:lnSpc>
                        <a:spcBef>
                          <a:spcPts val="0"/>
                        </a:spcBef>
                        <a:spcAft>
                          <a:spcPts val="0"/>
                        </a:spcAft>
                        <a:buClrTx/>
                        <a:buSzTx/>
                        <a:buFont typeface="Arial" panose="020B0604020202020204" pitchFamily="34" charset="0"/>
                        <a:buChar char="•"/>
                        <a:tabLst/>
                        <a:defRPr/>
                      </a:pPr>
                      <a:r>
                        <a:rPr lang="en-US" sz="1600" b="0" strike="noStrike" kern="1200" spc="-1" dirty="0">
                          <a:solidFill>
                            <a:srgbClr val="000000"/>
                          </a:solidFill>
                          <a:latin typeface="+mj-lt"/>
                          <a:ea typeface="MS PGothic"/>
                          <a:cs typeface="+mn-cs"/>
                        </a:rPr>
                        <a:t>koji </a:t>
                      </a:r>
                      <a:r>
                        <a:rPr lang="hr-HR" sz="1600" b="0" strike="noStrike" kern="1200" spc="-1" dirty="0">
                          <a:solidFill>
                            <a:srgbClr val="000000"/>
                          </a:solidFill>
                          <a:latin typeface="+mj-lt"/>
                          <a:ea typeface="MS PGothic"/>
                          <a:cs typeface="+mn-cs"/>
                        </a:rPr>
                        <a:t>prov</a:t>
                      </a:r>
                      <a:r>
                        <a:rPr lang="en-US" sz="1600" b="0" strike="noStrike" kern="1200" spc="-1" dirty="0" err="1">
                          <a:solidFill>
                            <a:srgbClr val="000000"/>
                          </a:solidFill>
                          <a:latin typeface="+mj-lt"/>
                          <a:ea typeface="MS PGothic"/>
                          <a:cs typeface="+mn-cs"/>
                        </a:rPr>
                        <a:t>odi</a:t>
                      </a:r>
                      <a:r>
                        <a:rPr lang="hr-HR" sz="1600" b="0" strike="noStrike" kern="1200" spc="-1" dirty="0">
                          <a:solidFill>
                            <a:srgbClr val="000000"/>
                          </a:solidFill>
                          <a:latin typeface="+mj-lt"/>
                          <a:ea typeface="MS PGothic"/>
                          <a:cs typeface="+mn-cs"/>
                        </a:rPr>
                        <a:t> svoj projekt i time </a:t>
                      </a:r>
                      <a:r>
                        <a:rPr lang="hr-HR" sz="1600" b="0" strike="noStrike" kern="1200" spc="-1" dirty="0" err="1">
                          <a:solidFill>
                            <a:srgbClr val="000000"/>
                          </a:solidFill>
                          <a:latin typeface="+mj-lt"/>
                          <a:ea typeface="MS PGothic"/>
                          <a:cs typeface="+mn-cs"/>
                        </a:rPr>
                        <a:t>doprin</a:t>
                      </a:r>
                      <a:r>
                        <a:rPr lang="en-US" sz="1600" b="0" strike="noStrike" kern="1200" spc="-1" dirty="0" err="1">
                          <a:solidFill>
                            <a:srgbClr val="000000"/>
                          </a:solidFill>
                          <a:latin typeface="+mj-lt"/>
                          <a:ea typeface="MS PGothic"/>
                          <a:cs typeface="+mn-cs"/>
                        </a:rPr>
                        <a:t>osi</a:t>
                      </a:r>
                      <a:r>
                        <a:rPr lang="hr-HR" sz="1600" b="0" strike="noStrike" kern="1200" spc="-1" dirty="0">
                          <a:solidFill>
                            <a:srgbClr val="000000"/>
                          </a:solidFill>
                          <a:latin typeface="+mj-lt"/>
                          <a:ea typeface="MS PGothic"/>
                          <a:cs typeface="+mn-cs"/>
                        </a:rPr>
                        <a:t> ciljevima Poziva, odnosno </a:t>
                      </a:r>
                      <a:r>
                        <a:rPr lang="en-GB" sz="1600" b="0" strike="noStrike" kern="1200" spc="-1" dirty="0">
                          <a:solidFill>
                            <a:srgbClr val="000000"/>
                          </a:solidFill>
                          <a:latin typeface="+mj-lt"/>
                          <a:ea typeface="MS PGothic"/>
                          <a:cs typeface="+mn-cs"/>
                        </a:rPr>
                        <a:t>NPOO-a</a:t>
                      </a:r>
                      <a:endParaRPr lang="hr-HR" sz="1600" b="0" strike="noStrike" kern="1200" spc="-1" dirty="0">
                        <a:solidFill>
                          <a:srgbClr val="000000"/>
                        </a:solidFill>
                        <a:latin typeface="+mj-lt"/>
                        <a:ea typeface="MS PGothic"/>
                        <a:cs typeface="+mn-cs"/>
                      </a:endParaRPr>
                    </a:p>
                    <a:p>
                      <a:pPr algn="just">
                        <a:lnSpc>
                          <a:spcPts val="1500"/>
                        </a:lnSpc>
                      </a:pPr>
                      <a:endParaRPr lang="hr-HR" sz="1600" b="0" strike="noStrike" spc="-1" dirty="0">
                        <a:latin typeface="+mj-lt"/>
                      </a:endParaRPr>
                    </a:p>
                  </a:txBody>
                  <a:tcPr marL="91200" marR="91200" marT="60960" marB="60960">
                    <a:lnL w="12240">
                      <a:solidFill>
                        <a:srgbClr val="FFFFFF"/>
                      </a:solidFill>
                    </a:lnL>
                    <a:lnR w="12240">
                      <a:solidFill>
                        <a:srgbClr val="FFFFFF"/>
                      </a:solidFill>
                    </a:lnR>
                    <a:lnT w="38160">
                      <a:solidFill>
                        <a:srgbClr val="FFFFFF"/>
                      </a:solidFill>
                    </a:lnT>
                    <a:lnB w="12240">
                      <a:solidFill>
                        <a:srgbClr val="FFFFFF"/>
                      </a:solidFill>
                    </a:lnB>
                    <a:solidFill>
                      <a:srgbClr val="BFBFBF"/>
                    </a:solidFill>
                  </a:tcPr>
                </a:tc>
                <a:tc>
                  <a:txBody>
                    <a:bodyPr/>
                    <a:lstStyle/>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Prati postižu li projekti utvrđene ciljeve i rezultate</a:t>
                      </a:r>
                      <a:endParaRPr lang="en-US" sz="1600" b="0" strike="noStrike" spc="-1" dirty="0">
                        <a:solidFill>
                          <a:srgbClr val="000000"/>
                        </a:solidFill>
                        <a:latin typeface="+mj-lt"/>
                        <a:ea typeface="MS PGothic"/>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latin typeface="+mj-lt"/>
                        </a:rPr>
                        <a:t>Izvršava isplate i povrate</a:t>
                      </a: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Može od korisnika zahtijevati dostavu redovnih ili ad hoc  izvješća o:</a:t>
                      </a:r>
                      <a:endParaRPr lang="hr-HR" sz="1600" b="0" strike="noStrike" spc="-1" dirty="0">
                        <a:latin typeface="+mj-lt"/>
                      </a:endParaRPr>
                    </a:p>
                    <a:p>
                      <a:pPr marL="541338" lvl="1"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Provedbi projekta</a:t>
                      </a:r>
                      <a:endParaRPr lang="hr-HR" sz="1600" b="0" strike="noStrike" spc="-1" dirty="0">
                        <a:latin typeface="+mj-lt"/>
                      </a:endParaRPr>
                    </a:p>
                    <a:p>
                      <a:pPr marL="541338" lvl="1"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Ostvarivanju pokazatelja, </a:t>
                      </a:r>
                      <a:endParaRPr lang="hr-HR" sz="1600" b="0" strike="noStrike" spc="-1" dirty="0">
                        <a:latin typeface="+mj-lt"/>
                      </a:endParaRPr>
                    </a:p>
                    <a:p>
                      <a:pPr marL="541338" lvl="1"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Horizontalnim pitanjima </a:t>
                      </a:r>
                      <a:endParaRPr lang="hr-HR" sz="1600" b="0" strike="noStrike" spc="-1" dirty="0">
                        <a:latin typeface="+mj-lt"/>
                      </a:endParaRPr>
                    </a:p>
                    <a:p>
                      <a:pPr marL="541338" lvl="1"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Drugim informacijama potrebnim za izvještavanje i vrednovanje </a:t>
                      </a:r>
                      <a:r>
                        <a:rPr lang="en-GB" sz="1600" b="0" strike="noStrike" spc="-1" dirty="0">
                          <a:solidFill>
                            <a:srgbClr val="000000"/>
                          </a:solidFill>
                          <a:latin typeface="+mj-lt"/>
                          <a:ea typeface="MS PGothic"/>
                        </a:rPr>
                        <a:t>NPOO-a</a:t>
                      </a:r>
                      <a:endParaRPr lang="hr-HR" sz="1600" b="0" strike="noStrike" spc="-1" dirty="0">
                        <a:latin typeface="+mj-lt"/>
                      </a:endParaRPr>
                    </a:p>
                    <a:p>
                      <a:pPr algn="just">
                        <a:lnSpc>
                          <a:spcPct val="107000"/>
                        </a:lnSpc>
                      </a:pPr>
                      <a:endParaRPr lang="hr-HR" sz="1500" b="0" strike="noStrike" spc="-1" dirty="0">
                        <a:latin typeface="+mj-lt"/>
                      </a:endParaRPr>
                    </a:p>
                  </a:txBody>
                  <a:tcPr marL="91200" marR="91200" marT="60960" marB="60960">
                    <a:lnL w="12240">
                      <a:solidFill>
                        <a:srgbClr val="FFFFFF"/>
                      </a:solidFill>
                    </a:lnL>
                    <a:lnR w="12240">
                      <a:solidFill>
                        <a:srgbClr val="FFFFFF"/>
                      </a:solidFill>
                    </a:lnR>
                    <a:lnT w="38160">
                      <a:solidFill>
                        <a:srgbClr val="FFFFFF"/>
                      </a:solidFill>
                    </a:lnT>
                    <a:lnB w="12240">
                      <a:solidFill>
                        <a:srgbClr val="FFFFFF"/>
                      </a:solidFill>
                    </a:lnB>
                    <a:solidFill>
                      <a:srgbClr val="D9D9D9"/>
                    </a:solidFill>
                  </a:tcPr>
                </a:tc>
                <a:tc>
                  <a:txBody>
                    <a:bodyPr/>
                    <a:lstStyle/>
                    <a:p>
                      <a:pPr marL="0" indent="0" algn="just">
                        <a:lnSpc>
                          <a:spcPts val="1500"/>
                        </a:lnSpc>
                        <a:buFont typeface="Arial" panose="020B0604020202020204" pitchFamily="34" charset="0"/>
                        <a:buNone/>
                      </a:pPr>
                      <a:r>
                        <a:rPr lang="hr-HR" sz="1600" b="1" strike="noStrike" spc="-1" dirty="0">
                          <a:solidFill>
                            <a:srgbClr val="000000"/>
                          </a:solidFill>
                          <a:latin typeface="+mj-lt"/>
                          <a:ea typeface="MS PGothic"/>
                        </a:rPr>
                        <a:t>Ključna uloga u provedbi projekata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Korisnikove Zahtjeve za nadoknadom sredstava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potraživane troškove (provjera prihvatljivosti izdataka</a:t>
                      </a:r>
                      <a:r>
                        <a:rPr lang="en-GB" sz="1600" b="0" strike="noStrike" spc="-1" dirty="0">
                          <a:solidFill>
                            <a:srgbClr val="000000"/>
                          </a:solidFill>
                          <a:latin typeface="+mj-lt"/>
                          <a:ea typeface="MS PGothic"/>
                        </a:rPr>
                        <a:t>)</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Ex-</a:t>
                      </a:r>
                      <a:r>
                        <a:rPr lang="hr-HR" sz="1600" b="0" strike="noStrike" spc="-1" dirty="0" err="1">
                          <a:solidFill>
                            <a:srgbClr val="000000"/>
                          </a:solidFill>
                          <a:latin typeface="+mj-lt"/>
                          <a:ea typeface="MS PGothic"/>
                        </a:rPr>
                        <a:t>ante</a:t>
                      </a:r>
                      <a:r>
                        <a:rPr lang="hr-HR" sz="1600" b="0" strike="noStrike" spc="-1" dirty="0">
                          <a:solidFill>
                            <a:srgbClr val="000000"/>
                          </a:solidFill>
                          <a:latin typeface="+mj-lt"/>
                          <a:ea typeface="MS PGothic"/>
                        </a:rPr>
                        <a:t> i ex-post provjera  postupaka nabava</a:t>
                      </a:r>
                      <a:endParaRPr lang="hr-HR" sz="1600" b="0" strike="noStrike" spc="-1" dirty="0">
                        <a:latin typeface="+mj-lt"/>
                      </a:endParaRPr>
                    </a:p>
                    <a:p>
                      <a:pPr marL="287338" marR="0" lvl="0" indent="-285750" algn="just" defTabSz="914400" rtl="0" eaLnBrk="1" fontAlgn="auto" latinLnBrk="0" hangingPunct="1">
                        <a:lnSpc>
                          <a:spcPct val="100000"/>
                        </a:lnSpc>
                        <a:spcBef>
                          <a:spcPts val="575"/>
                        </a:spcBef>
                        <a:spcAft>
                          <a:spcPts val="0"/>
                        </a:spcAft>
                        <a:buClr>
                          <a:srgbClr val="000000"/>
                        </a:buClr>
                        <a:buSzTx/>
                        <a:buFont typeface="Arial" panose="020B0604020202020204" pitchFamily="34" charset="0"/>
                        <a:buChar char="•"/>
                        <a:tabLst/>
                        <a:defRPr/>
                      </a:pPr>
                      <a:r>
                        <a:rPr lang="hr-HR" sz="1600" b="0" strike="noStrike" spc="-1" dirty="0">
                          <a:latin typeface="+mj-lt"/>
                        </a:rPr>
                        <a:t>Odobrava izmjene ugovora</a:t>
                      </a: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napredak provedbe projekta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ostvarenje pokazatelja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Provjere na licu mjesta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poštivanje zahtjeva za informiranje i vidljivost</a:t>
                      </a:r>
                      <a:endParaRPr lang="hr-HR" sz="1600" b="0" strike="noStrike" spc="-1" dirty="0">
                        <a:latin typeface="+mj-lt"/>
                      </a:endParaRPr>
                    </a:p>
                  </a:txBody>
                  <a:tcPr marL="91200" marR="91200" marT="60960" marB="60960">
                    <a:lnL w="12240">
                      <a:solidFill>
                        <a:srgbClr val="FFFFFF"/>
                      </a:solidFill>
                    </a:lnL>
                    <a:lnR w="12240">
                      <a:solidFill>
                        <a:srgbClr val="FFFFFF"/>
                      </a:solidFill>
                    </a:lnR>
                    <a:lnT w="38160">
                      <a:solidFill>
                        <a:srgbClr val="FFFFFF"/>
                      </a:solidFill>
                    </a:lnT>
                    <a:lnB w="12240">
                      <a:solidFill>
                        <a:srgbClr val="FFFFFF"/>
                      </a:solidFill>
                    </a:lnB>
                    <a:solidFill>
                      <a:srgbClr val="D9D9D9"/>
                    </a:solidFill>
                  </a:tcPr>
                </a:tc>
                <a:extLst>
                  <a:ext uri="{0D108BD9-81ED-4DB2-BD59-A6C34878D82A}">
                    <a16:rowId xmlns:a16="http://schemas.microsoft.com/office/drawing/2014/main" val="10001"/>
                  </a:ext>
                </a:extLst>
              </a:tr>
            </a:tbl>
          </a:graphicData>
        </a:graphic>
      </p:graphicFrame>
      <p:sp>
        <p:nvSpPr>
          <p:cNvPr id="4" name="TextBox 3">
            <a:extLst>
              <a:ext uri="{FF2B5EF4-FFF2-40B4-BE49-F238E27FC236}">
                <a16:creationId xmlns:a16="http://schemas.microsoft.com/office/drawing/2014/main" id="{EEFA9FEC-E093-489D-9985-E340ACD5EE1E}"/>
              </a:ext>
            </a:extLst>
          </p:cNvPr>
          <p:cNvSpPr txBox="1"/>
          <p:nvPr/>
        </p:nvSpPr>
        <p:spPr>
          <a:xfrm>
            <a:off x="328949" y="382524"/>
            <a:ext cx="111825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defTabSz="1219170">
              <a:defRPr/>
            </a:pPr>
            <a:r>
              <a:rPr lang="en-US" sz="2400" b="1" spc="-1">
                <a:solidFill>
                  <a:srgbClr val="000000"/>
                </a:solidFill>
                <a:latin typeface="VladaRHSans Med"/>
                <a:ea typeface="MS PGothic"/>
              </a:rPr>
              <a:t>ULOGE UGOVORNIH STRANA</a:t>
            </a:r>
            <a:endParaRPr lang="en-US" sz="2400" b="1" spc="-1" dirty="0">
              <a:solidFill>
                <a:srgbClr val="000000"/>
              </a:solidFill>
              <a:latin typeface="Calibri"/>
            </a:endParaRPr>
          </a:p>
        </p:txBody>
      </p:sp>
      <p:pic>
        <p:nvPicPr>
          <p:cNvPr id="5" name="Slika 6">
            <a:extLst>
              <a:ext uri="{FF2B5EF4-FFF2-40B4-BE49-F238E27FC236}">
                <a16:creationId xmlns:a16="http://schemas.microsoft.com/office/drawing/2014/main" id="{7EC5BE20-E41F-4CE2-85F0-2F6C9B7ABA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pic>
        <p:nvPicPr>
          <p:cNvPr id="6" name="Picture 5">
            <a:extLst>
              <a:ext uri="{FF2B5EF4-FFF2-40B4-BE49-F238E27FC236}">
                <a16:creationId xmlns:a16="http://schemas.microsoft.com/office/drawing/2014/main" id="{E1B33292-D29F-4540-8C92-D6B657FB283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Tree>
    <p:extLst>
      <p:ext uri="{BB962C8B-B14F-4D97-AF65-F5344CB8AC3E}">
        <p14:creationId xmlns:p14="http://schemas.microsoft.com/office/powerpoint/2010/main" val="273031507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037" y="847085"/>
            <a:ext cx="10289137" cy="636015"/>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hr-HR" sz="3000" b="1">
                <a:latin typeface="+mj-lt"/>
                <a:ea typeface="MS PGothic" pitchFamily="34" charset="-128"/>
              </a:rPr>
              <a:t>Strateški i zakonodavni okvir</a:t>
            </a:r>
            <a:endParaRPr lang="hr-HR" sz="3000" b="1">
              <a:latin typeface="+mj-lt"/>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a:extLst>
              <a:ext uri="{FF2B5EF4-FFF2-40B4-BE49-F238E27FC236}">
                <a16:creationId xmlns:a16="http://schemas.microsoft.com/office/drawing/2014/main" id="{A2BFB17B-D867-4E2D-A2E8-6A9EBD7BF38B}"/>
              </a:ext>
            </a:extLst>
          </p:cNvPr>
          <p:cNvSpPr txBox="1"/>
          <p:nvPr/>
        </p:nvSpPr>
        <p:spPr>
          <a:xfrm>
            <a:off x="940036" y="2283317"/>
            <a:ext cx="10289137" cy="2393613"/>
          </a:xfrm>
          <a:prstGeom prst="rect">
            <a:avLst/>
          </a:prstGeom>
        </p:spPr>
        <p:style>
          <a:lnRef idx="0">
            <a:scrgbClr r="0" g="0" b="0"/>
          </a:lnRef>
          <a:fillRef idx="1003">
            <a:schemeClr val="lt1"/>
          </a:fillRef>
          <a:effectRef idx="0">
            <a:scrgbClr r="0" g="0" b="0"/>
          </a:effectRef>
          <a:fontRef idx="major"/>
        </p:style>
        <p:txBody>
          <a:bodyPr wrap="square" rtlCol="0">
            <a:spAutoFit/>
          </a:bodyPr>
          <a:lstStyle/>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hr-HR" sz="1800">
                <a:effectLst/>
                <a:latin typeface="+mj-lt"/>
                <a:ea typeface="Times New Roman" panose="02020603050405020304" pitchFamily="18" charset="0"/>
                <a:cs typeface="Times New Roman" panose="02020603050405020304" pitchFamily="18" charset="0"/>
              </a:rPr>
              <a:t>Kako bi odgovorila na izazove krize uzrokovane pandemijom bolesti COVID-19 Europska unija je 2020. godine uspostavila </a:t>
            </a:r>
            <a:r>
              <a:rPr lang="hr-HR" sz="1800" b="1">
                <a:effectLst/>
                <a:latin typeface="+mj-lt"/>
                <a:ea typeface="Times New Roman" panose="02020603050405020304" pitchFamily="18" charset="0"/>
                <a:cs typeface="Times New Roman" panose="02020603050405020304" pitchFamily="18" charset="0"/>
              </a:rPr>
              <a:t>Mehanizam za oporavak i otpornost </a:t>
            </a:r>
            <a:r>
              <a:rPr lang="hr-HR" sz="1800">
                <a:effectLst/>
                <a:latin typeface="+mj-lt"/>
                <a:ea typeface="Times New Roman" panose="02020603050405020304" pitchFamily="18" charset="0"/>
                <a:cs typeface="Times New Roman" panose="02020603050405020304" pitchFamily="18" charset="0"/>
              </a:rPr>
              <a:t>kao dio instrumenta EU sljedeće generacije. </a:t>
            </a: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hr-HR" sz="1800" b="1">
                <a:effectLst/>
                <a:latin typeface="+mj-lt"/>
                <a:ea typeface="Times New Roman" panose="02020603050405020304" pitchFamily="18" charset="0"/>
                <a:cs typeface="Times New Roman" panose="02020603050405020304" pitchFamily="18" charset="0"/>
              </a:rPr>
              <a:t>Planovi za oporavak i otpornost</a:t>
            </a:r>
            <a:r>
              <a:rPr lang="hr-HR" sz="1800">
                <a:effectLst/>
                <a:latin typeface="+mj-lt"/>
                <a:ea typeface="Times New Roman" panose="02020603050405020304" pitchFamily="18" charset="0"/>
                <a:cs typeface="Times New Roman" panose="02020603050405020304" pitchFamily="18" charset="0"/>
              </a:rPr>
              <a:t>, koje izrađuju države članice u suradnji s Europskom komisijom, temelj su za korištenje sredstava iz spomenutog Mehanizma, a time i glavni strateški dokument za planiranje i provedbu reformi, ulaganja i projektnih inicijativa država članica usmjerenih na gospodarski oporavak, održivi razvoj te zelenu i digitalnu tranziciju. </a:t>
            </a:r>
            <a:endParaRPr lang="hr-HR"/>
          </a:p>
        </p:txBody>
      </p:sp>
      <p:pic>
        <p:nvPicPr>
          <p:cNvPr id="6" name="Slika 6">
            <a:extLst>
              <a:ext uri="{FF2B5EF4-FFF2-40B4-BE49-F238E27FC236}">
                <a16:creationId xmlns:a16="http://schemas.microsoft.com/office/drawing/2014/main" id="{5A88ACF3-3CED-4A3E-9AC3-70D8654BDC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9587" y="6241623"/>
            <a:ext cx="2136479" cy="474773"/>
          </a:xfrm>
          <a:prstGeom prst="rect">
            <a:avLst/>
          </a:prstGeom>
        </p:spPr>
      </p:pic>
    </p:spTree>
    <p:extLst>
      <p:ext uri="{BB962C8B-B14F-4D97-AF65-F5344CB8AC3E}">
        <p14:creationId xmlns:p14="http://schemas.microsoft.com/office/powerpoint/2010/main" val="392781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524A93-4D01-410C-9BD1-7FCBBE658DBF}"/>
              </a:ext>
            </a:extLst>
          </p:cNvPr>
          <p:cNvSpPr>
            <a:spLocks noGrp="1"/>
          </p:cNvSpPr>
          <p:nvPr>
            <p:ph type="title"/>
          </p:nvPr>
        </p:nvSpPr>
        <p:spPr>
          <a:xfrm>
            <a:off x="696384" y="466364"/>
            <a:ext cx="10799233" cy="524961"/>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hr-HR" sz="3200" b="1" dirty="0">
                <a:latin typeface="+mj-lt"/>
              </a:rPr>
              <a:t>POKAZATELJI</a:t>
            </a:r>
          </a:p>
        </p:txBody>
      </p:sp>
      <p:sp>
        <p:nvSpPr>
          <p:cNvPr id="3" name="Rezervirano mjesto sadržaja 2">
            <a:extLst>
              <a:ext uri="{FF2B5EF4-FFF2-40B4-BE49-F238E27FC236}">
                <a16:creationId xmlns:a16="http://schemas.microsoft.com/office/drawing/2014/main" id="{131A643D-332C-4363-92C8-6CBF0102447E}"/>
              </a:ext>
            </a:extLst>
          </p:cNvPr>
          <p:cNvSpPr>
            <a:spLocks noGrp="1"/>
          </p:cNvSpPr>
          <p:nvPr>
            <p:ph idx="1"/>
          </p:nvPr>
        </p:nvSpPr>
        <p:spPr>
          <a:xfrm>
            <a:off x="696384" y="1437911"/>
            <a:ext cx="10799232" cy="2637700"/>
          </a:xfrm>
        </p:spPr>
        <p:style>
          <a:lnRef idx="0">
            <a:scrgbClr r="0" g="0" b="0"/>
          </a:lnRef>
          <a:fillRef idx="1003">
            <a:schemeClr val="lt1"/>
          </a:fillRef>
          <a:effectRef idx="0">
            <a:scrgbClr r="0" g="0" b="0"/>
          </a:effectRef>
          <a:fontRef idx="major"/>
        </p:style>
        <p:txBody>
          <a:bodyPr>
            <a:normAutofit/>
          </a:bodyPr>
          <a:lstStyle/>
          <a:p>
            <a:pPr marL="458389" indent="-457189" algn="just">
              <a:lnSpc>
                <a:spcPct val="100000"/>
              </a:lnSpc>
              <a:spcAft>
                <a:spcPts val="600"/>
              </a:spcAft>
            </a:pPr>
            <a:r>
              <a:rPr lang="hr-HR" sz="1800" dirty="0">
                <a:latin typeface="+mj-lt"/>
              </a:rPr>
              <a:t>Svaki projekt sadrži ciljeve i pokazatelje koji </a:t>
            </a:r>
            <a:r>
              <a:rPr lang="hr-HR" sz="1800" b="1" dirty="0">
                <a:latin typeface="+mj-lt"/>
              </a:rPr>
              <a:t>moraju biti ostvareni</a:t>
            </a:r>
            <a:r>
              <a:rPr lang="hr-HR" sz="1800" dirty="0">
                <a:latin typeface="+mj-lt"/>
              </a:rPr>
              <a:t>, a koje je Korisnik samostalno odredio tijekom pripreme projektnog prijedloga</a:t>
            </a:r>
          </a:p>
          <a:p>
            <a:pPr marL="458389" indent="-457189" algn="just">
              <a:lnSpc>
                <a:spcPct val="100000"/>
              </a:lnSpc>
              <a:spcAft>
                <a:spcPts val="600"/>
              </a:spcAft>
            </a:pPr>
            <a:r>
              <a:rPr lang="hr-HR" sz="1800" dirty="0">
                <a:latin typeface="+mj-lt"/>
              </a:rPr>
              <a:t>Ostvarenje pokazatelja dokazuje se tijekom razdoblja provedbe projekta u sklopu redovnih ZNS-ova i nakon razdoblja provedbe projekta u sklopu završnog ZNS-a i/ili izvješća nakon provedbe projekta</a:t>
            </a:r>
          </a:p>
          <a:p>
            <a:pPr marL="458389" indent="-457189" algn="just">
              <a:lnSpc>
                <a:spcPct val="100000"/>
              </a:lnSpc>
              <a:spcAft>
                <a:spcPts val="600"/>
              </a:spcAft>
            </a:pPr>
            <a:r>
              <a:rPr lang="hr-HR" sz="1800" dirty="0">
                <a:latin typeface="+mj-lt"/>
              </a:rPr>
              <a:t>Uz navedena izvješća dostavljaju se i </a:t>
            </a:r>
            <a:r>
              <a:rPr lang="hr-HR" sz="1800" b="1" dirty="0">
                <a:latin typeface="+mj-lt"/>
              </a:rPr>
              <a:t>dokazi o ostvarenju</a:t>
            </a:r>
            <a:endParaRPr lang="hr-HR" sz="1800" dirty="0">
              <a:latin typeface="+mj-lt"/>
            </a:endParaRPr>
          </a:p>
          <a:p>
            <a:pPr marL="458389" indent="-457189">
              <a:lnSpc>
                <a:spcPct val="100000"/>
              </a:lnSpc>
              <a:spcAft>
                <a:spcPts val="600"/>
              </a:spcAft>
            </a:pPr>
            <a:r>
              <a:rPr lang="hr-HR" sz="1800" dirty="0">
                <a:latin typeface="+mj-lt"/>
              </a:rPr>
              <a:t>Neostvarenje pokazatelja</a:t>
            </a:r>
            <a:r>
              <a:rPr lang="pl-PL" sz="1800" dirty="0">
                <a:latin typeface="+mj-lt"/>
              </a:rPr>
              <a:t> neposrednih rezultata specifičnih za poziv</a:t>
            </a:r>
            <a:r>
              <a:rPr lang="hr-HR" sz="1800" dirty="0">
                <a:latin typeface="+mj-lt"/>
              </a:rPr>
              <a:t> rezultira </a:t>
            </a:r>
            <a:r>
              <a:rPr lang="hr-HR" sz="1800" b="1" dirty="0">
                <a:latin typeface="+mj-lt"/>
              </a:rPr>
              <a:t>financijskim korekcijama </a:t>
            </a:r>
            <a:r>
              <a:rPr lang="hr-HR" sz="1800" dirty="0">
                <a:latin typeface="+mj-lt"/>
              </a:rPr>
              <a:t>sukladno </a:t>
            </a:r>
            <a:r>
              <a:rPr lang="hr-HR" sz="1800" i="1" dirty="0">
                <a:latin typeface="+mj-lt"/>
              </a:rPr>
              <a:t>Pravilima o financijskim korekcijama</a:t>
            </a:r>
            <a:r>
              <a:rPr lang="hr-HR" sz="1800" dirty="0">
                <a:latin typeface="+mj-lt"/>
              </a:rPr>
              <a:t> koje su sastavni dio Ugovora</a:t>
            </a:r>
          </a:p>
        </p:txBody>
      </p:sp>
      <p:pic>
        <p:nvPicPr>
          <p:cNvPr id="6" name="Picture 5">
            <a:extLst>
              <a:ext uri="{FF2B5EF4-FFF2-40B4-BE49-F238E27FC236}">
                <a16:creationId xmlns:a16="http://schemas.microsoft.com/office/drawing/2014/main" id="{DA5FF66A-FA45-4A27-9FA6-4210617FB10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7" name="Slika 6">
            <a:extLst>
              <a:ext uri="{FF2B5EF4-FFF2-40B4-BE49-F238E27FC236}">
                <a16:creationId xmlns:a16="http://schemas.microsoft.com/office/drawing/2014/main" id="{E00A755E-D930-4CC4-91EF-B9B3DDC434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27569670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50476"/>
            <a:ext cx="10799233" cy="569960"/>
          </a:xfrm>
        </p:spPr>
        <p:txBody>
          <a:bodyPr>
            <a:normAutofit fontScale="90000"/>
          </a:bodyPr>
          <a:lstStyle/>
          <a:p>
            <a:br>
              <a:rPr lang="en-US" sz="3200" b="1" dirty="0"/>
            </a:br>
            <a:endParaRPr lang="en-US" sz="3200" b="1" dirty="0"/>
          </a:p>
        </p:txBody>
      </p:sp>
      <p:sp>
        <p:nvSpPr>
          <p:cNvPr id="3" name="Content Placeholder 2"/>
          <p:cNvSpPr>
            <a:spLocks noGrp="1"/>
          </p:cNvSpPr>
          <p:nvPr>
            <p:ph idx="1"/>
          </p:nvPr>
        </p:nvSpPr>
        <p:spPr>
          <a:xfrm>
            <a:off x="328949" y="1076237"/>
            <a:ext cx="11156085" cy="4854300"/>
          </a:xfrm>
        </p:spPr>
        <p:style>
          <a:lnRef idx="0">
            <a:scrgbClr r="0" g="0" b="0"/>
          </a:lnRef>
          <a:fillRef idx="1003">
            <a:schemeClr val="lt1"/>
          </a:fillRef>
          <a:effectRef idx="0">
            <a:scrgbClr r="0" g="0" b="0"/>
          </a:effectRef>
          <a:fontRef idx="major"/>
        </p:style>
        <p:txBody>
          <a:bodyPr>
            <a:noAutofit/>
          </a:bodyPr>
          <a:lstStyle/>
          <a:p>
            <a:pPr algn="just">
              <a:lnSpc>
                <a:spcPct val="100000"/>
              </a:lnSpc>
              <a:spcBef>
                <a:spcPts val="575"/>
              </a:spcBef>
              <a:buClr>
                <a:schemeClr val="accent1"/>
              </a:buClr>
              <a:defRPr/>
            </a:pPr>
            <a:endParaRPr lang="en-US" altLang="sr-Latn-RS" sz="1800" b="1" dirty="0">
              <a:latin typeface="+mj-lt"/>
              <a:cs typeface="VladaRHSans Reg" charset="0"/>
            </a:endParaRPr>
          </a:p>
          <a:p>
            <a:pPr algn="just">
              <a:lnSpc>
                <a:spcPct val="100000"/>
              </a:lnSpc>
              <a:spcBef>
                <a:spcPts val="575"/>
              </a:spcBef>
              <a:buClr>
                <a:schemeClr val="accent1"/>
              </a:buClr>
              <a:defRPr/>
            </a:pPr>
            <a:r>
              <a:rPr lang="hr-HR" altLang="sr-Latn-RS" sz="1800" b="1" dirty="0">
                <a:latin typeface="+mj-lt"/>
                <a:cs typeface="VladaRHSans Reg" charset="0"/>
              </a:rPr>
              <a:t>Početak razdoblja provedbe  -  </a:t>
            </a:r>
            <a:r>
              <a:rPr lang="hr-HR" altLang="sr-Latn-RS" sz="1800" dirty="0">
                <a:latin typeface="+mj-lt"/>
                <a:cs typeface="VladaRHSans Reg" charset="0"/>
              </a:rPr>
              <a:t>smatra se zakonski obvezujuća obveza za naručivanje dobara ili usluga ili bilo koja druga obveza koja ulaganje čini neopozivim (npr. potpis Ugovora, izdavanje narudžbenice, itd.). Provedba projekta ne smije započeti prije predaje projektnog prijedloga u okviru Poziva ni završiti prije potpisivanja Ugovora. Priprema natječajne dokumentacije projektnog prijedloga ne smatra se početkom provedbe projekta.</a:t>
            </a:r>
            <a:endParaRPr lang="en-US" altLang="sr-Latn-RS" sz="1800" dirty="0">
              <a:latin typeface="+mj-lt"/>
              <a:cs typeface="VladaRHSans Reg" charset="0"/>
            </a:endParaRPr>
          </a:p>
          <a:p>
            <a:pPr algn="just">
              <a:lnSpc>
                <a:spcPct val="100000"/>
              </a:lnSpc>
              <a:spcBef>
                <a:spcPts val="600"/>
              </a:spcBef>
              <a:buClr>
                <a:schemeClr val="accent1"/>
              </a:buClr>
              <a:defRPr/>
            </a:pPr>
            <a:endParaRPr lang="hr-HR" sz="1800" dirty="0">
              <a:latin typeface="+mj-lt"/>
              <a:cs typeface="VladaRHSans Reg" charset="0"/>
            </a:endParaRPr>
          </a:p>
          <a:p>
            <a:pPr algn="just">
              <a:lnSpc>
                <a:spcPct val="100000"/>
              </a:lnSpc>
              <a:spcBef>
                <a:spcPts val="800"/>
              </a:spcBef>
              <a:spcAft>
                <a:spcPts val="800"/>
              </a:spcAft>
              <a:buClr>
                <a:schemeClr val="accent1"/>
              </a:buClr>
              <a:defRPr/>
            </a:pPr>
            <a:r>
              <a:rPr lang="hr-HR" altLang="sr-Latn-RS" sz="1800" b="1" dirty="0">
                <a:latin typeface="+mj-lt"/>
                <a:cs typeface="VladaRHSans Reg" charset="0"/>
              </a:rPr>
              <a:t>Razdoblje provedbe</a:t>
            </a:r>
            <a:r>
              <a:rPr lang="hr-HR" altLang="sr-Latn-RS" sz="1800" dirty="0">
                <a:latin typeface="+mj-lt"/>
                <a:cs typeface="VladaRHSans Reg" charset="0"/>
              </a:rPr>
              <a:t> - Razdoblje provedbe projekta započinje početkom provedbe projekta te istječe završetkom obavljanja predmetnih aktivnosti, što će biti jasno definirano u posebnim uvjetima Ugovora. Trajanje provedbe ne smije biti duže od </a:t>
            </a:r>
            <a:r>
              <a:rPr lang="hr-HR" altLang="sr-Latn-RS" sz="1800" b="1" dirty="0">
                <a:latin typeface="+mj-lt"/>
                <a:cs typeface="VladaRHSans Reg" charset="0"/>
              </a:rPr>
              <a:t>30. </a:t>
            </a:r>
            <a:r>
              <a:rPr lang="en-GB" altLang="sr-Latn-RS" sz="1800" b="1" dirty="0" err="1">
                <a:latin typeface="+mj-lt"/>
                <a:cs typeface="VladaRHSans Reg" charset="0"/>
              </a:rPr>
              <a:t>lipnja</a:t>
            </a:r>
            <a:r>
              <a:rPr lang="hr-HR" altLang="sr-Latn-RS" sz="1800" b="1" dirty="0">
                <a:latin typeface="+mj-lt"/>
                <a:cs typeface="VladaRHSans Reg" charset="0"/>
              </a:rPr>
              <a:t> 202</a:t>
            </a:r>
            <a:r>
              <a:rPr lang="en-US" altLang="sr-Latn-RS" sz="1800" b="1" dirty="0">
                <a:latin typeface="+mj-lt"/>
                <a:cs typeface="VladaRHSans Reg" charset="0"/>
              </a:rPr>
              <a:t>6</a:t>
            </a:r>
            <a:r>
              <a:rPr lang="hr-HR" altLang="sr-Latn-RS" sz="1800" b="1" dirty="0">
                <a:latin typeface="+mj-lt"/>
                <a:cs typeface="VladaRHSans Reg" charset="0"/>
              </a:rPr>
              <a:t>. </a:t>
            </a:r>
            <a:r>
              <a:rPr lang="hr-HR" altLang="sr-Latn-RS" sz="1800" dirty="0">
                <a:latin typeface="+mj-lt"/>
                <a:cs typeface="VladaRHSans Reg" charset="0"/>
              </a:rPr>
              <a:t>godine </a:t>
            </a:r>
            <a:endParaRPr lang="en-US" altLang="sr-Latn-RS" sz="1800" dirty="0">
              <a:latin typeface="+mj-lt"/>
              <a:cs typeface="VladaRHSans Reg" charset="0"/>
            </a:endParaRPr>
          </a:p>
          <a:p>
            <a:pPr algn="just">
              <a:lnSpc>
                <a:spcPct val="100000"/>
              </a:lnSpc>
              <a:spcBef>
                <a:spcPts val="600"/>
              </a:spcBef>
              <a:buClr>
                <a:schemeClr val="accent1"/>
              </a:buClr>
              <a:defRPr/>
            </a:pPr>
            <a:endParaRPr lang="en-US" altLang="sr-Latn-RS" sz="1800" dirty="0"/>
          </a:p>
          <a:p>
            <a:pPr algn="just">
              <a:lnSpc>
                <a:spcPct val="100000"/>
              </a:lnSpc>
              <a:spcBef>
                <a:spcPts val="800"/>
              </a:spcBef>
              <a:spcAft>
                <a:spcPts val="800"/>
              </a:spcAft>
              <a:buClr>
                <a:schemeClr val="accent1"/>
              </a:buClr>
              <a:defRPr/>
            </a:pPr>
            <a:r>
              <a:rPr lang="hr-HR" altLang="sr-Latn-RS" sz="1800" b="1" dirty="0">
                <a:latin typeface="+mj-lt"/>
                <a:cs typeface="VladaRHSans Reg" charset="0"/>
              </a:rPr>
              <a:t>Razdoblje prihvatljivosti troškova - </a:t>
            </a:r>
            <a:r>
              <a:rPr lang="hr-HR" altLang="sr-Latn-RS" sz="1800" dirty="0">
                <a:latin typeface="+mj-lt"/>
                <a:cs typeface="VladaRHSans Reg" charset="0"/>
              </a:rPr>
              <a:t>započinje </a:t>
            </a:r>
            <a:r>
              <a:rPr lang="hr-HR" altLang="sr-Latn-RS" sz="1800" dirty="0"/>
              <a:t>danom</a:t>
            </a:r>
            <a:r>
              <a:rPr lang="hr-HR" altLang="sr-Latn-RS" sz="1800" dirty="0">
                <a:latin typeface="+mj-lt"/>
                <a:cs typeface="VladaRHSans Reg" charset="0"/>
              </a:rPr>
              <a:t> početka razdoblja provedbe projekta, a završava 30 dana nakon završetka razdoblja provedbe projekta, izuzev</a:t>
            </a:r>
            <a:r>
              <a:rPr lang="en-GB" altLang="sr-Latn-RS" sz="1800" dirty="0">
                <a:latin typeface="+mj-lt"/>
                <a:cs typeface="VladaRHSans Reg" charset="0"/>
              </a:rPr>
              <a:t> </a:t>
            </a:r>
            <a:r>
              <a:rPr lang="en-US" sz="1800" dirty="0" err="1">
                <a:latin typeface="+mj-lt"/>
              </a:rPr>
              <a:t>troškova</a:t>
            </a:r>
            <a:r>
              <a:rPr lang="en-US" sz="1800" dirty="0">
                <a:latin typeface="+mj-lt"/>
              </a:rPr>
              <a:t> </a:t>
            </a:r>
            <a:r>
              <a:rPr lang="en-US" sz="1800" dirty="0" err="1">
                <a:latin typeface="+mj-lt"/>
              </a:rPr>
              <a:t>pripreme</a:t>
            </a:r>
            <a:r>
              <a:rPr lang="en-US" sz="1800" dirty="0">
                <a:latin typeface="+mj-lt"/>
              </a:rPr>
              <a:t> </a:t>
            </a:r>
            <a:r>
              <a:rPr lang="en-US" sz="1800" dirty="0" err="1">
                <a:latin typeface="+mj-lt"/>
              </a:rPr>
              <a:t>dokumentacije</a:t>
            </a:r>
            <a:r>
              <a:rPr lang="en-US" sz="1800" dirty="0">
                <a:latin typeface="+mj-lt"/>
              </a:rPr>
              <a:t> </a:t>
            </a:r>
            <a:r>
              <a:rPr lang="en-US" sz="1800" dirty="0" err="1">
                <a:latin typeface="+mj-lt"/>
              </a:rPr>
              <a:t>projektnog</a:t>
            </a:r>
            <a:r>
              <a:rPr lang="en-US" sz="1800" dirty="0">
                <a:latin typeface="+mj-lt"/>
              </a:rPr>
              <a:t> </a:t>
            </a:r>
            <a:r>
              <a:rPr lang="en-US" sz="1800" dirty="0" err="1">
                <a:latin typeface="+mj-lt"/>
              </a:rPr>
              <a:t>prijedloga</a:t>
            </a:r>
            <a:r>
              <a:rPr lang="en-US" sz="1800" dirty="0">
                <a:latin typeface="+mj-lt"/>
              </a:rPr>
              <a:t> - </a:t>
            </a:r>
            <a:r>
              <a:rPr lang="en-US" sz="1800" dirty="0" err="1">
                <a:latin typeface="+mj-lt"/>
              </a:rPr>
              <a:t>prihvatljivi</a:t>
            </a:r>
            <a:r>
              <a:rPr lang="en-US" sz="1800" dirty="0">
                <a:latin typeface="+mj-lt"/>
              </a:rPr>
              <a:t> od </a:t>
            </a:r>
            <a:r>
              <a:rPr lang="en-US" sz="1800" dirty="0" err="1">
                <a:latin typeface="+mj-lt"/>
              </a:rPr>
              <a:t>datma</a:t>
            </a:r>
            <a:r>
              <a:rPr lang="en-US" sz="1800" dirty="0">
                <a:latin typeface="+mj-lt"/>
              </a:rPr>
              <a:t> </a:t>
            </a:r>
            <a:r>
              <a:rPr lang="en-US" sz="1800" dirty="0" err="1">
                <a:latin typeface="+mj-lt"/>
              </a:rPr>
              <a:t>objave</a:t>
            </a:r>
            <a:r>
              <a:rPr lang="en-US" sz="1800" dirty="0">
                <a:latin typeface="+mj-lt"/>
              </a:rPr>
              <a:t> </a:t>
            </a:r>
            <a:r>
              <a:rPr lang="en-US" sz="1800" dirty="0" err="1">
                <a:latin typeface="+mj-lt"/>
              </a:rPr>
              <a:t>poziva</a:t>
            </a:r>
            <a:r>
              <a:rPr lang="en-US" sz="1800" dirty="0">
                <a:latin typeface="+mj-lt"/>
              </a:rPr>
              <a:t> </a:t>
            </a:r>
          </a:p>
        </p:txBody>
      </p:sp>
      <p:sp>
        <p:nvSpPr>
          <p:cNvPr id="4" name="TextBox 3">
            <a:extLst>
              <a:ext uri="{FF2B5EF4-FFF2-40B4-BE49-F238E27FC236}">
                <a16:creationId xmlns:a16="http://schemas.microsoft.com/office/drawing/2014/main" id="{5F96566A-24A1-421D-BEB1-9FDF1B0D3515}"/>
              </a:ext>
            </a:extLst>
          </p:cNvPr>
          <p:cNvSpPr txBox="1"/>
          <p:nvPr/>
        </p:nvSpPr>
        <p:spPr>
          <a:xfrm>
            <a:off x="328949" y="382524"/>
            <a:ext cx="111825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defTabSz="1219170">
              <a:defRPr/>
            </a:pPr>
            <a:r>
              <a:rPr lang="en-US" sz="2400" b="1"/>
              <a:t>PROVEDBA PROJEKTA</a:t>
            </a:r>
            <a:endParaRPr lang="en-US" sz="2400" b="1" spc="-1" dirty="0">
              <a:solidFill>
                <a:srgbClr val="000000"/>
              </a:solidFill>
              <a:latin typeface="Calibri"/>
            </a:endParaRPr>
          </a:p>
        </p:txBody>
      </p:sp>
      <p:pic>
        <p:nvPicPr>
          <p:cNvPr id="5" name="Slika 6">
            <a:extLst>
              <a:ext uri="{FF2B5EF4-FFF2-40B4-BE49-F238E27FC236}">
                <a16:creationId xmlns:a16="http://schemas.microsoft.com/office/drawing/2014/main" id="{11F8EAA7-3181-4FD5-B7EF-803B6DE87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pic>
        <p:nvPicPr>
          <p:cNvPr id="6" name="Picture 5">
            <a:extLst>
              <a:ext uri="{FF2B5EF4-FFF2-40B4-BE49-F238E27FC236}">
                <a16:creationId xmlns:a16="http://schemas.microsoft.com/office/drawing/2014/main" id="{A384C428-A312-4665-B6C0-D8416E1322A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Tree>
    <p:extLst>
      <p:ext uri="{BB962C8B-B14F-4D97-AF65-F5344CB8AC3E}">
        <p14:creationId xmlns:p14="http://schemas.microsoft.com/office/powerpoint/2010/main" val="18368088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571886" y="1191490"/>
            <a:ext cx="10936492" cy="3550327"/>
          </a:xfrm>
        </p:spPr>
        <p:style>
          <a:lnRef idx="0">
            <a:scrgbClr r="0" g="0" b="0"/>
          </a:lnRef>
          <a:fillRef idx="1003">
            <a:schemeClr val="lt1"/>
          </a:fillRef>
          <a:effectRef idx="0">
            <a:scrgbClr r="0" g="0" b="0"/>
          </a:effectRef>
          <a:fontRef idx="major"/>
        </p:style>
        <p:txBody>
          <a:bodyPr/>
          <a:lstStyle/>
          <a:p>
            <a:pPr marL="459109" indent="-457189" defTabSz="1219170">
              <a:lnSpc>
                <a:spcPct val="100000"/>
              </a:lnSpc>
              <a:spcBef>
                <a:spcPts val="0"/>
              </a:spcBef>
              <a:spcAft>
                <a:spcPts val="800"/>
              </a:spcAft>
              <a:buClr>
                <a:srgbClr val="000000"/>
              </a:buClr>
              <a:buFont typeface="+mj-lt"/>
              <a:buAutoNum type="arabicPeriod"/>
              <a:defRPr/>
            </a:pPr>
            <a:endParaRPr lang="en-US" sz="1800" spc="-1" dirty="0">
              <a:solidFill>
                <a:srgbClr val="000000"/>
              </a:solidFill>
              <a:latin typeface="+mj-lt"/>
              <a:ea typeface="MS PGothic"/>
            </a:endParaRP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srgbClr val="000000"/>
                </a:solidFill>
                <a:latin typeface="+mj-lt"/>
                <a:ea typeface="MS PGothic"/>
              </a:rPr>
              <a:t>Dostava/pregled </a:t>
            </a:r>
            <a:r>
              <a:rPr lang="en-US" sz="1800" spc="-1" dirty="0">
                <a:solidFill>
                  <a:srgbClr val="000000"/>
                </a:solidFill>
                <a:latin typeface="+mj-lt"/>
                <a:ea typeface="MS PGothic"/>
              </a:rPr>
              <a:t>Plana </a:t>
            </a:r>
            <a:r>
              <a:rPr lang="en-US" sz="1800" spc="-1" dirty="0" err="1">
                <a:solidFill>
                  <a:srgbClr val="000000"/>
                </a:solidFill>
                <a:latin typeface="+mj-lt"/>
                <a:ea typeface="MS PGothic"/>
              </a:rPr>
              <a:t>nabave</a:t>
            </a:r>
            <a:endParaRPr lang="hr-HR" sz="1800" spc="-1" dirty="0">
              <a:solidFill>
                <a:srgbClr val="000000"/>
              </a:solidFill>
              <a:latin typeface="+mj-lt"/>
              <a:ea typeface="MS PGothic"/>
            </a:endParaRP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srgbClr val="000000"/>
                </a:solidFill>
                <a:latin typeface="+mj-lt"/>
                <a:ea typeface="MS PGothic"/>
              </a:rPr>
              <a:t>Dostava/pregled Zahtjeva za predujam</a:t>
            </a:r>
            <a:endParaRPr lang="en-US" sz="1800" spc="-1" dirty="0">
              <a:solidFill>
                <a:srgbClr val="000000"/>
              </a:solidFill>
              <a:latin typeface="+mj-lt"/>
            </a:endParaRP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srgbClr val="000000"/>
                </a:solidFill>
                <a:latin typeface="+mj-lt"/>
                <a:ea typeface="MS PGothic"/>
              </a:rPr>
              <a:t>Dostava/pregled Početnog plana zahtjeva za nadoknadom sredstava</a:t>
            </a: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prstClr val="black"/>
                </a:solidFill>
                <a:latin typeface="+mj-lt"/>
                <a:ea typeface="MS PGothic"/>
              </a:rPr>
              <a:t>Dostava/pregled </a:t>
            </a:r>
            <a:r>
              <a:rPr lang="en-US" sz="1800" spc="-1" dirty="0" err="1">
                <a:solidFill>
                  <a:prstClr val="black"/>
                </a:solidFill>
                <a:latin typeface="+mj-lt"/>
                <a:ea typeface="MS PGothic"/>
              </a:rPr>
              <a:t>Zahtjeva</a:t>
            </a:r>
            <a:r>
              <a:rPr lang="en-US" sz="1800" spc="-1" dirty="0">
                <a:solidFill>
                  <a:prstClr val="black"/>
                </a:solidFill>
                <a:latin typeface="+mj-lt"/>
                <a:ea typeface="MS PGothic"/>
              </a:rPr>
              <a:t> </a:t>
            </a:r>
            <a:r>
              <a:rPr lang="en-US" sz="1800" spc="-1" dirty="0" err="1">
                <a:solidFill>
                  <a:prstClr val="black"/>
                </a:solidFill>
                <a:latin typeface="+mj-lt"/>
                <a:ea typeface="MS PGothic"/>
              </a:rPr>
              <a:t>za</a:t>
            </a:r>
            <a:r>
              <a:rPr lang="en-US" sz="1800" spc="-1" dirty="0">
                <a:solidFill>
                  <a:prstClr val="black"/>
                </a:solidFill>
                <a:latin typeface="+mj-lt"/>
                <a:ea typeface="MS PGothic"/>
              </a:rPr>
              <a:t> </a:t>
            </a:r>
            <a:r>
              <a:rPr lang="en-US" sz="1800" spc="-1" dirty="0" err="1">
                <a:solidFill>
                  <a:prstClr val="black"/>
                </a:solidFill>
                <a:latin typeface="+mj-lt"/>
                <a:ea typeface="MS PGothic"/>
              </a:rPr>
              <a:t>nadoknadom</a:t>
            </a:r>
            <a:r>
              <a:rPr lang="en-US" sz="1800" spc="-1" dirty="0">
                <a:solidFill>
                  <a:prstClr val="black"/>
                </a:solidFill>
                <a:latin typeface="+mj-lt"/>
                <a:ea typeface="MS PGothic"/>
              </a:rPr>
              <a:t> </a:t>
            </a:r>
            <a:r>
              <a:rPr lang="en-US" sz="1800" spc="-1" dirty="0" err="1">
                <a:solidFill>
                  <a:prstClr val="black"/>
                </a:solidFill>
                <a:latin typeface="+mj-lt"/>
                <a:ea typeface="MS PGothic"/>
              </a:rPr>
              <a:t>sredstava</a:t>
            </a:r>
            <a:r>
              <a:rPr lang="en-US" sz="1800" spc="-1" dirty="0">
                <a:solidFill>
                  <a:prstClr val="black"/>
                </a:solidFill>
                <a:latin typeface="+mj-lt"/>
                <a:ea typeface="MS PGothic"/>
              </a:rPr>
              <a:t> </a:t>
            </a: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prstClr val="black"/>
                </a:solidFill>
                <a:latin typeface="+mj-lt"/>
                <a:ea typeface="MS PGothic"/>
              </a:rPr>
              <a:t>Dostava/pregled </a:t>
            </a:r>
            <a:r>
              <a:rPr lang="en-US" sz="1800" spc="-1" dirty="0" err="1">
                <a:solidFill>
                  <a:prstClr val="black"/>
                </a:solidFill>
                <a:latin typeface="+mj-lt"/>
                <a:ea typeface="MS PGothic"/>
              </a:rPr>
              <a:t>Izmjen</a:t>
            </a:r>
            <a:r>
              <a:rPr lang="hr-HR" sz="1800" spc="-1" dirty="0">
                <a:solidFill>
                  <a:prstClr val="black"/>
                </a:solidFill>
                <a:latin typeface="+mj-lt"/>
                <a:ea typeface="MS PGothic"/>
              </a:rPr>
              <a:t>a</a:t>
            </a:r>
            <a:r>
              <a:rPr lang="en-US" sz="1800" spc="-1" dirty="0">
                <a:solidFill>
                  <a:prstClr val="black"/>
                </a:solidFill>
                <a:latin typeface="+mj-lt"/>
                <a:ea typeface="MS PGothic"/>
              </a:rPr>
              <a:t> </a:t>
            </a:r>
            <a:r>
              <a:rPr lang="en-US" sz="1800" spc="-1" dirty="0" err="1">
                <a:solidFill>
                  <a:prstClr val="black"/>
                </a:solidFill>
                <a:latin typeface="+mj-lt"/>
                <a:ea typeface="MS PGothic"/>
              </a:rPr>
              <a:t>ugovora</a:t>
            </a:r>
            <a:r>
              <a:rPr lang="hr-HR" sz="1800" spc="-1" dirty="0">
                <a:solidFill>
                  <a:prstClr val="black"/>
                </a:solidFill>
                <a:latin typeface="+mj-lt"/>
                <a:ea typeface="MS PGothic"/>
              </a:rPr>
              <a:t> (veće/manje)</a:t>
            </a:r>
            <a:endParaRPr lang="en-US" sz="1800" spc="-1" dirty="0">
              <a:solidFill>
                <a:prstClr val="black"/>
              </a:solidFill>
              <a:latin typeface="+mj-lt"/>
              <a:ea typeface="MS PGothic"/>
            </a:endParaRPr>
          </a:p>
          <a:p>
            <a:pPr marL="459109" indent="-457189" defTabSz="1219170">
              <a:lnSpc>
                <a:spcPct val="100000"/>
              </a:lnSpc>
              <a:spcBef>
                <a:spcPts val="0"/>
              </a:spcBef>
              <a:spcAft>
                <a:spcPts val="800"/>
              </a:spcAft>
              <a:buClr>
                <a:srgbClr val="000000"/>
              </a:buClr>
              <a:buFont typeface="+mj-lt"/>
              <a:buAutoNum type="arabicPeriod"/>
              <a:defRPr/>
            </a:pPr>
            <a:r>
              <a:rPr lang="en-US" sz="1800" spc="-1" dirty="0" err="1">
                <a:solidFill>
                  <a:prstClr val="black"/>
                </a:solidFill>
                <a:latin typeface="+mj-lt"/>
                <a:ea typeface="MS PGothic"/>
              </a:rPr>
              <a:t>Provjere</a:t>
            </a:r>
            <a:r>
              <a:rPr lang="en-US" sz="1800" spc="-1" dirty="0">
                <a:solidFill>
                  <a:prstClr val="black"/>
                </a:solidFill>
                <a:latin typeface="+mj-lt"/>
                <a:ea typeface="MS PGothic"/>
              </a:rPr>
              <a:t> </a:t>
            </a:r>
            <a:r>
              <a:rPr lang="en-US" sz="1800" spc="-1" dirty="0" err="1">
                <a:solidFill>
                  <a:prstClr val="black"/>
                </a:solidFill>
                <a:latin typeface="+mj-lt"/>
                <a:ea typeface="MS PGothic"/>
              </a:rPr>
              <a:t>na</a:t>
            </a:r>
            <a:r>
              <a:rPr lang="en-US" sz="1800" spc="-1" dirty="0">
                <a:solidFill>
                  <a:prstClr val="black"/>
                </a:solidFill>
                <a:latin typeface="+mj-lt"/>
                <a:ea typeface="MS PGothic"/>
              </a:rPr>
              <a:t> </a:t>
            </a:r>
            <a:r>
              <a:rPr lang="en-US" sz="1800" spc="-1" dirty="0" err="1">
                <a:solidFill>
                  <a:prstClr val="black"/>
                </a:solidFill>
                <a:latin typeface="+mj-lt"/>
                <a:ea typeface="MS PGothic"/>
              </a:rPr>
              <a:t>licu</a:t>
            </a:r>
            <a:r>
              <a:rPr lang="en-US" sz="1800" spc="-1" dirty="0">
                <a:solidFill>
                  <a:prstClr val="black"/>
                </a:solidFill>
                <a:latin typeface="+mj-lt"/>
                <a:ea typeface="MS PGothic"/>
              </a:rPr>
              <a:t> </a:t>
            </a:r>
            <a:r>
              <a:rPr lang="en-US" sz="1800" spc="-1" dirty="0" err="1">
                <a:solidFill>
                  <a:prstClr val="black"/>
                </a:solidFill>
                <a:latin typeface="+mj-lt"/>
                <a:ea typeface="MS PGothic"/>
              </a:rPr>
              <a:t>mjesta</a:t>
            </a:r>
            <a:endParaRPr lang="en-US" sz="1800" spc="-1" dirty="0">
              <a:solidFill>
                <a:prstClr val="black"/>
              </a:solidFill>
              <a:latin typeface="+mj-lt"/>
              <a:ea typeface="MS PGothic"/>
            </a:endParaRPr>
          </a:p>
          <a:p>
            <a:pPr marL="459109" indent="-457189" defTabSz="1219170">
              <a:lnSpc>
                <a:spcPct val="100000"/>
              </a:lnSpc>
              <a:spcBef>
                <a:spcPts val="0"/>
              </a:spcBef>
              <a:spcAft>
                <a:spcPts val="800"/>
              </a:spcAft>
              <a:buClr>
                <a:srgbClr val="000000"/>
              </a:buClr>
              <a:buFont typeface="+mj-lt"/>
              <a:buAutoNum type="arabicPeriod"/>
              <a:defRPr/>
            </a:pPr>
            <a:r>
              <a:rPr lang="en-US" sz="1800" spc="-1" dirty="0" err="1">
                <a:solidFill>
                  <a:srgbClr val="000000"/>
                </a:solidFill>
                <a:latin typeface="+mj-lt"/>
                <a:ea typeface="MS PGothic"/>
              </a:rPr>
              <a:t>Pravila</a:t>
            </a:r>
            <a:r>
              <a:rPr lang="en-US" sz="1800" spc="-1" dirty="0">
                <a:solidFill>
                  <a:srgbClr val="000000"/>
                </a:solidFill>
                <a:latin typeface="+mj-lt"/>
                <a:ea typeface="MS PGothic"/>
              </a:rPr>
              <a:t> </a:t>
            </a:r>
            <a:r>
              <a:rPr lang="en-US" sz="1800" spc="-1" dirty="0" err="1">
                <a:solidFill>
                  <a:srgbClr val="000000"/>
                </a:solidFill>
                <a:latin typeface="+mj-lt"/>
                <a:ea typeface="MS PGothic"/>
              </a:rPr>
              <a:t>vidljivosti</a:t>
            </a:r>
            <a:r>
              <a:rPr lang="en-US" sz="1800" spc="-1" dirty="0">
                <a:solidFill>
                  <a:srgbClr val="000000"/>
                </a:solidFill>
                <a:latin typeface="+mj-lt"/>
                <a:ea typeface="MS PGothic"/>
              </a:rPr>
              <a:t> (</a:t>
            </a:r>
            <a:r>
              <a:rPr lang="en-US" sz="1800" spc="-1" dirty="0" err="1">
                <a:solidFill>
                  <a:srgbClr val="000000"/>
                </a:solidFill>
                <a:latin typeface="+mj-lt"/>
                <a:ea typeface="MS PGothic"/>
              </a:rPr>
              <a:t>minimalno</a:t>
            </a:r>
            <a:r>
              <a:rPr lang="en-US" sz="1800" spc="-1" dirty="0">
                <a:solidFill>
                  <a:srgbClr val="000000"/>
                </a:solidFill>
                <a:latin typeface="+mj-lt"/>
                <a:ea typeface="MS PGothic"/>
              </a:rPr>
              <a:t> - </a:t>
            </a:r>
            <a:r>
              <a:rPr lang="en-US" sz="1800" spc="-1" dirty="0" err="1">
                <a:solidFill>
                  <a:srgbClr val="000000"/>
                </a:solidFill>
                <a:latin typeface="+mj-lt"/>
                <a:ea typeface="MS PGothic"/>
              </a:rPr>
              <a:t>stavljanje</a:t>
            </a:r>
            <a:r>
              <a:rPr lang="en-US" sz="1800" spc="-1" dirty="0">
                <a:solidFill>
                  <a:srgbClr val="000000"/>
                </a:solidFill>
                <a:latin typeface="+mj-lt"/>
                <a:ea typeface="MS PGothic"/>
              </a:rPr>
              <a:t> </a:t>
            </a:r>
            <a:r>
              <a:rPr lang="en-US" sz="1800" spc="-1" dirty="0" err="1">
                <a:solidFill>
                  <a:srgbClr val="000000"/>
                </a:solidFill>
                <a:latin typeface="+mj-lt"/>
                <a:ea typeface="MS PGothic"/>
              </a:rPr>
              <a:t>oznake</a:t>
            </a:r>
            <a:r>
              <a:rPr lang="en-US" sz="1800" spc="-1" dirty="0">
                <a:solidFill>
                  <a:srgbClr val="000000"/>
                </a:solidFill>
                <a:latin typeface="+mj-lt"/>
                <a:ea typeface="MS PGothic"/>
              </a:rPr>
              <a:t>)</a:t>
            </a:r>
          </a:p>
          <a:p>
            <a:pPr marL="459109" indent="-457189" defTabSz="1219170">
              <a:lnSpc>
                <a:spcPct val="100000"/>
              </a:lnSpc>
              <a:spcBef>
                <a:spcPts val="0"/>
              </a:spcBef>
              <a:spcAft>
                <a:spcPts val="800"/>
              </a:spcAft>
              <a:buClr>
                <a:srgbClr val="000000"/>
              </a:buClr>
              <a:buFont typeface="+mj-lt"/>
              <a:buAutoNum type="arabicPeriod"/>
              <a:defRPr/>
            </a:pPr>
            <a:r>
              <a:rPr lang="en-US" sz="1800" spc="-1" dirty="0" err="1">
                <a:solidFill>
                  <a:srgbClr val="000000"/>
                </a:solidFill>
                <a:latin typeface="+mj-lt"/>
                <a:ea typeface="MS PGothic"/>
              </a:rPr>
              <a:t>Izvješća</a:t>
            </a:r>
            <a:r>
              <a:rPr lang="en-US" sz="1800" spc="-1" dirty="0">
                <a:solidFill>
                  <a:srgbClr val="000000"/>
                </a:solidFill>
                <a:latin typeface="+mj-lt"/>
                <a:ea typeface="MS PGothic"/>
              </a:rPr>
              <a:t> </a:t>
            </a:r>
            <a:r>
              <a:rPr lang="en-US" sz="1800" spc="-1" dirty="0" err="1">
                <a:solidFill>
                  <a:srgbClr val="000000"/>
                </a:solidFill>
                <a:latin typeface="+mj-lt"/>
                <a:ea typeface="MS PGothic"/>
              </a:rPr>
              <a:t>nakon</a:t>
            </a:r>
            <a:r>
              <a:rPr lang="en-US" sz="1800" spc="-1" dirty="0">
                <a:solidFill>
                  <a:srgbClr val="000000"/>
                </a:solidFill>
                <a:latin typeface="+mj-lt"/>
                <a:ea typeface="MS PGothic"/>
              </a:rPr>
              <a:t> </a:t>
            </a:r>
            <a:r>
              <a:rPr lang="en-US" sz="1800" spc="-1" dirty="0" err="1">
                <a:solidFill>
                  <a:srgbClr val="000000"/>
                </a:solidFill>
                <a:latin typeface="+mj-lt"/>
                <a:ea typeface="MS PGothic"/>
              </a:rPr>
              <a:t>provedbe</a:t>
            </a:r>
            <a:r>
              <a:rPr lang="en-US" sz="1800" spc="-1" dirty="0">
                <a:solidFill>
                  <a:srgbClr val="000000"/>
                </a:solidFill>
                <a:latin typeface="+mj-lt"/>
                <a:ea typeface="MS PGothic"/>
              </a:rPr>
              <a:t> </a:t>
            </a:r>
            <a:r>
              <a:rPr lang="en-US" sz="1800" spc="-1" dirty="0" err="1">
                <a:solidFill>
                  <a:srgbClr val="000000"/>
                </a:solidFill>
                <a:latin typeface="+mj-lt"/>
                <a:ea typeface="MS PGothic"/>
              </a:rPr>
              <a:t>projekta</a:t>
            </a:r>
            <a:r>
              <a:rPr lang="en-US" sz="1800" spc="-1" dirty="0">
                <a:solidFill>
                  <a:srgbClr val="000000"/>
                </a:solidFill>
                <a:latin typeface="+mj-lt"/>
                <a:ea typeface="MS PGothic"/>
              </a:rPr>
              <a:t> (ex-post </a:t>
            </a:r>
            <a:r>
              <a:rPr lang="en-US" sz="1800" spc="-1" dirty="0" err="1">
                <a:solidFill>
                  <a:srgbClr val="000000"/>
                </a:solidFill>
                <a:latin typeface="+mj-lt"/>
                <a:ea typeface="MS PGothic"/>
              </a:rPr>
              <a:t>provjera</a:t>
            </a:r>
            <a:r>
              <a:rPr lang="en-US" sz="1800" spc="-1" dirty="0">
                <a:solidFill>
                  <a:srgbClr val="000000"/>
                </a:solidFill>
                <a:latin typeface="+mj-lt"/>
                <a:ea typeface="MS PGothic"/>
              </a:rPr>
              <a:t> </a:t>
            </a:r>
            <a:r>
              <a:rPr lang="en-US" sz="1800" spc="-1" dirty="0" err="1">
                <a:solidFill>
                  <a:srgbClr val="000000"/>
                </a:solidFill>
                <a:latin typeface="+mj-lt"/>
                <a:ea typeface="MS PGothic"/>
              </a:rPr>
              <a:t>trajnosti</a:t>
            </a:r>
            <a:r>
              <a:rPr lang="en-US" sz="1800" spc="-1" dirty="0">
                <a:solidFill>
                  <a:srgbClr val="000000"/>
                </a:solidFill>
                <a:latin typeface="+mj-lt"/>
                <a:ea typeface="MS PGothic"/>
              </a:rPr>
              <a:t> i </a:t>
            </a:r>
            <a:r>
              <a:rPr lang="en-US" sz="1800" spc="-1" dirty="0" err="1">
                <a:solidFill>
                  <a:srgbClr val="000000"/>
                </a:solidFill>
                <a:latin typeface="+mj-lt"/>
                <a:ea typeface="MS PGothic"/>
              </a:rPr>
              <a:t>pokazatelja</a:t>
            </a:r>
            <a:r>
              <a:rPr lang="en-US" sz="1800" spc="-1" dirty="0">
                <a:solidFill>
                  <a:srgbClr val="000000"/>
                </a:solidFill>
                <a:latin typeface="+mj-lt"/>
                <a:ea typeface="MS PGothic"/>
              </a:rPr>
              <a:t>)</a:t>
            </a:r>
            <a:endParaRPr lang="en-US" sz="1800" spc="-1" dirty="0">
              <a:solidFill>
                <a:srgbClr val="000000"/>
              </a:solidFill>
              <a:latin typeface="+mj-lt"/>
            </a:endParaRPr>
          </a:p>
          <a:p>
            <a:pPr marL="0" indent="0" algn="just">
              <a:spcBef>
                <a:spcPts val="575"/>
              </a:spcBef>
              <a:spcAft>
                <a:spcPts val="800"/>
              </a:spcAft>
              <a:buClr>
                <a:schemeClr val="accent1"/>
              </a:buClr>
              <a:defRPr/>
            </a:pPr>
            <a:endParaRPr lang="hr-HR" altLang="sr-Latn-RS" sz="2000" dirty="0">
              <a:latin typeface="VladaRHSans Reg" charset="0"/>
              <a:cs typeface="VladaRHSans Reg" charset="0"/>
            </a:endParaRPr>
          </a:p>
        </p:txBody>
      </p:sp>
      <p:sp>
        <p:nvSpPr>
          <p:cNvPr id="33795" name="Slide Number Placeholder 5"/>
          <p:cNvSpPr>
            <a:spLocks noGrp="1"/>
          </p:cNvSpPr>
          <p:nvPr>
            <p:ph type="sldNum" sz="quarter" idx="4294967295"/>
          </p:nvPr>
        </p:nvSpPr>
        <p:spPr bwMode="auto">
          <a:xfrm>
            <a:off x="0" y="0"/>
            <a:ext cx="0" cy="0"/>
          </a:xfrm>
          <a:prstGeom prst="rect">
            <a:avLst/>
          </a:prstGeom>
          <a:noFill/>
          <a:ln>
            <a:miter lim="800000"/>
            <a:headEnd/>
            <a:tailEnd/>
          </a:ln>
        </p:spPr>
        <p:txBody>
          <a:bodyPr/>
          <a:lstStyle/>
          <a:p>
            <a:pPr algn="l" defTabSz="609585" eaLnBrk="0" fontAlgn="base" hangingPunct="0">
              <a:spcBef>
                <a:spcPct val="0"/>
              </a:spcBef>
              <a:spcAft>
                <a:spcPct val="0"/>
              </a:spcAft>
              <a:defRPr/>
            </a:pPr>
            <a:fld id="{7115D820-C0B9-4E79-9169-98EDCE5E4036}" type="slidenum">
              <a:rPr lang="en-US" sz="800">
                <a:solidFill>
                  <a:prstClr val="white"/>
                </a:solidFill>
                <a:latin typeface="VladaRHSans Reg" charset="0"/>
                <a:ea typeface="MS PGothic" pitchFamily="34" charset="-128"/>
                <a:cs typeface="VladaRHSans Reg" charset="0"/>
              </a:rPr>
              <a:pPr algn="l" defTabSz="609585" eaLnBrk="0" fontAlgn="base" hangingPunct="0">
                <a:spcBef>
                  <a:spcPct val="0"/>
                </a:spcBef>
                <a:spcAft>
                  <a:spcPct val="0"/>
                </a:spcAft>
                <a:defRPr/>
              </a:pPr>
              <a:t>32</a:t>
            </a:fld>
            <a:endParaRPr lang="en-US" sz="800">
              <a:solidFill>
                <a:prstClr val="white"/>
              </a:solidFill>
              <a:latin typeface="VladaRHSans Reg" charset="0"/>
              <a:ea typeface="MS PGothic" pitchFamily="34" charset="-128"/>
              <a:cs typeface="VladaRHSans Reg" charset="0"/>
            </a:endParaRPr>
          </a:p>
        </p:txBody>
      </p:sp>
      <p:sp>
        <p:nvSpPr>
          <p:cNvPr id="33796" name="Rectangle 1"/>
          <p:cNvSpPr txBox="1">
            <a:spLocks noChangeArrowheads="1"/>
          </p:cNvSpPr>
          <p:nvPr/>
        </p:nvSpPr>
        <p:spPr bwMode="auto">
          <a:xfrm>
            <a:off x="571885" y="304802"/>
            <a:ext cx="11038478" cy="65993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0" tIns="0" rIns="0" bIns="0"/>
          <a:lstStyle/>
          <a:p>
            <a:pPr defTabSz="1219170">
              <a:defRPr/>
            </a:pPr>
            <a:r>
              <a:rPr lang="en-US" sz="3200" b="1" spc="-1" dirty="0">
                <a:solidFill>
                  <a:srgbClr val="000000"/>
                </a:solidFill>
                <a:latin typeface="+mj-lt"/>
                <a:ea typeface="MS PGothic"/>
              </a:rPr>
              <a:t>KLJUČNE AKTIVNOSTI PROVEDBE</a:t>
            </a:r>
            <a:r>
              <a:rPr lang="hr-HR" sz="3200" b="1" spc="-1" dirty="0">
                <a:solidFill>
                  <a:srgbClr val="000000"/>
                </a:solidFill>
                <a:latin typeface="+mj-lt"/>
                <a:ea typeface="MS PGothic"/>
              </a:rPr>
              <a:t>:</a:t>
            </a:r>
            <a:endParaRPr lang="en-US" sz="3200" b="1" spc="-1" dirty="0">
              <a:solidFill>
                <a:srgbClr val="000000"/>
              </a:solidFill>
              <a:latin typeface="+mj-lt"/>
            </a:endParaRPr>
          </a:p>
        </p:txBody>
      </p:sp>
      <p:pic>
        <p:nvPicPr>
          <p:cNvPr id="5" name="Picture 4">
            <a:extLst>
              <a:ext uri="{FF2B5EF4-FFF2-40B4-BE49-F238E27FC236}">
                <a16:creationId xmlns:a16="http://schemas.microsoft.com/office/drawing/2014/main" id="{F1585D84-A319-4CF0-AB9A-A719457BE11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643447" cy="757979"/>
          </a:xfrm>
          <a:prstGeom prst="rect">
            <a:avLst/>
          </a:prstGeom>
          <a:noFill/>
        </p:spPr>
      </p:pic>
      <p:pic>
        <p:nvPicPr>
          <p:cNvPr id="6" name="Slika 6">
            <a:extLst>
              <a:ext uri="{FF2B5EF4-FFF2-40B4-BE49-F238E27FC236}">
                <a16:creationId xmlns:a16="http://schemas.microsoft.com/office/drawing/2014/main" id="{CD2F17CD-030F-441E-8D61-793D46EB2A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4031330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137726" y="871649"/>
            <a:ext cx="10599548" cy="4974969"/>
          </a:xfrm>
        </p:spPr>
        <p:txBody>
          <a:bodyPr/>
          <a:lstStyle/>
          <a:p>
            <a:pPr marL="458389" indent="-457189">
              <a:lnSpc>
                <a:spcPct val="100000"/>
              </a:lnSpc>
            </a:pPr>
            <a:endParaRPr lang="hr-HR" sz="2400" dirty="0"/>
          </a:p>
          <a:p>
            <a:pPr marL="0" indent="0" algn="just">
              <a:spcBef>
                <a:spcPts val="575"/>
              </a:spcBef>
              <a:spcAft>
                <a:spcPts val="800"/>
              </a:spcAft>
              <a:buClr>
                <a:schemeClr val="accent1"/>
              </a:buClr>
              <a:defRPr/>
            </a:pPr>
            <a:endParaRPr lang="hr-HR" altLang="sr-Latn-RS" sz="2000" dirty="0">
              <a:latin typeface="VladaRHSans Reg" charset="0"/>
              <a:cs typeface="VladaRHSans Reg" charset="0"/>
            </a:endParaRPr>
          </a:p>
        </p:txBody>
      </p:sp>
      <p:sp>
        <p:nvSpPr>
          <p:cNvPr id="33795" name="Slide Number Placeholder 5"/>
          <p:cNvSpPr>
            <a:spLocks noGrp="1"/>
          </p:cNvSpPr>
          <p:nvPr>
            <p:ph type="sldNum" sz="quarter" idx="4294967295"/>
          </p:nvPr>
        </p:nvSpPr>
        <p:spPr bwMode="auto">
          <a:xfrm>
            <a:off x="0" y="0"/>
            <a:ext cx="0" cy="0"/>
          </a:xfrm>
          <a:prstGeom prst="rect">
            <a:avLst/>
          </a:prstGeom>
          <a:noFill/>
          <a:ln>
            <a:miter lim="800000"/>
            <a:headEnd/>
            <a:tailEnd/>
          </a:ln>
        </p:spPr>
        <p:txBody>
          <a:bodyPr/>
          <a:lstStyle/>
          <a:p>
            <a:pPr algn="l" defTabSz="609585" eaLnBrk="0" fontAlgn="base" hangingPunct="0">
              <a:spcBef>
                <a:spcPct val="0"/>
              </a:spcBef>
              <a:spcAft>
                <a:spcPct val="0"/>
              </a:spcAft>
              <a:defRPr/>
            </a:pPr>
            <a:fld id="{7115D820-C0B9-4E79-9169-98EDCE5E4036}" type="slidenum">
              <a:rPr lang="en-US" sz="800">
                <a:solidFill>
                  <a:prstClr val="white"/>
                </a:solidFill>
                <a:latin typeface="VladaRHSans Reg" charset="0"/>
                <a:ea typeface="MS PGothic" pitchFamily="34" charset="-128"/>
                <a:cs typeface="VladaRHSans Reg" charset="0"/>
              </a:rPr>
              <a:pPr algn="l" defTabSz="609585" eaLnBrk="0" fontAlgn="base" hangingPunct="0">
                <a:spcBef>
                  <a:spcPct val="0"/>
                </a:spcBef>
                <a:spcAft>
                  <a:spcPct val="0"/>
                </a:spcAft>
                <a:defRPr/>
              </a:pPr>
              <a:t>33</a:t>
            </a:fld>
            <a:endParaRPr lang="en-US" sz="800">
              <a:solidFill>
                <a:prstClr val="white"/>
              </a:solidFill>
              <a:latin typeface="VladaRHSans Reg" charset="0"/>
              <a:ea typeface="MS PGothic" pitchFamily="34" charset="-128"/>
              <a:cs typeface="VladaRHSans Reg" charset="0"/>
            </a:endParaRPr>
          </a:p>
        </p:txBody>
      </p:sp>
      <p:sp>
        <p:nvSpPr>
          <p:cNvPr id="33796" name="Rectangle 1"/>
          <p:cNvSpPr txBox="1">
            <a:spLocks noChangeArrowheads="1"/>
          </p:cNvSpPr>
          <p:nvPr/>
        </p:nvSpPr>
        <p:spPr bwMode="auto">
          <a:xfrm>
            <a:off x="798897" y="140702"/>
            <a:ext cx="10298592" cy="46170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0" tIns="0" rIns="0" bIns="0"/>
          <a:lstStyle/>
          <a:p>
            <a:pPr defTabSz="1219170">
              <a:defRPr/>
            </a:pPr>
            <a:r>
              <a:rPr lang="hr-HR" sz="3200" b="1" dirty="0">
                <a:latin typeface="VladaRHSans Bld"/>
              </a:rPr>
              <a:t>PLAN NABAVE</a:t>
            </a:r>
            <a:endParaRPr lang="en-US" sz="3200" b="1" spc="-1" dirty="0">
              <a:solidFill>
                <a:srgbClr val="000000"/>
              </a:solidFill>
              <a:latin typeface="VladaRHSans Bld"/>
            </a:endParaRPr>
          </a:p>
        </p:txBody>
      </p:sp>
      <p:sp>
        <p:nvSpPr>
          <p:cNvPr id="3" name="Rectangle 2"/>
          <p:cNvSpPr/>
          <p:nvPr/>
        </p:nvSpPr>
        <p:spPr>
          <a:xfrm>
            <a:off x="798896" y="958312"/>
            <a:ext cx="10298593" cy="1200329"/>
          </a:xfrm>
          <a:prstGeom prst="rect">
            <a:avLst/>
          </a:prstGeom>
        </p:spPr>
        <p:txBody>
          <a:bodyPr wrap="square">
            <a:spAutoFit/>
          </a:bodyPr>
          <a:lstStyle/>
          <a:p>
            <a:pPr marL="458389" indent="-457189" algn="just">
              <a:buFont typeface="Arial" panose="020B0604020202020204" pitchFamily="34" charset="0"/>
              <a:buChar char="•"/>
            </a:pPr>
            <a:r>
              <a:rPr lang="hr-HR" dirty="0">
                <a:latin typeface="+mj-lt"/>
              </a:rPr>
              <a:t>Smisao izrade Plana nabave </a:t>
            </a:r>
            <a:r>
              <a:rPr lang="en-US" dirty="0">
                <a:latin typeface="+mj-lt"/>
              </a:rPr>
              <a:t>(PN) </a:t>
            </a:r>
            <a:r>
              <a:rPr lang="hr-HR" dirty="0">
                <a:latin typeface="+mj-lt"/>
              </a:rPr>
              <a:t>je sprječavanje umjetne podjele nabava i određivanje primjenjivog postupka prema procijenjenoj vrijednosti nabave</a:t>
            </a:r>
          </a:p>
          <a:p>
            <a:pPr marL="458389" indent="-457189" algn="just">
              <a:buFont typeface="Arial" panose="020B0604020202020204" pitchFamily="34" charset="0"/>
              <a:buChar char="•"/>
            </a:pPr>
            <a:r>
              <a:rPr lang="hr-HR" dirty="0">
                <a:latin typeface="+mj-lt"/>
              </a:rPr>
              <a:t>U Plan nabave upisuju se sve nabave (planirane, u tijeku i završene) koje su navedene kroz proračunske stavke </a:t>
            </a:r>
            <a:r>
              <a:rPr lang="en-US" dirty="0" err="1">
                <a:latin typeface="+mj-lt"/>
              </a:rPr>
              <a:t>Prijavnog</a:t>
            </a:r>
            <a:r>
              <a:rPr lang="en-US" dirty="0">
                <a:latin typeface="+mj-lt"/>
              </a:rPr>
              <a:t> </a:t>
            </a:r>
            <a:r>
              <a:rPr lang="en-US" dirty="0" err="1">
                <a:latin typeface="+mj-lt"/>
              </a:rPr>
              <a:t>obrasca</a:t>
            </a:r>
            <a:r>
              <a:rPr lang="en-US" dirty="0">
                <a:latin typeface="+mj-lt"/>
              </a:rPr>
              <a:t> (PO).</a:t>
            </a:r>
          </a:p>
        </p:txBody>
      </p:sp>
      <p:graphicFrame>
        <p:nvGraphicFramePr>
          <p:cNvPr id="4" name="Table 3"/>
          <p:cNvGraphicFramePr>
            <a:graphicFrameLocks noGrp="1"/>
          </p:cNvGraphicFramePr>
          <p:nvPr>
            <p:extLst>
              <p:ext uri="{D42A27DB-BD31-4B8C-83A1-F6EECF244321}">
                <p14:modId xmlns:p14="http://schemas.microsoft.com/office/powerpoint/2010/main" val="3929588271"/>
              </p:ext>
            </p:extLst>
          </p:nvPr>
        </p:nvGraphicFramePr>
        <p:xfrm>
          <a:off x="798897" y="2797218"/>
          <a:ext cx="10298592" cy="2810933"/>
        </p:xfrm>
        <a:graphic>
          <a:graphicData uri="http://schemas.openxmlformats.org/drawingml/2006/table">
            <a:tbl>
              <a:tblPr firstRow="1" bandRow="1">
                <a:tableStyleId>{F5AB1C69-6EDB-4FF4-983F-18BD219EF322}</a:tableStyleId>
              </a:tblPr>
              <a:tblGrid>
                <a:gridCol w="3432864">
                  <a:extLst>
                    <a:ext uri="{9D8B030D-6E8A-4147-A177-3AD203B41FA5}">
                      <a16:colId xmlns:a16="http://schemas.microsoft.com/office/drawing/2014/main" val="546446542"/>
                    </a:ext>
                  </a:extLst>
                </a:gridCol>
                <a:gridCol w="2573988">
                  <a:extLst>
                    <a:ext uri="{9D8B030D-6E8A-4147-A177-3AD203B41FA5}">
                      <a16:colId xmlns:a16="http://schemas.microsoft.com/office/drawing/2014/main" val="2666778016"/>
                    </a:ext>
                  </a:extLst>
                </a:gridCol>
                <a:gridCol w="4291740">
                  <a:extLst>
                    <a:ext uri="{9D8B030D-6E8A-4147-A177-3AD203B41FA5}">
                      <a16:colId xmlns:a16="http://schemas.microsoft.com/office/drawing/2014/main" val="1502992090"/>
                    </a:ext>
                  </a:extLst>
                </a:gridCol>
              </a:tblGrid>
              <a:tr h="494453">
                <a:tc>
                  <a:txBody>
                    <a:bodyPr/>
                    <a:lstStyle/>
                    <a:p>
                      <a:r>
                        <a:rPr lang="en-US" sz="2000" dirty="0">
                          <a:solidFill>
                            <a:schemeClr val="tx1"/>
                          </a:solidFill>
                          <a:latin typeface="+mj-lt"/>
                        </a:rPr>
                        <a:t>ROK PODNOŠENJA</a:t>
                      </a:r>
                    </a:p>
                  </a:txBody>
                  <a:tcPr marL="121920" marR="121920" marT="60960" marB="60960">
                    <a:solidFill>
                      <a:schemeClr val="accent1">
                        <a:lumMod val="60000"/>
                        <a:lumOff val="40000"/>
                      </a:schemeClr>
                    </a:solidFill>
                  </a:tcPr>
                </a:tc>
                <a:tc>
                  <a:txBody>
                    <a:bodyPr/>
                    <a:lstStyle/>
                    <a:p>
                      <a:r>
                        <a:rPr lang="en-US" sz="2000" dirty="0">
                          <a:solidFill>
                            <a:schemeClr val="tx1"/>
                          </a:solidFill>
                          <a:latin typeface="+mj-lt"/>
                        </a:rPr>
                        <a:t>NAČIN PODNOŠENJA</a:t>
                      </a:r>
                    </a:p>
                  </a:txBody>
                  <a:tcPr marL="121920" marR="121920" marT="60960" marB="60960">
                    <a:solidFill>
                      <a:schemeClr val="accent1">
                        <a:lumMod val="60000"/>
                        <a:lumOff val="40000"/>
                      </a:schemeClr>
                    </a:solidFill>
                  </a:tcPr>
                </a:tc>
                <a:tc>
                  <a:txBody>
                    <a:bodyPr/>
                    <a:lstStyle/>
                    <a:p>
                      <a:r>
                        <a:rPr lang="en-US" sz="2000" dirty="0">
                          <a:solidFill>
                            <a:schemeClr val="tx1"/>
                          </a:solidFill>
                          <a:latin typeface="+mj-lt"/>
                        </a:rPr>
                        <a:t>AŽURIRANJE</a:t>
                      </a:r>
                    </a:p>
                  </a:txBody>
                  <a:tcPr marL="121920" marR="121920" marT="60960" marB="60960">
                    <a:solidFill>
                      <a:schemeClr val="accent1">
                        <a:lumMod val="60000"/>
                        <a:lumOff val="40000"/>
                      </a:schemeClr>
                    </a:solidFill>
                  </a:tcPr>
                </a:tc>
                <a:extLst>
                  <a:ext uri="{0D108BD9-81ED-4DB2-BD59-A6C34878D82A}">
                    <a16:rowId xmlns:a16="http://schemas.microsoft.com/office/drawing/2014/main" val="1296336865"/>
                  </a:ext>
                </a:extLst>
              </a:tr>
              <a:tr h="2316480">
                <a:tc>
                  <a:txBody>
                    <a:bodyPr/>
                    <a:lstStyle/>
                    <a:p>
                      <a:r>
                        <a:rPr lang="en-US" sz="1800" dirty="0">
                          <a:solidFill>
                            <a:schemeClr val="tx1"/>
                          </a:solidFill>
                          <a:latin typeface="+mj-lt"/>
                        </a:rPr>
                        <a:t>U </a:t>
                      </a:r>
                      <a:r>
                        <a:rPr lang="en-US" sz="1800" dirty="0" err="1">
                          <a:solidFill>
                            <a:schemeClr val="tx1"/>
                          </a:solidFill>
                          <a:latin typeface="+mj-lt"/>
                        </a:rPr>
                        <a:t>roku</a:t>
                      </a:r>
                      <a:r>
                        <a:rPr lang="en-US" sz="1800" dirty="0">
                          <a:solidFill>
                            <a:schemeClr val="tx1"/>
                          </a:solidFill>
                          <a:latin typeface="+mj-lt"/>
                        </a:rPr>
                        <a:t> od 20 </a:t>
                      </a:r>
                      <a:r>
                        <a:rPr lang="en-US" sz="1800" dirty="0" err="1">
                          <a:solidFill>
                            <a:schemeClr val="tx1"/>
                          </a:solidFill>
                          <a:latin typeface="+mj-lt"/>
                        </a:rPr>
                        <a:t>radnih</a:t>
                      </a:r>
                      <a:r>
                        <a:rPr lang="en-US" sz="1800" dirty="0">
                          <a:solidFill>
                            <a:schemeClr val="tx1"/>
                          </a:solidFill>
                          <a:latin typeface="+mj-lt"/>
                        </a:rPr>
                        <a:t> dana </a:t>
                      </a:r>
                      <a:r>
                        <a:rPr lang="en-US" sz="1800">
                          <a:solidFill>
                            <a:schemeClr val="tx1"/>
                          </a:solidFill>
                          <a:latin typeface="+mj-lt"/>
                        </a:rPr>
                        <a:t>od dana stupanja Ugovora na snagu</a:t>
                      </a:r>
                      <a:endParaRPr lang="en-US" sz="1800" dirty="0">
                        <a:solidFill>
                          <a:schemeClr val="tx1"/>
                        </a:solidFill>
                        <a:latin typeface="+mj-lt"/>
                      </a:endParaRPr>
                    </a:p>
                  </a:txBody>
                  <a:tcPr marL="121920" marR="121920" marT="60960" marB="60960">
                    <a:solidFill>
                      <a:schemeClr val="accent1">
                        <a:lumMod val="60000"/>
                        <a:lumOff val="40000"/>
                      </a:schemeClr>
                    </a:solidFill>
                  </a:tcPr>
                </a:tc>
                <a:tc>
                  <a:txBody>
                    <a:bodyPr/>
                    <a:lstStyle/>
                    <a:p>
                      <a:r>
                        <a:rPr lang="en-US" sz="1800" dirty="0" err="1">
                          <a:solidFill>
                            <a:schemeClr val="tx1"/>
                          </a:solidFill>
                          <a:latin typeface="+mj-lt"/>
                        </a:rPr>
                        <a:t>Putem</a:t>
                      </a:r>
                      <a:r>
                        <a:rPr lang="en-US" sz="1800" baseline="0" dirty="0">
                          <a:solidFill>
                            <a:schemeClr val="tx1"/>
                          </a:solidFill>
                          <a:latin typeface="+mj-lt"/>
                        </a:rPr>
                        <a:t> </a:t>
                      </a:r>
                      <a:r>
                        <a:rPr lang="en-US" sz="1800" baseline="0" dirty="0" err="1">
                          <a:solidFill>
                            <a:schemeClr val="tx1"/>
                          </a:solidFill>
                          <a:latin typeface="+mj-lt"/>
                        </a:rPr>
                        <a:t>sustava</a:t>
                      </a:r>
                      <a:r>
                        <a:rPr lang="en-US" sz="1800" baseline="0" dirty="0">
                          <a:solidFill>
                            <a:schemeClr val="tx1"/>
                          </a:solidFill>
                          <a:latin typeface="+mj-lt"/>
                        </a:rPr>
                        <a:t> </a:t>
                      </a:r>
                      <a:r>
                        <a:rPr lang="en-US" sz="1800" baseline="0" dirty="0" err="1">
                          <a:solidFill>
                            <a:schemeClr val="tx1"/>
                          </a:solidFill>
                          <a:latin typeface="+mj-lt"/>
                        </a:rPr>
                        <a:t>eNPOO</a:t>
                      </a:r>
                      <a:endParaRPr lang="en-US" sz="1800" dirty="0">
                        <a:solidFill>
                          <a:schemeClr val="tx1"/>
                        </a:solidFill>
                        <a:latin typeface="+mj-lt"/>
                      </a:endParaRPr>
                    </a:p>
                  </a:txBody>
                  <a:tcPr marL="121920" marR="121920" marT="60960" marB="60960">
                    <a:solidFill>
                      <a:schemeClr val="accent1">
                        <a:lumMod val="60000"/>
                        <a:lumOff val="40000"/>
                      </a:schemeClr>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dirty="0" err="1">
                          <a:solidFill>
                            <a:schemeClr val="tx1"/>
                          </a:solidFill>
                          <a:latin typeface="+mj-lt"/>
                        </a:rPr>
                        <a:t>Korisnik</a:t>
                      </a:r>
                      <a:r>
                        <a:rPr lang="en-US" sz="1800" dirty="0">
                          <a:solidFill>
                            <a:schemeClr val="tx1"/>
                          </a:solidFill>
                          <a:latin typeface="+mj-lt"/>
                        </a:rPr>
                        <a:t> </a:t>
                      </a:r>
                      <a:r>
                        <a:rPr lang="en-US" sz="1800" dirty="0" err="1">
                          <a:solidFill>
                            <a:schemeClr val="tx1"/>
                          </a:solidFill>
                          <a:latin typeface="+mj-lt"/>
                        </a:rPr>
                        <a:t>može</a:t>
                      </a:r>
                      <a:r>
                        <a:rPr lang="en-US" sz="1800" baseline="0" dirty="0">
                          <a:solidFill>
                            <a:schemeClr val="tx1"/>
                          </a:solidFill>
                          <a:latin typeface="+mj-lt"/>
                        </a:rPr>
                        <a:t> u </a:t>
                      </a:r>
                      <a:r>
                        <a:rPr lang="en-US" sz="1800" baseline="0" dirty="0" err="1">
                          <a:solidFill>
                            <a:schemeClr val="tx1"/>
                          </a:solidFill>
                          <a:latin typeface="+mj-lt"/>
                        </a:rPr>
                        <a:t>slučaju</a:t>
                      </a:r>
                      <a:r>
                        <a:rPr lang="en-US" sz="1800" baseline="0" dirty="0">
                          <a:solidFill>
                            <a:schemeClr val="tx1"/>
                          </a:solidFill>
                          <a:latin typeface="+mj-lt"/>
                        </a:rPr>
                        <a:t> </a:t>
                      </a:r>
                      <a:r>
                        <a:rPr lang="en-US" sz="1800" baseline="0" dirty="0" err="1">
                          <a:solidFill>
                            <a:schemeClr val="tx1"/>
                          </a:solidFill>
                          <a:latin typeface="+mj-lt"/>
                        </a:rPr>
                        <a:t>potrebe</a:t>
                      </a:r>
                      <a:r>
                        <a:rPr lang="en-US" sz="1800" baseline="0" dirty="0">
                          <a:solidFill>
                            <a:schemeClr val="tx1"/>
                          </a:solidFill>
                          <a:latin typeface="+mj-lt"/>
                        </a:rPr>
                        <a:t> </a:t>
                      </a:r>
                      <a:r>
                        <a:rPr lang="en-US" sz="1800" baseline="0" dirty="0" err="1">
                          <a:solidFill>
                            <a:schemeClr val="tx1"/>
                          </a:solidFill>
                          <a:latin typeface="+mj-lt"/>
                        </a:rPr>
                        <a:t>ažurirati</a:t>
                      </a:r>
                      <a:r>
                        <a:rPr lang="en-US" sz="1800" baseline="0" dirty="0">
                          <a:solidFill>
                            <a:schemeClr val="tx1"/>
                          </a:solidFill>
                          <a:latin typeface="+mj-lt"/>
                        </a:rPr>
                        <a:t> PN, a </a:t>
                      </a:r>
                      <a:r>
                        <a:rPr lang="en-US" sz="1800" baseline="0" dirty="0" err="1">
                          <a:solidFill>
                            <a:schemeClr val="tx1"/>
                          </a:solidFill>
                          <a:latin typeface="+mj-lt"/>
                        </a:rPr>
                        <a:t>isti</a:t>
                      </a:r>
                      <a:r>
                        <a:rPr lang="en-US" sz="1800" baseline="0" dirty="0">
                          <a:solidFill>
                            <a:schemeClr val="tx1"/>
                          </a:solidFill>
                          <a:latin typeface="+mj-lt"/>
                        </a:rPr>
                        <a:t> je </a:t>
                      </a:r>
                      <a:r>
                        <a:rPr lang="en-US" sz="1800" baseline="0" dirty="0" err="1">
                          <a:solidFill>
                            <a:schemeClr val="tx1"/>
                          </a:solidFill>
                          <a:latin typeface="+mj-lt"/>
                        </a:rPr>
                        <a:t>potrebno</a:t>
                      </a:r>
                      <a:r>
                        <a:rPr lang="en-US" sz="1800" baseline="0" dirty="0">
                          <a:solidFill>
                            <a:schemeClr val="tx1"/>
                          </a:solidFill>
                          <a:latin typeface="+mj-lt"/>
                        </a:rPr>
                        <a:t> </a:t>
                      </a:r>
                      <a:r>
                        <a:rPr lang="en-US" sz="1800" baseline="0" dirty="0" err="1">
                          <a:solidFill>
                            <a:schemeClr val="tx1"/>
                          </a:solidFill>
                          <a:latin typeface="+mj-lt"/>
                        </a:rPr>
                        <a:t>dostaviti</a:t>
                      </a:r>
                      <a:r>
                        <a:rPr lang="en-US" sz="1800" baseline="0" dirty="0">
                          <a:solidFill>
                            <a:schemeClr val="tx1"/>
                          </a:solidFill>
                          <a:latin typeface="+mj-lt"/>
                        </a:rPr>
                        <a:t> PT-u </a:t>
                      </a:r>
                      <a:r>
                        <a:rPr lang="en-US" sz="1800" baseline="0" dirty="0" err="1">
                          <a:solidFill>
                            <a:schemeClr val="tx1"/>
                          </a:solidFill>
                          <a:latin typeface="+mj-lt"/>
                        </a:rPr>
                        <a:t>odmah</a:t>
                      </a:r>
                      <a:r>
                        <a:rPr lang="en-US" sz="1800" baseline="0" dirty="0">
                          <a:solidFill>
                            <a:schemeClr val="tx1"/>
                          </a:solidFill>
                          <a:latin typeface="+mj-lt"/>
                        </a:rPr>
                        <a:t> </a:t>
                      </a:r>
                      <a:r>
                        <a:rPr lang="en-US" sz="1800" baseline="0" dirty="0" err="1">
                          <a:solidFill>
                            <a:schemeClr val="tx1"/>
                          </a:solidFill>
                          <a:latin typeface="+mj-lt"/>
                        </a:rPr>
                        <a:t>po</a:t>
                      </a:r>
                      <a:r>
                        <a:rPr lang="en-US" sz="1800" baseline="0" dirty="0">
                          <a:solidFill>
                            <a:schemeClr val="tx1"/>
                          </a:solidFill>
                          <a:latin typeface="+mj-lt"/>
                        </a:rPr>
                        <a:t> </a:t>
                      </a:r>
                      <a:r>
                        <a:rPr lang="en-US" sz="1800" baseline="0" dirty="0" err="1">
                          <a:solidFill>
                            <a:schemeClr val="tx1"/>
                          </a:solidFill>
                          <a:latin typeface="+mj-lt"/>
                        </a:rPr>
                        <a:t>saznanju</a:t>
                      </a:r>
                      <a:r>
                        <a:rPr lang="en-US" sz="1800" baseline="0" dirty="0">
                          <a:solidFill>
                            <a:schemeClr val="tx1"/>
                          </a:solidFill>
                          <a:latin typeface="+mj-lt"/>
                        </a:rPr>
                        <a:t>. </a:t>
                      </a:r>
                      <a:r>
                        <a:rPr lang="en-US" sz="1800" baseline="0" dirty="0" err="1">
                          <a:solidFill>
                            <a:schemeClr val="tx1"/>
                          </a:solidFill>
                          <a:latin typeface="+mj-lt"/>
                        </a:rPr>
                        <a:t>Ugovor</a:t>
                      </a:r>
                      <a:r>
                        <a:rPr lang="en-US" sz="1800" baseline="0" dirty="0">
                          <a:solidFill>
                            <a:schemeClr val="tx1"/>
                          </a:solidFill>
                          <a:latin typeface="+mj-lt"/>
                        </a:rPr>
                        <a:t> se ne </a:t>
                      </a:r>
                      <a:r>
                        <a:rPr lang="en-US" sz="1800" baseline="0" dirty="0" err="1">
                          <a:solidFill>
                            <a:schemeClr val="tx1"/>
                          </a:solidFill>
                          <a:latin typeface="+mj-lt"/>
                        </a:rPr>
                        <a:t>mijenja</a:t>
                      </a:r>
                      <a:r>
                        <a:rPr lang="en-US" sz="1800" baseline="0" dirty="0">
                          <a:solidFill>
                            <a:schemeClr val="tx1"/>
                          </a:solidFill>
                          <a:latin typeface="+mj-lt"/>
                        </a:rPr>
                        <a:t> </a:t>
                      </a:r>
                      <a:r>
                        <a:rPr lang="en-US" sz="1800" baseline="0" dirty="0" err="1">
                          <a:solidFill>
                            <a:schemeClr val="tx1"/>
                          </a:solidFill>
                          <a:latin typeface="+mj-lt"/>
                        </a:rPr>
                        <a:t>zbog</a:t>
                      </a:r>
                      <a:r>
                        <a:rPr lang="en-US" sz="1800" baseline="0" dirty="0">
                          <a:solidFill>
                            <a:schemeClr val="tx1"/>
                          </a:solidFill>
                          <a:latin typeface="+mj-lt"/>
                        </a:rPr>
                        <a:t> </a:t>
                      </a:r>
                      <a:r>
                        <a:rPr lang="en-US" sz="1800" baseline="0" dirty="0" err="1">
                          <a:solidFill>
                            <a:schemeClr val="tx1"/>
                          </a:solidFill>
                          <a:latin typeface="+mj-lt"/>
                        </a:rPr>
                        <a:t>izmjene</a:t>
                      </a:r>
                      <a:r>
                        <a:rPr lang="en-US" sz="1800" baseline="0" dirty="0">
                          <a:solidFill>
                            <a:schemeClr val="tx1"/>
                          </a:solidFill>
                          <a:latin typeface="+mj-lt"/>
                        </a:rPr>
                        <a:t> PN</a:t>
                      </a:r>
                      <a:endParaRPr lang="en-US" sz="1800" dirty="0">
                        <a:solidFill>
                          <a:schemeClr val="tx1"/>
                        </a:solidFill>
                        <a:latin typeface="+mj-lt"/>
                      </a:endParaRPr>
                    </a:p>
                  </a:txBody>
                  <a:tcPr marL="121920" marR="121920" marT="60960" marB="60960">
                    <a:solidFill>
                      <a:schemeClr val="accent1">
                        <a:lumMod val="60000"/>
                        <a:lumOff val="40000"/>
                      </a:schemeClr>
                    </a:solidFill>
                  </a:tcPr>
                </a:tc>
                <a:extLst>
                  <a:ext uri="{0D108BD9-81ED-4DB2-BD59-A6C34878D82A}">
                    <a16:rowId xmlns:a16="http://schemas.microsoft.com/office/drawing/2014/main" val="1697593389"/>
                  </a:ext>
                </a:extLst>
              </a:tr>
            </a:tbl>
          </a:graphicData>
        </a:graphic>
      </p:graphicFrame>
      <p:pic>
        <p:nvPicPr>
          <p:cNvPr id="7" name="Picture 6">
            <a:extLst>
              <a:ext uri="{FF2B5EF4-FFF2-40B4-BE49-F238E27FC236}">
                <a16:creationId xmlns:a16="http://schemas.microsoft.com/office/drawing/2014/main" id="{F67B8F98-FD6B-4BEE-A452-39E9907CA68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8" name="Slika 6">
            <a:extLst>
              <a:ext uri="{FF2B5EF4-FFF2-40B4-BE49-F238E27FC236}">
                <a16:creationId xmlns:a16="http://schemas.microsoft.com/office/drawing/2014/main" id="{F03F316C-9DF5-46BB-BA24-A42F2F4278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8493033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lide Number Placeholder 5"/>
          <p:cNvSpPr>
            <a:spLocks noGrp="1"/>
          </p:cNvSpPr>
          <p:nvPr>
            <p:ph type="sldNum" sz="quarter" idx="4294967295"/>
          </p:nvPr>
        </p:nvSpPr>
        <p:spPr bwMode="auto">
          <a:xfrm>
            <a:off x="0" y="0"/>
            <a:ext cx="0" cy="0"/>
          </a:xfrm>
          <a:prstGeom prst="rect">
            <a:avLst/>
          </a:prstGeom>
          <a:noFill/>
          <a:ln>
            <a:miter lim="800000"/>
            <a:headEnd/>
            <a:tailEnd/>
          </a:ln>
        </p:spPr>
        <p:txBody>
          <a:bodyPr/>
          <a:lstStyle/>
          <a:p>
            <a:pPr algn="l" defTabSz="609585" eaLnBrk="0" fontAlgn="base" hangingPunct="0">
              <a:spcBef>
                <a:spcPct val="0"/>
              </a:spcBef>
              <a:spcAft>
                <a:spcPct val="0"/>
              </a:spcAft>
              <a:defRPr/>
            </a:pPr>
            <a:fld id="{7115D820-C0B9-4E79-9169-98EDCE5E4036}" type="slidenum">
              <a:rPr lang="en-US" sz="800">
                <a:solidFill>
                  <a:prstClr val="white"/>
                </a:solidFill>
                <a:latin typeface="VladaRHSans Reg" charset="0"/>
                <a:ea typeface="MS PGothic" pitchFamily="34" charset="-128"/>
                <a:cs typeface="VladaRHSans Reg" charset="0"/>
              </a:rPr>
              <a:pPr algn="l" defTabSz="609585" eaLnBrk="0" fontAlgn="base" hangingPunct="0">
                <a:spcBef>
                  <a:spcPct val="0"/>
                </a:spcBef>
                <a:spcAft>
                  <a:spcPct val="0"/>
                </a:spcAft>
                <a:defRPr/>
              </a:pPr>
              <a:t>34</a:t>
            </a:fld>
            <a:endParaRPr lang="en-US" sz="800">
              <a:solidFill>
                <a:prstClr val="white"/>
              </a:solidFill>
              <a:latin typeface="VladaRHSans Reg" charset="0"/>
              <a:ea typeface="MS PGothic" pitchFamily="34" charset="-128"/>
              <a:cs typeface="VladaRHSans Reg" charset="0"/>
            </a:endParaRPr>
          </a:p>
        </p:txBody>
      </p:sp>
      <p:sp>
        <p:nvSpPr>
          <p:cNvPr id="33796" name="Rectangle 1"/>
          <p:cNvSpPr txBox="1">
            <a:spLocks noChangeArrowheads="1"/>
          </p:cNvSpPr>
          <p:nvPr/>
        </p:nvSpPr>
        <p:spPr bwMode="auto">
          <a:xfrm>
            <a:off x="371058" y="169840"/>
            <a:ext cx="11202633" cy="88688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0" tIns="0" rIns="0" bIns="0"/>
          <a:lstStyle/>
          <a:p>
            <a:pPr defTabSz="1219170">
              <a:defRPr/>
            </a:pPr>
            <a:r>
              <a:rPr lang="hr-HR" sz="2400" b="1" dirty="0">
                <a:solidFill>
                  <a:srgbClr val="000000"/>
                </a:solidFill>
                <a:latin typeface="+mj-lt"/>
                <a:cs typeface="VladaRHSans Med" charset="0"/>
              </a:rPr>
              <a:t>POSTUPCI NABAVA </a:t>
            </a:r>
            <a:endParaRPr lang="en-US" sz="2400" b="1" dirty="0">
              <a:solidFill>
                <a:srgbClr val="000000"/>
              </a:solidFill>
              <a:latin typeface="+mj-lt"/>
              <a:cs typeface="VladaRHSans Med" charset="0"/>
            </a:endParaRPr>
          </a:p>
          <a:p>
            <a:pPr defTabSz="1219170">
              <a:defRPr/>
            </a:pPr>
            <a:r>
              <a:rPr lang="hr-HR" sz="2400" b="1" dirty="0">
                <a:solidFill>
                  <a:srgbClr val="000000"/>
                </a:solidFill>
                <a:latin typeface="+mj-lt"/>
                <a:cs typeface="VladaRHSans Med" charset="0"/>
              </a:rPr>
              <a:t>prema Pravilima o provedbi postupaka</a:t>
            </a:r>
            <a:r>
              <a:rPr lang="en-US" sz="2400" b="1" dirty="0">
                <a:solidFill>
                  <a:srgbClr val="000000"/>
                </a:solidFill>
                <a:latin typeface="+mj-lt"/>
                <a:cs typeface="VladaRHSans Med" charset="0"/>
              </a:rPr>
              <a:t> </a:t>
            </a:r>
            <a:r>
              <a:rPr lang="hr-HR" sz="2400" b="1" dirty="0">
                <a:solidFill>
                  <a:srgbClr val="000000"/>
                </a:solidFill>
                <a:latin typeface="+mj-lt"/>
                <a:cs typeface="VladaRHSans Med" charset="0"/>
              </a:rPr>
              <a:t>nabave za neobveznike Zakona o javnoj nabavi (NOJN)</a:t>
            </a:r>
            <a:endParaRPr lang="en-US" sz="2400" b="1" spc="-1" dirty="0">
              <a:solidFill>
                <a:srgbClr val="FF0000"/>
              </a:solidFill>
              <a:latin typeface="+mj-lt"/>
            </a:endParaRPr>
          </a:p>
        </p:txBody>
      </p:sp>
      <p:sp>
        <p:nvSpPr>
          <p:cNvPr id="4" name="Arrow: Right 3">
            <a:extLst>
              <a:ext uri="{FF2B5EF4-FFF2-40B4-BE49-F238E27FC236}">
                <a16:creationId xmlns:a16="http://schemas.microsoft.com/office/drawing/2014/main" id="{F30D50A2-FA86-4CA1-B572-B10984A9A094}"/>
              </a:ext>
            </a:extLst>
          </p:cNvPr>
          <p:cNvSpPr/>
          <p:nvPr/>
        </p:nvSpPr>
        <p:spPr>
          <a:xfrm>
            <a:off x="371058" y="1533088"/>
            <a:ext cx="4244830" cy="1520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mj-lt"/>
              </a:rPr>
              <a:t>POSTUPAK NABAVE S JEDNIM PONUDITELJEM</a:t>
            </a:r>
            <a:endParaRPr lang="hr-HR">
              <a:solidFill>
                <a:schemeClr val="tx1"/>
              </a:solidFill>
              <a:latin typeface="+mj-lt"/>
            </a:endParaRPr>
          </a:p>
        </p:txBody>
      </p:sp>
      <p:sp>
        <p:nvSpPr>
          <p:cNvPr id="5" name="TextBox 4">
            <a:extLst>
              <a:ext uri="{FF2B5EF4-FFF2-40B4-BE49-F238E27FC236}">
                <a16:creationId xmlns:a16="http://schemas.microsoft.com/office/drawing/2014/main" id="{CBE33491-A86D-491E-9459-BEA0990869B5}"/>
              </a:ext>
            </a:extLst>
          </p:cNvPr>
          <p:cNvSpPr txBox="1"/>
          <p:nvPr/>
        </p:nvSpPr>
        <p:spPr>
          <a:xfrm>
            <a:off x="5058561" y="1971413"/>
            <a:ext cx="4513278" cy="646331"/>
          </a:xfrm>
          <a:prstGeom prst="rect">
            <a:avLst/>
          </a:prstGeom>
          <a:noFill/>
        </p:spPr>
        <p:txBody>
          <a:bodyPr wrap="square" rtlCol="0">
            <a:spAutoFit/>
          </a:bodyPr>
          <a:lstStyle/>
          <a:p>
            <a:r>
              <a:rPr lang="en-GB"/>
              <a:t>ROBA I USLUGE – do (i) 1.000.000,00 HRK</a:t>
            </a:r>
          </a:p>
          <a:p>
            <a:r>
              <a:rPr lang="en-GB"/>
              <a:t>RADOVI – do (i) 5.000.000,00 HRK</a:t>
            </a:r>
          </a:p>
        </p:txBody>
      </p:sp>
      <p:sp>
        <p:nvSpPr>
          <p:cNvPr id="9" name="Arrow: Right 8">
            <a:extLst>
              <a:ext uri="{FF2B5EF4-FFF2-40B4-BE49-F238E27FC236}">
                <a16:creationId xmlns:a16="http://schemas.microsoft.com/office/drawing/2014/main" id="{16BEAB67-9222-4A5D-999E-54720F45C0A0}"/>
              </a:ext>
            </a:extLst>
          </p:cNvPr>
          <p:cNvSpPr/>
          <p:nvPr/>
        </p:nvSpPr>
        <p:spPr>
          <a:xfrm>
            <a:off x="371058" y="3254230"/>
            <a:ext cx="4244830" cy="14603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mj-lt"/>
              </a:rPr>
              <a:t>POSTUPAK NABAVE S OBVEZNOM OBJAVOM</a:t>
            </a:r>
            <a:endParaRPr lang="hr-HR">
              <a:solidFill>
                <a:schemeClr val="tx1"/>
              </a:solidFill>
              <a:latin typeface="+mj-lt"/>
            </a:endParaRPr>
          </a:p>
        </p:txBody>
      </p:sp>
      <p:sp>
        <p:nvSpPr>
          <p:cNvPr id="10" name="TextBox 9">
            <a:extLst>
              <a:ext uri="{FF2B5EF4-FFF2-40B4-BE49-F238E27FC236}">
                <a16:creationId xmlns:a16="http://schemas.microsoft.com/office/drawing/2014/main" id="{1936CDC4-8302-4FC1-82C9-BD934567322D}"/>
              </a:ext>
            </a:extLst>
          </p:cNvPr>
          <p:cNvSpPr txBox="1"/>
          <p:nvPr/>
        </p:nvSpPr>
        <p:spPr>
          <a:xfrm>
            <a:off x="5092117" y="3661256"/>
            <a:ext cx="4513278" cy="646331"/>
          </a:xfrm>
          <a:prstGeom prst="rect">
            <a:avLst/>
          </a:prstGeom>
          <a:noFill/>
        </p:spPr>
        <p:txBody>
          <a:bodyPr wrap="square" rtlCol="0">
            <a:spAutoFit/>
          </a:bodyPr>
          <a:lstStyle/>
          <a:p>
            <a:r>
              <a:rPr lang="en-GB"/>
              <a:t>ROBA I USLUGE – iznad 1.000.000,00 HRK</a:t>
            </a:r>
          </a:p>
          <a:p>
            <a:r>
              <a:rPr lang="en-GB"/>
              <a:t>RADOVI – iznad 5.000.000,00 HRK</a:t>
            </a:r>
          </a:p>
        </p:txBody>
      </p:sp>
      <p:sp>
        <p:nvSpPr>
          <p:cNvPr id="11" name="Arrow: Right 10">
            <a:extLst>
              <a:ext uri="{FF2B5EF4-FFF2-40B4-BE49-F238E27FC236}">
                <a16:creationId xmlns:a16="http://schemas.microsoft.com/office/drawing/2014/main" id="{89B421B4-54BE-4A58-AEEE-002205CAE5AA}"/>
              </a:ext>
            </a:extLst>
          </p:cNvPr>
          <p:cNvSpPr/>
          <p:nvPr/>
        </p:nvSpPr>
        <p:spPr>
          <a:xfrm>
            <a:off x="382243" y="4832759"/>
            <a:ext cx="4244830" cy="14603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mj-lt"/>
              </a:rPr>
              <a:t>POSEBNI POSTUPCI NABAVA</a:t>
            </a:r>
            <a:endParaRPr lang="hr-HR">
              <a:solidFill>
                <a:schemeClr val="tx1"/>
              </a:solidFill>
              <a:latin typeface="+mj-lt"/>
            </a:endParaRPr>
          </a:p>
        </p:txBody>
      </p:sp>
      <p:sp>
        <p:nvSpPr>
          <p:cNvPr id="12" name="TextBox 11">
            <a:extLst>
              <a:ext uri="{FF2B5EF4-FFF2-40B4-BE49-F238E27FC236}">
                <a16:creationId xmlns:a16="http://schemas.microsoft.com/office/drawing/2014/main" id="{1936CDC4-8302-4FC1-82C9-BD934567322D}"/>
              </a:ext>
            </a:extLst>
          </p:cNvPr>
          <p:cNvSpPr txBox="1"/>
          <p:nvPr/>
        </p:nvSpPr>
        <p:spPr>
          <a:xfrm>
            <a:off x="5092117" y="5350758"/>
            <a:ext cx="4513278" cy="369332"/>
          </a:xfrm>
          <a:prstGeom prst="rect">
            <a:avLst/>
          </a:prstGeom>
          <a:noFill/>
        </p:spPr>
        <p:txBody>
          <a:bodyPr wrap="square" rtlCol="0">
            <a:spAutoFit/>
          </a:bodyPr>
          <a:lstStyle/>
          <a:p>
            <a:r>
              <a:rPr lang="en-GB"/>
              <a:t>UZ ODREĐENE ZADOVOLJENE UVJETE</a:t>
            </a:r>
          </a:p>
        </p:txBody>
      </p:sp>
      <p:pic>
        <p:nvPicPr>
          <p:cNvPr id="13" name="Slika 6">
            <a:extLst>
              <a:ext uri="{FF2B5EF4-FFF2-40B4-BE49-F238E27FC236}">
                <a16:creationId xmlns:a16="http://schemas.microsoft.com/office/drawing/2014/main" id="{714F8279-64BB-40F6-95B0-906666D524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pic>
        <p:nvPicPr>
          <p:cNvPr id="14" name="Picture 13">
            <a:extLst>
              <a:ext uri="{FF2B5EF4-FFF2-40B4-BE49-F238E27FC236}">
                <a16:creationId xmlns:a16="http://schemas.microsoft.com/office/drawing/2014/main" id="{7CD94492-6324-4F22-A149-ABB073E0BB8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 y="6238089"/>
            <a:ext cx="2490594" cy="619911"/>
          </a:xfrm>
          <a:prstGeom prst="rect">
            <a:avLst/>
          </a:prstGeom>
          <a:noFill/>
        </p:spPr>
      </p:pic>
    </p:spTree>
    <p:extLst>
      <p:ext uri="{BB962C8B-B14F-4D97-AF65-F5344CB8AC3E}">
        <p14:creationId xmlns:p14="http://schemas.microsoft.com/office/powerpoint/2010/main" val="2043609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2A4E1D-8743-4489-AFB9-D6335D88E98E}"/>
              </a:ext>
            </a:extLst>
          </p:cNvPr>
          <p:cNvSpPr>
            <a:spLocks noGrp="1"/>
          </p:cNvSpPr>
          <p:nvPr>
            <p:ph idx="1"/>
          </p:nvPr>
        </p:nvSpPr>
        <p:spPr>
          <a:xfrm>
            <a:off x="718455" y="844189"/>
            <a:ext cx="10283007" cy="4733651"/>
          </a:xfrm>
        </p:spPr>
        <p:txBody>
          <a:bodyPr>
            <a:normAutofit/>
          </a:bodyPr>
          <a:lstStyle/>
          <a:p>
            <a:pPr algn="just"/>
            <a:endParaRPr lang="en-US" sz="2100" dirty="0">
              <a:latin typeface="+mj-lt"/>
            </a:endParaRPr>
          </a:p>
          <a:p>
            <a:pPr algn="just"/>
            <a:r>
              <a:rPr lang="hr-HR" sz="2100" dirty="0">
                <a:latin typeface="+mj-lt"/>
              </a:rPr>
              <a:t>Korisnik ima pravo zatražiti predujam podnošenjem Zahtjeva za predujam PT-u u iznosu koji je opravdan dinamikom aktivnosti na projektu i korisnikovim potrebama u svrhu provedbe projekta, a čiji iznos može </a:t>
            </a:r>
            <a:r>
              <a:rPr lang="hr-HR" sz="2100" b="1" dirty="0">
                <a:latin typeface="+mj-lt"/>
              </a:rPr>
              <a:t>iznositi najviše 10</a:t>
            </a:r>
            <a:r>
              <a:rPr lang="en-US" sz="2100" b="1" dirty="0">
                <a:latin typeface="+mj-lt"/>
              </a:rPr>
              <a:t> </a:t>
            </a:r>
            <a:r>
              <a:rPr lang="hr-HR" sz="2100" b="1" dirty="0">
                <a:latin typeface="+mj-lt"/>
              </a:rPr>
              <a:t>% </a:t>
            </a:r>
            <a:r>
              <a:rPr lang="hr-HR" sz="2100" dirty="0">
                <a:latin typeface="+mj-lt"/>
              </a:rPr>
              <a:t>od bespovratnih sredstava odobrenih po Projektu u jednom Zahtjevu za predujmom.</a:t>
            </a:r>
            <a:endParaRPr lang="en-US" sz="2100" dirty="0">
              <a:latin typeface="+mj-lt"/>
            </a:endParaRPr>
          </a:p>
          <a:p>
            <a:pPr algn="just"/>
            <a:endParaRPr lang="en-GB" sz="2100" dirty="0">
              <a:latin typeface="+mj-lt"/>
            </a:endParaRPr>
          </a:p>
          <a:p>
            <a:pPr algn="just"/>
            <a:r>
              <a:rPr lang="hr-HR" sz="2100" dirty="0">
                <a:latin typeface="+mj-lt"/>
              </a:rPr>
              <a:t>Predujam u iznosu od 10</a:t>
            </a:r>
            <a:r>
              <a:rPr lang="en-US" sz="2100" dirty="0">
                <a:latin typeface="+mj-lt"/>
              </a:rPr>
              <a:t> </a:t>
            </a:r>
            <a:r>
              <a:rPr lang="hr-HR" sz="2100" dirty="0">
                <a:latin typeface="+mj-lt"/>
              </a:rPr>
              <a:t>% od bespovratnih sredstava odobrenih po Projektu Korisnik može koristiti do, </a:t>
            </a:r>
            <a:r>
              <a:rPr lang="hr-HR" sz="2100" b="1" dirty="0">
                <a:latin typeface="+mj-lt"/>
              </a:rPr>
              <a:t>kumulativno, ukupnog iznosa do najviše 50</a:t>
            </a:r>
            <a:r>
              <a:rPr lang="en-US" sz="2100" b="1" dirty="0">
                <a:latin typeface="+mj-lt"/>
              </a:rPr>
              <a:t> </a:t>
            </a:r>
            <a:r>
              <a:rPr lang="hr-HR" sz="2100" b="1" dirty="0">
                <a:latin typeface="+mj-lt"/>
              </a:rPr>
              <a:t>% </a:t>
            </a:r>
            <a:r>
              <a:rPr lang="hr-HR" sz="2100" dirty="0">
                <a:latin typeface="+mj-lt"/>
              </a:rPr>
              <a:t>od bespovratnih sredstava odobrenih po Projektu.</a:t>
            </a:r>
            <a:endParaRPr lang="en-US" sz="2100" dirty="0">
              <a:latin typeface="+mj-lt"/>
            </a:endParaRPr>
          </a:p>
          <a:p>
            <a:pPr algn="just"/>
            <a:endParaRPr lang="en-GB" sz="2100" dirty="0">
              <a:latin typeface="+mj-lt"/>
            </a:endParaRPr>
          </a:p>
          <a:p>
            <a:pPr algn="just"/>
            <a:r>
              <a:rPr lang="hr-HR" sz="2100" dirty="0">
                <a:latin typeface="+mj-lt"/>
              </a:rPr>
              <a:t>Korisnik </a:t>
            </a:r>
            <a:r>
              <a:rPr lang="en-US" sz="2100" dirty="0" err="1">
                <a:latin typeface="+mj-lt"/>
              </a:rPr>
              <a:t>uz</a:t>
            </a:r>
            <a:r>
              <a:rPr lang="en-US" sz="2100" dirty="0">
                <a:latin typeface="+mj-lt"/>
              </a:rPr>
              <a:t> </a:t>
            </a:r>
            <a:r>
              <a:rPr lang="hr-HR" sz="2100" b="1" dirty="0">
                <a:latin typeface="+mj-lt"/>
              </a:rPr>
              <a:t>dostav</a:t>
            </a:r>
            <a:r>
              <a:rPr lang="en-US" sz="2100" b="1" dirty="0">
                <a:latin typeface="+mj-lt"/>
              </a:rPr>
              <a:t>u</a:t>
            </a:r>
            <a:r>
              <a:rPr lang="hr-HR" sz="2100" b="1" dirty="0">
                <a:latin typeface="+mj-lt"/>
              </a:rPr>
              <a:t> bankovne garancije</a:t>
            </a:r>
            <a:r>
              <a:rPr lang="en-GB" sz="2100" b="1" dirty="0">
                <a:latin typeface="+mj-lt"/>
              </a:rPr>
              <a:t> </a:t>
            </a:r>
            <a:r>
              <a:rPr lang="hr-HR" sz="2100" dirty="0">
                <a:latin typeface="+mj-lt"/>
              </a:rPr>
              <a:t>ima pravo zatražiti predujam </a:t>
            </a:r>
            <a:r>
              <a:rPr lang="pl-PL" sz="2100" b="1" dirty="0">
                <a:latin typeface="+mj-lt"/>
              </a:rPr>
              <a:t>u iznosu od </a:t>
            </a:r>
            <a:r>
              <a:rPr lang="en-GB" sz="2100" b="1" dirty="0">
                <a:latin typeface="+mj-lt"/>
              </a:rPr>
              <a:t>5</a:t>
            </a:r>
            <a:r>
              <a:rPr lang="pl-PL" sz="2100" b="1" dirty="0">
                <a:latin typeface="+mj-lt"/>
              </a:rPr>
              <a:t>0 % </a:t>
            </a:r>
            <a:r>
              <a:rPr lang="pl-PL" sz="2100" dirty="0">
                <a:latin typeface="+mj-lt"/>
              </a:rPr>
              <a:t>od bespovratnih sredstava odobrenih po Projektu </a:t>
            </a:r>
            <a:r>
              <a:rPr lang="hr-HR" sz="2100" dirty="0">
                <a:latin typeface="+mj-lt"/>
              </a:rPr>
              <a:t>podnošenjem Zahtjeva za predujam PT-u u iznosu koji je opravdan dinamikom aktivnosti na projektu</a:t>
            </a:r>
          </a:p>
          <a:p>
            <a:pPr marL="0" indent="0">
              <a:buNone/>
            </a:pPr>
            <a:endParaRPr lang="hr-HR" dirty="0"/>
          </a:p>
        </p:txBody>
      </p:sp>
      <p:sp>
        <p:nvSpPr>
          <p:cNvPr id="5" name="Slide Number Placeholder 4">
            <a:extLst>
              <a:ext uri="{FF2B5EF4-FFF2-40B4-BE49-F238E27FC236}">
                <a16:creationId xmlns:a16="http://schemas.microsoft.com/office/drawing/2014/main" id="{D3B36476-3EC4-4E93-A35A-4EF39D23CA44}"/>
              </a:ext>
            </a:extLst>
          </p:cNvPr>
          <p:cNvSpPr>
            <a:spLocks noGrp="1"/>
          </p:cNvSpPr>
          <p:nvPr>
            <p:ph type="sldNum" sz="quarter" idx="12"/>
          </p:nvPr>
        </p:nvSpPr>
        <p:spPr/>
        <p:txBody>
          <a:bodyPr/>
          <a:lstStyle/>
          <a:p>
            <a:fld id="{CDE166CB-1D6B-4A02-9E82-4F91D1244FB4}" type="slidenum">
              <a:rPr lang="hr-HR" smtClean="0"/>
              <a:t>35</a:t>
            </a:fld>
            <a:endParaRPr lang="hr-HR"/>
          </a:p>
        </p:txBody>
      </p:sp>
      <p:sp>
        <p:nvSpPr>
          <p:cNvPr id="6" name="TextBox 5">
            <a:extLst>
              <a:ext uri="{FF2B5EF4-FFF2-40B4-BE49-F238E27FC236}">
                <a16:creationId xmlns:a16="http://schemas.microsoft.com/office/drawing/2014/main" id="{826A3A21-838B-4F47-B6B9-8F90CC774B3F}"/>
              </a:ext>
            </a:extLst>
          </p:cNvPr>
          <p:cNvSpPr txBox="1"/>
          <p:nvPr/>
        </p:nvSpPr>
        <p:spPr>
          <a:xfrm>
            <a:off x="718456" y="382524"/>
            <a:ext cx="10283007"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defTabSz="1219170">
              <a:defRPr/>
            </a:pPr>
            <a:r>
              <a:rPr lang="hr-HR" sz="2400">
                <a:latin typeface="+mj-lt"/>
              </a:rPr>
              <a:t>ZAHTJEV ZA PLAĆANJE PREDUJMA</a:t>
            </a:r>
            <a:endParaRPr lang="en-US" sz="2400" b="1" spc="-1" dirty="0">
              <a:solidFill>
                <a:srgbClr val="000000"/>
              </a:solidFill>
              <a:latin typeface="+mj-lt"/>
            </a:endParaRPr>
          </a:p>
        </p:txBody>
      </p:sp>
      <p:pic>
        <p:nvPicPr>
          <p:cNvPr id="7" name="Picture 6">
            <a:extLst>
              <a:ext uri="{FF2B5EF4-FFF2-40B4-BE49-F238E27FC236}">
                <a16:creationId xmlns:a16="http://schemas.microsoft.com/office/drawing/2014/main" id="{FBAEADEE-A7B1-4EA5-A446-9FB478C2574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8" name="Slika 6">
            <a:extLst>
              <a:ext uri="{FF2B5EF4-FFF2-40B4-BE49-F238E27FC236}">
                <a16:creationId xmlns:a16="http://schemas.microsoft.com/office/drawing/2014/main" id="{6209E3BB-1D16-4EC0-B427-5C253ABC7C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23365525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CustomShape 1"/>
          <p:cNvSpPr/>
          <p:nvPr/>
        </p:nvSpPr>
        <p:spPr>
          <a:xfrm>
            <a:off x="3223039" y="2241608"/>
            <a:ext cx="6199200" cy="1603680"/>
          </a:xfrm>
          <a:prstGeom prst="roundRect">
            <a:avLst>
              <a:gd name="adj" fmla="val 16667"/>
            </a:avLst>
          </a:prstGeom>
          <a:ln/>
        </p:spPr>
        <p:style>
          <a:lnRef idx="1">
            <a:schemeClr val="accent1"/>
          </a:lnRef>
          <a:fillRef idx="1003">
            <a:schemeClr val="lt2"/>
          </a:fillRef>
          <a:effectRef idx="1">
            <a:schemeClr val="accent1"/>
          </a:effectRef>
          <a:fontRef idx="minor">
            <a:schemeClr val="dk1"/>
          </a:fontRef>
        </p:style>
        <p:txBody>
          <a:bodyPr lIns="120000" tIns="60000" rIns="120000" bIns="60000" anchor="ctr"/>
          <a:lstStyle/>
          <a:p>
            <a:pPr algn="ctr" defTabSz="1219170">
              <a:defRPr/>
            </a:pPr>
            <a:r>
              <a:rPr lang="hr-HR" sz="3200" b="1" spc="-1">
                <a:solidFill>
                  <a:schemeClr val="tx1"/>
                </a:solidFill>
                <a:latin typeface="+mj-lt"/>
                <a:ea typeface="MS PGothic"/>
              </a:rPr>
              <a:t>HVALA NA POZORNOSTI!</a:t>
            </a:r>
            <a:endParaRPr lang="hr-HR" sz="3200" b="1" spc="-1">
              <a:solidFill>
                <a:schemeClr val="tx1"/>
              </a:solidFill>
              <a:latin typeface="+mj-lt"/>
            </a:endParaRPr>
          </a:p>
        </p:txBody>
      </p:sp>
      <p:pic>
        <p:nvPicPr>
          <p:cNvPr id="2" name="Slika 1">
            <a:extLst>
              <a:ext uri="{FF2B5EF4-FFF2-40B4-BE49-F238E27FC236}">
                <a16:creationId xmlns:a16="http://schemas.microsoft.com/office/drawing/2014/main" id="{8A14B137-424C-419F-9A73-F34A180F1BB2}"/>
              </a:ext>
            </a:extLst>
          </p:cNvPr>
          <p:cNvPicPr>
            <a:picLocks noChangeAspect="1"/>
          </p:cNvPicPr>
          <p:nvPr/>
        </p:nvPicPr>
        <p:blipFill>
          <a:blip r:embed="rId3"/>
          <a:stretch>
            <a:fillRect/>
          </a:stretch>
        </p:blipFill>
        <p:spPr>
          <a:xfrm>
            <a:off x="107019" y="6202802"/>
            <a:ext cx="2267909" cy="542591"/>
          </a:xfrm>
          <a:prstGeom prst="rect">
            <a:avLst/>
          </a:prstGeom>
        </p:spPr>
      </p:pic>
      <p:pic>
        <p:nvPicPr>
          <p:cNvPr id="4" name="Slika 6">
            <a:extLst>
              <a:ext uri="{FF2B5EF4-FFF2-40B4-BE49-F238E27FC236}">
                <a16:creationId xmlns:a16="http://schemas.microsoft.com/office/drawing/2014/main" id="{FFE5CB75-EEAA-49C6-BA7E-7CD2582141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126236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037" y="847085"/>
            <a:ext cx="10289137" cy="636015"/>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en-GB" sz="3000" b="1" err="1">
                <a:latin typeface="+mj-lt"/>
                <a:ea typeface="MS PGothic" pitchFamily="34" charset="-128"/>
              </a:rPr>
              <a:t>Nacionalni</a:t>
            </a:r>
            <a:r>
              <a:rPr lang="en-GB" sz="3000" b="1">
                <a:latin typeface="+mj-lt"/>
                <a:ea typeface="MS PGothic" pitchFamily="34" charset="-128"/>
              </a:rPr>
              <a:t> plan </a:t>
            </a:r>
            <a:r>
              <a:rPr lang="en-GB" sz="3000" b="1" err="1">
                <a:latin typeface="+mj-lt"/>
                <a:ea typeface="MS PGothic" pitchFamily="34" charset="-128"/>
              </a:rPr>
              <a:t>oporavka</a:t>
            </a:r>
            <a:r>
              <a:rPr lang="en-GB" sz="3000" b="1">
                <a:latin typeface="+mj-lt"/>
                <a:ea typeface="MS PGothic" pitchFamily="34" charset="-128"/>
              </a:rPr>
              <a:t> </a:t>
            </a:r>
            <a:r>
              <a:rPr lang="en-GB" sz="3000" b="1" err="1">
                <a:latin typeface="+mj-lt"/>
                <a:ea typeface="MS PGothic" pitchFamily="34" charset="-128"/>
              </a:rPr>
              <a:t>i</a:t>
            </a:r>
            <a:r>
              <a:rPr lang="en-GB" sz="3000" b="1">
                <a:latin typeface="+mj-lt"/>
                <a:ea typeface="MS PGothic" pitchFamily="34" charset="-128"/>
              </a:rPr>
              <a:t> </a:t>
            </a:r>
            <a:r>
              <a:rPr lang="en-GB" sz="3000" b="1" err="1">
                <a:latin typeface="+mj-lt"/>
                <a:ea typeface="MS PGothic" pitchFamily="34" charset="-128"/>
              </a:rPr>
              <a:t>otpornosti</a:t>
            </a:r>
            <a:r>
              <a:rPr lang="en-GB" sz="3000" b="1">
                <a:latin typeface="+mj-lt"/>
                <a:ea typeface="MS PGothic" pitchFamily="34" charset="-128"/>
              </a:rPr>
              <a:t> </a:t>
            </a:r>
            <a:r>
              <a:rPr lang="en-GB" sz="3000" b="1">
                <a:solidFill>
                  <a:schemeClr val="tx1"/>
                </a:solidFill>
                <a:latin typeface="+mj-lt"/>
                <a:ea typeface="MS PGothic" pitchFamily="34" charset="-128"/>
              </a:rPr>
              <a:t>2021.-2026.</a:t>
            </a:r>
            <a:endParaRPr lang="hr-HR" sz="3000" b="1">
              <a:solidFill>
                <a:schemeClr val="tx1"/>
              </a:solidFill>
              <a:latin typeface="+mj-lt"/>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a:extLst>
              <a:ext uri="{FF2B5EF4-FFF2-40B4-BE49-F238E27FC236}">
                <a16:creationId xmlns:a16="http://schemas.microsoft.com/office/drawing/2014/main" id="{A2BFB17B-D867-4E2D-A2E8-6A9EBD7BF38B}"/>
              </a:ext>
            </a:extLst>
          </p:cNvPr>
          <p:cNvSpPr txBox="1"/>
          <p:nvPr/>
        </p:nvSpPr>
        <p:spPr>
          <a:xfrm>
            <a:off x="940036" y="2093736"/>
            <a:ext cx="10289137" cy="3139321"/>
          </a:xfrm>
          <a:prstGeom prst="rect">
            <a:avLst/>
          </a:prstGeom>
        </p:spPr>
        <p:style>
          <a:lnRef idx="0">
            <a:scrgbClr r="0" g="0" b="0"/>
          </a:lnRef>
          <a:fillRef idx="1003">
            <a:schemeClr val="lt1"/>
          </a:fillRef>
          <a:effectRef idx="0">
            <a:scrgbClr r="0" g="0" b="0"/>
          </a:effectRef>
          <a:fontRef idx="major"/>
        </p:style>
        <p:txBody>
          <a:bodyPr wrap="square" rtlCol="0">
            <a:spAutoFit/>
          </a:bodyPr>
          <a:lstStyle/>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sz="1800" b="1" err="1">
                <a:effectLst/>
                <a:latin typeface="+mj-lt"/>
                <a:ea typeface="Times New Roman" panose="02020603050405020304" pitchFamily="18" charset="0"/>
                <a:cs typeface="Times New Roman" panose="02020603050405020304" pitchFamily="18" charset="0"/>
              </a:rPr>
              <a:t>Komponenta</a:t>
            </a:r>
            <a:r>
              <a:rPr lang="en-GB" sz="1800" b="1">
                <a:effectLst/>
                <a:latin typeface="+mj-lt"/>
                <a:ea typeface="Times New Roman" panose="02020603050405020304" pitchFamily="18" charset="0"/>
                <a:cs typeface="Times New Roman" panose="02020603050405020304" pitchFamily="18" charset="0"/>
              </a:rPr>
              <a:t> 1: </a:t>
            </a:r>
            <a:r>
              <a:rPr lang="en-GB" sz="1800" b="1" err="1">
                <a:effectLst/>
                <a:latin typeface="+mj-lt"/>
                <a:ea typeface="Times New Roman" panose="02020603050405020304" pitchFamily="18" charset="0"/>
                <a:cs typeface="Times New Roman" panose="02020603050405020304" pitchFamily="18" charset="0"/>
              </a:rPr>
              <a:t>Gospodarstvo</a:t>
            </a:r>
            <a:endParaRPr lang="en-GB" sz="1800" b="1">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GB" sz="1800" b="1">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pl-PL">
                <a:latin typeface="+mj-lt"/>
                <a:cs typeface="Times New Roman" panose="02020603050405020304" pitchFamily="18" charset="0"/>
              </a:rPr>
              <a:t>C1.1. Otporno, zeleno i digitalno gospodarstvo </a:t>
            </a:r>
            <a:endParaRPr lang="en-GB">
              <a:latin typeface="+mj-lt"/>
              <a:cs typeface="Times New Roman" panose="02020603050405020304" pitchFamily="18" charset="0"/>
            </a:endParaRPr>
          </a:p>
          <a:p>
            <a:pPr marL="285750" indent="-285750" algn="just">
              <a:buFont typeface="Arial" panose="020B0604020202020204" pitchFamily="34" charset="0"/>
              <a:buChar char="•"/>
            </a:pPr>
            <a:endParaRPr lang="en-GB">
              <a:latin typeface="+mj-lt"/>
              <a:cs typeface="Times New Roman" panose="02020603050405020304" pitchFamily="18" charset="0"/>
            </a:endParaRPr>
          </a:p>
          <a:p>
            <a:pPr marL="285750" indent="-285750" algn="just">
              <a:buFont typeface="Arial" panose="020B0604020202020204" pitchFamily="34" charset="0"/>
              <a:buChar char="•"/>
            </a:pPr>
            <a:r>
              <a:rPr lang="en-GB">
                <a:latin typeface="+mj-lt"/>
                <a:cs typeface="Times New Roman" panose="02020603050405020304" pitchFamily="18" charset="0"/>
              </a:rPr>
              <a:t>   </a:t>
            </a:r>
            <a:r>
              <a:rPr lang="hr-HR">
                <a:latin typeface="+mj-lt"/>
                <a:cs typeface="Times New Roman" panose="02020603050405020304" pitchFamily="18" charset="0"/>
              </a:rPr>
              <a:t>C1.1.2. Poticanje inovacija i digitalizacija gospodarstva</a:t>
            </a:r>
            <a:endParaRPr lang="en-GB">
              <a:latin typeface="+mj-lt"/>
              <a:cs typeface="Times New Roman" panose="02020603050405020304" pitchFamily="18" charset="0"/>
            </a:endParaRPr>
          </a:p>
          <a:p>
            <a:pPr marL="285750" indent="-285750" algn="just">
              <a:buFont typeface="Arial" panose="020B0604020202020204" pitchFamily="34" charset="0"/>
              <a:buChar char="•"/>
            </a:pPr>
            <a:endParaRPr lang="en-GB">
              <a:latin typeface="+mj-lt"/>
              <a:cs typeface="Times New Roman" panose="02020603050405020304" pitchFamily="18" charset="0"/>
            </a:endParaRPr>
          </a:p>
          <a:p>
            <a:pPr marL="285750" indent="-285750" algn="just">
              <a:buFont typeface="Arial" panose="020B0604020202020204" pitchFamily="34" charset="0"/>
              <a:buChar char="•"/>
            </a:pPr>
            <a:r>
              <a:rPr lang="pt-BR">
                <a:latin typeface="+mj-lt"/>
                <a:cs typeface="Times New Roman" panose="02020603050405020304" pitchFamily="18" charset="0"/>
              </a:rPr>
              <a:t>        C1.1.2. R2 Reforma financiranja inovacija</a:t>
            </a:r>
          </a:p>
          <a:p>
            <a:pPr marL="285750" indent="-285750" algn="just">
              <a:buFont typeface="Arial" panose="020B0604020202020204" pitchFamily="34" charset="0"/>
              <a:buChar char="•"/>
            </a:pPr>
            <a:endParaRPr lang="pt-BR">
              <a:latin typeface="+mj-lt"/>
              <a:cs typeface="Times New Roman" panose="02020603050405020304" pitchFamily="18" charset="0"/>
            </a:endParaRPr>
          </a:p>
          <a:p>
            <a:pPr marL="285750" indent="-285750" algn="just">
              <a:buFont typeface="Arial" panose="020B0604020202020204" pitchFamily="34" charset="0"/>
              <a:buChar char="•"/>
            </a:pPr>
            <a:r>
              <a:rPr lang="en-GB">
                <a:latin typeface="+mj-lt"/>
                <a:cs typeface="Times New Roman" panose="02020603050405020304" pitchFamily="18" charset="0"/>
              </a:rPr>
              <a:t>             </a:t>
            </a:r>
            <a:r>
              <a:rPr lang="en-GB" b="1">
                <a:latin typeface="+mj-lt"/>
                <a:cs typeface="Times New Roman" panose="02020603050405020304" pitchFamily="18" charset="0"/>
              </a:rPr>
              <a:t>C1.1.2. R2 I5 </a:t>
            </a:r>
            <a:r>
              <a:rPr lang="en-GB" b="1" err="1">
                <a:latin typeface="+mj-lt"/>
                <a:cs typeface="Times New Roman" panose="02020603050405020304" pitchFamily="18" charset="0"/>
              </a:rPr>
              <a:t>Komercijalizacija</a:t>
            </a:r>
            <a:r>
              <a:rPr lang="en-GB" b="1">
                <a:latin typeface="+mj-lt"/>
                <a:cs typeface="Times New Roman" panose="02020603050405020304" pitchFamily="18" charset="0"/>
              </a:rPr>
              <a:t> </a:t>
            </a:r>
            <a:r>
              <a:rPr lang="en-GB" b="1" err="1">
                <a:latin typeface="+mj-lt"/>
                <a:cs typeface="Times New Roman" panose="02020603050405020304" pitchFamily="18" charset="0"/>
              </a:rPr>
              <a:t>inovacija</a:t>
            </a:r>
            <a:endParaRPr lang="en-GB" b="1">
              <a:latin typeface="+mj-lt"/>
              <a:cs typeface="Times New Roman" panose="02020603050405020304" pitchFamily="18" charset="0"/>
            </a:endParaRPr>
          </a:p>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p:txBody>
      </p:sp>
      <p:pic>
        <p:nvPicPr>
          <p:cNvPr id="6" name="Slika 6">
            <a:extLst>
              <a:ext uri="{FF2B5EF4-FFF2-40B4-BE49-F238E27FC236}">
                <a16:creationId xmlns:a16="http://schemas.microsoft.com/office/drawing/2014/main" id="{3998AD38-67AA-4CAE-AF02-D97CA374B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5306" y="6241623"/>
            <a:ext cx="2136479" cy="474773"/>
          </a:xfrm>
          <a:prstGeom prst="rect">
            <a:avLst/>
          </a:prstGeom>
        </p:spPr>
      </p:pic>
    </p:spTree>
    <p:extLst>
      <p:ext uri="{BB962C8B-B14F-4D97-AF65-F5344CB8AC3E}">
        <p14:creationId xmlns:p14="http://schemas.microsoft.com/office/powerpoint/2010/main" val="3139742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0116" y="907092"/>
            <a:ext cx="10289137" cy="636015"/>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en-GB" sz="2800" b="1">
                <a:latin typeface="+mj-lt"/>
                <a:ea typeface="MS PGothic" pitchFamily="34" charset="-128"/>
              </a:rPr>
              <a:t>C 1.1.2. R2-I5</a:t>
            </a:r>
            <a:r>
              <a:rPr lang="hr-HR" sz="2800" b="1">
                <a:latin typeface="+mj-lt"/>
                <a:ea typeface="MS PGothic" pitchFamily="34" charset="-128"/>
              </a:rPr>
              <a:t> </a:t>
            </a:r>
            <a:r>
              <a:rPr lang="en-GB" sz="2800" b="1">
                <a:latin typeface="+mj-lt"/>
                <a:ea typeface="MS PGothic" pitchFamily="34" charset="-128"/>
              </a:rPr>
              <a:t>Komercijalizacija inovacija</a:t>
            </a:r>
            <a:endParaRPr lang="hr-HR" sz="3000" b="1">
              <a:latin typeface="+mj-lt"/>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a:extLst>
              <a:ext uri="{FF2B5EF4-FFF2-40B4-BE49-F238E27FC236}">
                <a16:creationId xmlns:a16="http://schemas.microsoft.com/office/drawing/2014/main" id="{A2BFB17B-D867-4E2D-A2E8-6A9EBD7BF38B}"/>
              </a:ext>
            </a:extLst>
          </p:cNvPr>
          <p:cNvSpPr txBox="1"/>
          <p:nvPr/>
        </p:nvSpPr>
        <p:spPr>
          <a:xfrm>
            <a:off x="1164282" y="2200193"/>
            <a:ext cx="10079882" cy="4247317"/>
          </a:xfrm>
          <a:prstGeom prst="rect">
            <a:avLst/>
          </a:prstGeom>
          <a:noFill/>
        </p:spPr>
        <p:txBody>
          <a:bodyPr wrap="square" rtlCol="0">
            <a:spAutoFit/>
          </a:bodyPr>
          <a:lstStyle/>
          <a:p>
            <a:pPr marL="342900" indent="-342900"/>
            <a:r>
              <a:rPr lang="en-GB" dirty="0">
                <a:solidFill>
                  <a:srgbClr val="FF0000"/>
                </a:solidFill>
              </a:rPr>
              <a:t>                                                                                                          </a:t>
            </a:r>
            <a:r>
              <a:rPr lang="en-GB" b="1" dirty="0">
                <a:latin typeface="+mj-lt"/>
              </a:rPr>
              <a:t>MSP-</a:t>
            </a:r>
            <a:r>
              <a:rPr lang="en-GB" b="1" dirty="0" err="1">
                <a:latin typeface="+mj-lt"/>
              </a:rPr>
              <a:t>ovima</a:t>
            </a:r>
            <a:r>
              <a:rPr lang="en-GB" b="1" dirty="0">
                <a:latin typeface="+mj-lt"/>
              </a:rPr>
              <a:t> </a:t>
            </a:r>
            <a:r>
              <a:rPr lang="en-GB" b="1" dirty="0" err="1">
                <a:latin typeface="+mj-lt"/>
              </a:rPr>
              <a:t>sa</a:t>
            </a:r>
            <a:r>
              <a:rPr lang="en-GB" b="1" dirty="0">
                <a:latin typeface="+mj-lt"/>
              </a:rPr>
              <a:t> </a:t>
            </a:r>
            <a:r>
              <a:rPr lang="en-GB" b="1" dirty="0" err="1">
                <a:latin typeface="+mj-lt"/>
              </a:rPr>
              <a:t>zrelim</a:t>
            </a:r>
            <a:r>
              <a:rPr lang="en-GB" b="1" dirty="0">
                <a:latin typeface="+mj-lt"/>
              </a:rPr>
              <a:t> </a:t>
            </a:r>
            <a:r>
              <a:rPr lang="en-GB" b="1" dirty="0" err="1">
                <a:latin typeface="+mj-lt"/>
              </a:rPr>
              <a:t>inovacijskim</a:t>
            </a:r>
            <a:r>
              <a:rPr lang="en-GB" b="1" dirty="0">
                <a:latin typeface="+mj-lt"/>
              </a:rPr>
              <a:t> </a:t>
            </a:r>
            <a:r>
              <a:rPr lang="en-GB" b="1" dirty="0" err="1">
                <a:latin typeface="+mj-lt"/>
              </a:rPr>
              <a:t>projektima</a:t>
            </a:r>
            <a:endParaRPr lang="en-GB" b="1" dirty="0">
              <a:latin typeface="+mj-lt"/>
            </a:endParaRPr>
          </a:p>
          <a:p>
            <a:pPr marL="342900" indent="-342900"/>
            <a:r>
              <a:rPr lang="hr-HR" b="1" dirty="0">
                <a:latin typeface="+mj-lt"/>
              </a:rPr>
              <a:t>	</a:t>
            </a:r>
          </a:p>
          <a:p>
            <a:pPr marL="342900" indent="-342900"/>
            <a:r>
              <a:rPr lang="hr-HR" b="1" dirty="0">
                <a:latin typeface="+mj-lt"/>
              </a:rPr>
              <a:t>	</a:t>
            </a:r>
            <a:endParaRPr lang="en-GB" b="1" dirty="0">
              <a:latin typeface="+mj-lt"/>
            </a:endParaRPr>
          </a:p>
          <a:p>
            <a:pPr marL="342900" indent="-342900"/>
            <a:r>
              <a:rPr lang="en-US" b="1" dirty="0">
                <a:latin typeface="+mj-lt"/>
              </a:rPr>
              <a:t>                                                                                                            380.000.000,00 HRK</a:t>
            </a:r>
            <a:endParaRPr lang="hr-HR" b="1" dirty="0">
              <a:latin typeface="+mj-lt"/>
            </a:endParaRPr>
          </a:p>
          <a:p>
            <a:pPr marL="342900" indent="-342900"/>
            <a:r>
              <a:rPr lang="en-US" b="1" dirty="0">
                <a:latin typeface="+mj-lt"/>
                <a:ea typeface="Times New Roman" panose="02020603050405020304" pitchFamily="18" charset="0"/>
              </a:rPr>
              <a:t>                                                                                                         </a:t>
            </a:r>
          </a:p>
          <a:p>
            <a:pPr marL="342900" indent="-342900"/>
            <a:endParaRPr lang="en-US" b="1" dirty="0">
              <a:latin typeface="+mj-lt"/>
              <a:ea typeface="Times New Roman" panose="02020603050405020304" pitchFamily="18" charset="0"/>
            </a:endParaRPr>
          </a:p>
          <a:p>
            <a:pPr marL="342900" indent="-342900"/>
            <a:r>
              <a:rPr lang="en-US" b="1" dirty="0">
                <a:latin typeface="+mj-lt"/>
                <a:ea typeface="Times New Roman" panose="02020603050405020304" pitchFamily="18" charset="0"/>
              </a:rPr>
              <a:t>                                                                                                              </a:t>
            </a:r>
            <a:r>
              <a:rPr lang="hr-HR" b="1" dirty="0">
                <a:latin typeface="+mj-lt"/>
                <a:ea typeface="Times New Roman" panose="02020603050405020304" pitchFamily="18" charset="0"/>
              </a:rPr>
              <a:t>5.320.000,00 </a:t>
            </a:r>
            <a:r>
              <a:rPr lang="hr-HR" b="1" dirty="0">
                <a:latin typeface="+mj-lt"/>
              </a:rPr>
              <a:t> HRK</a:t>
            </a:r>
            <a:endParaRPr lang="en-US" b="1" dirty="0">
              <a:latin typeface="+mj-lt"/>
            </a:endParaRPr>
          </a:p>
          <a:p>
            <a:pPr marL="342900" indent="-342900"/>
            <a:endParaRPr lang="en-US" dirty="0"/>
          </a:p>
          <a:p>
            <a:pPr marL="342900" indent="-342900"/>
            <a:r>
              <a:rPr lang="en-GB" dirty="0"/>
              <a:t>                                                                                                         </a:t>
            </a:r>
          </a:p>
          <a:p>
            <a:pPr marL="342900" indent="-342900"/>
            <a:r>
              <a:rPr lang="en-GB" dirty="0"/>
              <a:t>                                                                                                           </a:t>
            </a:r>
            <a:r>
              <a:rPr lang="en-GB" b="1" dirty="0">
                <a:latin typeface="+mj-lt"/>
              </a:rPr>
              <a:t>760.000,00 HRK</a:t>
            </a:r>
          </a:p>
          <a:p>
            <a:pPr marL="342900" indent="-342900"/>
            <a:endParaRPr lang="en-GB" dirty="0"/>
          </a:p>
          <a:p>
            <a:pPr marL="342900" indent="-342900"/>
            <a:r>
              <a:rPr lang="en-GB" dirty="0"/>
              <a:t>                                                                                                                 </a:t>
            </a:r>
            <a:endParaRPr lang="en-GB" b="1" dirty="0"/>
          </a:p>
          <a:p>
            <a:pPr marL="342900" indent="-342900"/>
            <a:endParaRPr lang="en-GB" dirty="0"/>
          </a:p>
          <a:p>
            <a:pPr marL="342900" indent="-342900" algn="just"/>
            <a:endParaRPr lang="en-GB" dirty="0">
              <a:highlight>
                <a:srgbClr val="00FF00"/>
              </a:highlight>
            </a:endParaRPr>
          </a:p>
          <a:p>
            <a:pPr marL="342900" indent="-342900" algn="just"/>
            <a:endParaRPr lang="hr-HR" dirty="0">
              <a:highlight>
                <a:srgbClr val="00FF00"/>
              </a:highlight>
            </a:endParaRPr>
          </a:p>
        </p:txBody>
      </p:sp>
      <p:sp>
        <p:nvSpPr>
          <p:cNvPr id="3" name="Right Arrow 2"/>
          <p:cNvSpPr/>
          <p:nvPr/>
        </p:nvSpPr>
        <p:spPr>
          <a:xfrm>
            <a:off x="1273918" y="3859174"/>
            <a:ext cx="5081666"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a:solidFill>
                  <a:schemeClr val="tx1"/>
                </a:solidFill>
                <a:latin typeface="+mj-lt"/>
              </a:rPr>
              <a:t>Maksimalni iznos pojedinačne potpore</a:t>
            </a:r>
            <a:endParaRPr lang="en-US" b="1">
              <a:solidFill>
                <a:schemeClr val="tx1"/>
              </a:solidFill>
              <a:latin typeface="+mj-lt"/>
            </a:endParaRPr>
          </a:p>
        </p:txBody>
      </p:sp>
      <p:sp>
        <p:nvSpPr>
          <p:cNvPr id="9" name="Right Arrow 8"/>
          <p:cNvSpPr/>
          <p:nvPr/>
        </p:nvSpPr>
        <p:spPr>
          <a:xfrm>
            <a:off x="1273918" y="4625949"/>
            <a:ext cx="5081666"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a:solidFill>
                  <a:schemeClr val="tx1"/>
                </a:solidFill>
                <a:latin typeface="+mj-lt"/>
              </a:rPr>
              <a:t>M</a:t>
            </a:r>
            <a:r>
              <a:rPr lang="en-US" b="1">
                <a:solidFill>
                  <a:schemeClr val="tx1"/>
                </a:solidFill>
                <a:latin typeface="+mj-lt"/>
              </a:rPr>
              <a:t>in</a:t>
            </a:r>
            <a:r>
              <a:rPr lang="hr-HR" b="1">
                <a:solidFill>
                  <a:schemeClr val="tx1"/>
                </a:solidFill>
                <a:latin typeface="+mj-lt"/>
              </a:rPr>
              <a:t>imalni iznos pojedinačne potpore</a:t>
            </a:r>
            <a:endParaRPr lang="en-US" b="1">
              <a:solidFill>
                <a:schemeClr val="tx1"/>
              </a:solidFill>
              <a:latin typeface="+mj-lt"/>
            </a:endParaRPr>
          </a:p>
        </p:txBody>
      </p:sp>
      <p:sp>
        <p:nvSpPr>
          <p:cNvPr id="10" name="Right Arrow 9"/>
          <p:cNvSpPr/>
          <p:nvPr/>
        </p:nvSpPr>
        <p:spPr>
          <a:xfrm>
            <a:off x="1273918" y="2974485"/>
            <a:ext cx="5081666"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err="1">
                <a:solidFill>
                  <a:schemeClr val="tx1"/>
                </a:solidFill>
                <a:latin typeface="+mj-lt"/>
              </a:rPr>
              <a:t>Alokacija</a:t>
            </a:r>
            <a:r>
              <a:rPr lang="en-US" b="1">
                <a:solidFill>
                  <a:schemeClr val="tx1"/>
                </a:solidFill>
                <a:latin typeface="+mj-lt"/>
              </a:rPr>
              <a:t> </a:t>
            </a:r>
            <a:r>
              <a:rPr lang="en-US" b="1" err="1">
                <a:solidFill>
                  <a:schemeClr val="tx1"/>
                </a:solidFill>
                <a:latin typeface="+mj-lt"/>
              </a:rPr>
              <a:t>poziva</a:t>
            </a:r>
            <a:endParaRPr lang="en-US" b="1">
              <a:solidFill>
                <a:schemeClr val="tx1"/>
              </a:solidFill>
              <a:latin typeface="+mj-lt"/>
            </a:endParaRPr>
          </a:p>
        </p:txBody>
      </p:sp>
      <p:sp>
        <p:nvSpPr>
          <p:cNvPr id="11" name="Right Arrow 10"/>
          <p:cNvSpPr/>
          <p:nvPr/>
        </p:nvSpPr>
        <p:spPr>
          <a:xfrm>
            <a:off x="1273918" y="2200193"/>
            <a:ext cx="5081666"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latin typeface="+mj-lt"/>
              </a:rPr>
              <a:t>Kome je namijenjeno</a:t>
            </a:r>
            <a:r>
              <a:rPr lang="en-US">
                <a:solidFill>
                  <a:schemeClr val="tx1"/>
                </a:solidFill>
                <a:latin typeface="+mj-lt"/>
              </a:rPr>
              <a:t>?</a:t>
            </a:r>
          </a:p>
        </p:txBody>
      </p:sp>
      <p:pic>
        <p:nvPicPr>
          <p:cNvPr id="12" name="Slika 6">
            <a:extLst>
              <a:ext uri="{FF2B5EF4-FFF2-40B4-BE49-F238E27FC236}">
                <a16:creationId xmlns:a16="http://schemas.microsoft.com/office/drawing/2014/main" id="{9F8FF103-17D1-4A45-B79A-144D2642D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0676" y="6283684"/>
            <a:ext cx="2136479" cy="474773"/>
          </a:xfrm>
          <a:prstGeom prst="rect">
            <a:avLst/>
          </a:prstGeom>
        </p:spPr>
      </p:pic>
    </p:spTree>
    <p:extLst>
      <p:ext uri="{BB962C8B-B14F-4D97-AF65-F5344CB8AC3E}">
        <p14:creationId xmlns:p14="http://schemas.microsoft.com/office/powerpoint/2010/main" val="2316898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903356"/>
            <a:ext cx="10289137" cy="4161013"/>
          </a:xfrm>
        </p:spPr>
        <p:style>
          <a:lnRef idx="1">
            <a:schemeClr val="accent1"/>
          </a:lnRef>
          <a:fillRef idx="1003">
            <a:schemeClr val="lt1"/>
          </a:fillRef>
          <a:effectRef idx="1">
            <a:schemeClr val="accent1"/>
          </a:effectRef>
          <a:fontRef idx="minor">
            <a:schemeClr val="dk1"/>
          </a:fontRef>
        </p:style>
        <p:txBody>
          <a:bodyPr>
            <a:normAutofit fontScale="90000"/>
          </a:bodyPr>
          <a:lstStyle/>
          <a:p>
            <a:pPr algn="l"/>
            <a:r>
              <a:rPr lang="en-US" sz="2200" b="1" dirty="0"/>
              <a:t>PREDMET POZIVA:</a:t>
            </a:r>
            <a:br>
              <a:rPr lang="en-US" sz="2200" b="1" dirty="0">
                <a:solidFill>
                  <a:srgbClr val="C00000"/>
                </a:solidFill>
              </a:rPr>
            </a:br>
            <a:br>
              <a:rPr lang="hr-HR" sz="2200" b="1" dirty="0">
                <a:solidFill>
                  <a:srgbClr val="C00000"/>
                </a:solidFill>
              </a:rPr>
            </a:br>
            <a:r>
              <a:rPr lang="hr-HR" sz="2200" dirty="0"/>
              <a:t>Ovim Pozivom će se </a:t>
            </a:r>
            <a:r>
              <a:rPr lang="hr-HR" sz="2200" b="1" dirty="0"/>
              <a:t>poticati ulaganja neophodna za komercijalizaciju inovacija i rezultata istraživanja i razvoja</a:t>
            </a:r>
            <a:r>
              <a:rPr lang="hr-HR" sz="2200" dirty="0"/>
              <a:t>. Poticat će se inovativni projekti s najvećom vjerojatnošću za komercijalni uspjeh, a čime će se pokrenuti poslovne aktivnosti i pokretanje proizvodnje na temelju primijenjenih rješenja. Rezultati projekta su </a:t>
            </a:r>
            <a:r>
              <a:rPr lang="hr-HR" sz="2200" b="1" dirty="0"/>
              <a:t>inovacije koje su spremne za tržište </a:t>
            </a:r>
            <a:r>
              <a:rPr lang="hr-HR" sz="2200" dirty="0"/>
              <a:t>(TRL 9).</a:t>
            </a:r>
            <a:br>
              <a:rPr lang="hr-HR" sz="2200" dirty="0"/>
            </a:br>
            <a:br>
              <a:rPr lang="hr-HR" sz="2200" dirty="0">
                <a:highlight>
                  <a:srgbClr val="FFFF00"/>
                </a:highlight>
              </a:rPr>
            </a:br>
            <a:r>
              <a:rPr lang="hr-HR" sz="2200" b="1" dirty="0"/>
              <a:t>SVRHA (CILJ) POZIVA: </a:t>
            </a:r>
            <a:br>
              <a:rPr lang="en-US" sz="2200" b="1" dirty="0"/>
            </a:br>
            <a:br>
              <a:rPr lang="hr-HR" sz="2200" b="1" dirty="0">
                <a:solidFill>
                  <a:srgbClr val="C00000"/>
                </a:solidFill>
              </a:rPr>
            </a:br>
            <a:r>
              <a:rPr lang="hr-HR" sz="2200" dirty="0"/>
              <a:t>Ovim Pozivom potaknut će se </a:t>
            </a:r>
            <a:r>
              <a:rPr lang="hr-HR" sz="2200" b="1" dirty="0"/>
              <a:t>komercijalizacija inovativnih proizvoda i usluga </a:t>
            </a:r>
            <a:r>
              <a:rPr lang="hr-HR" sz="2200" dirty="0"/>
              <a:t>koji su nastali primjenom rezultata istraživanja, razvoja i inovacija (</a:t>
            </a:r>
            <a:r>
              <a:rPr lang="hr-HR" sz="2200" i="1" dirty="0" err="1"/>
              <a:t>in-house</a:t>
            </a:r>
            <a:r>
              <a:rPr lang="hr-HR" sz="2200" dirty="0"/>
              <a:t> ili pribavljenih od drugih strana po tržišnim uvjetima), čime će se </a:t>
            </a:r>
            <a:r>
              <a:rPr lang="hr-HR" sz="2200" b="1" dirty="0"/>
              <a:t>povećati inovativni kapacitet MSP-ova </a:t>
            </a:r>
            <a:r>
              <a:rPr lang="hr-HR" sz="2200" dirty="0"/>
              <a:t>te </a:t>
            </a:r>
            <a:r>
              <a:rPr lang="hr-HR" sz="2200" b="1" dirty="0"/>
              <a:t>povećati izvoz </a:t>
            </a:r>
            <a:r>
              <a:rPr lang="hr-HR" sz="2200" dirty="0"/>
              <a:t>inovativnih proizvoda, usluga ili tehnologija MSP-ova.</a:t>
            </a:r>
            <a:br>
              <a:rPr lang="hr-HR" sz="3200" dirty="0"/>
            </a:br>
            <a:endParaRPr lang="hr-HR" sz="3000" b="1" dirty="0">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6" name="Slika 6">
            <a:extLst>
              <a:ext uri="{FF2B5EF4-FFF2-40B4-BE49-F238E27FC236}">
                <a16:creationId xmlns:a16="http://schemas.microsoft.com/office/drawing/2014/main" id="{04B660EB-7AE2-40CA-9030-25281E136B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315" y="6301525"/>
            <a:ext cx="2136479" cy="474773"/>
          </a:xfrm>
          <a:prstGeom prst="rect">
            <a:avLst/>
          </a:prstGeom>
        </p:spPr>
      </p:pic>
    </p:spTree>
    <p:extLst>
      <p:ext uri="{BB962C8B-B14F-4D97-AF65-F5344CB8AC3E}">
        <p14:creationId xmlns:p14="http://schemas.microsoft.com/office/powerpoint/2010/main" val="907449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9359" y="886791"/>
            <a:ext cx="10289137" cy="4161013"/>
          </a:xfrm>
        </p:spPr>
        <p:txBody>
          <a:bodyPr>
            <a:normAutofit/>
          </a:bodyPr>
          <a:lstStyle/>
          <a:p>
            <a:pPr algn="l"/>
            <a:br>
              <a:rPr lang="hr-HR" sz="1800"/>
            </a:br>
            <a:endParaRPr lang="hr-HR" sz="18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3192087" cy="757979"/>
          </a:xfrm>
          <a:prstGeom prst="rect">
            <a:avLst/>
          </a:prstGeom>
          <a:noFill/>
        </p:spPr>
      </p:pic>
      <p:sp>
        <p:nvSpPr>
          <p:cNvPr id="9" name="Pentagon 8"/>
          <p:cNvSpPr/>
          <p:nvPr/>
        </p:nvSpPr>
        <p:spPr>
          <a:xfrm>
            <a:off x="233213" y="841471"/>
            <a:ext cx="3172884" cy="806451"/>
          </a:xfrm>
          <a:prstGeom prst="homePlate">
            <a:avLst/>
          </a:prstGeom>
          <a:solidFill>
            <a:schemeClr val="accent1"/>
          </a:solidFill>
          <a:ln>
            <a:solidFill>
              <a:schemeClr val="tx2"/>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hr-HR" sz="1867" b="1">
                <a:solidFill>
                  <a:schemeClr val="tx1"/>
                </a:solidFill>
                <a:latin typeface="+mj-lt"/>
              </a:rPr>
              <a:t>TIP NATJEČAJA</a:t>
            </a:r>
          </a:p>
        </p:txBody>
      </p:sp>
      <p:sp>
        <p:nvSpPr>
          <p:cNvPr id="10" name="Pentagon 9"/>
          <p:cNvSpPr/>
          <p:nvPr/>
        </p:nvSpPr>
        <p:spPr>
          <a:xfrm>
            <a:off x="233213" y="2604866"/>
            <a:ext cx="3172884" cy="856404"/>
          </a:xfrm>
          <a:prstGeom prst="homePlate">
            <a:avLst/>
          </a:prstGeom>
          <a:solidFill>
            <a:schemeClr val="accent1"/>
          </a:solidFill>
          <a:ln>
            <a:solidFill>
              <a:schemeClr val="tx2"/>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hr-HR" sz="1867" b="1">
                <a:solidFill>
                  <a:schemeClr val="tx1"/>
                </a:solidFill>
                <a:latin typeface="+mj-lt"/>
              </a:rPr>
              <a:t>PRIHVATLJIVI PRIJAVITELJI</a:t>
            </a:r>
          </a:p>
        </p:txBody>
      </p:sp>
      <p:sp>
        <p:nvSpPr>
          <p:cNvPr id="12" name="Pentagon 11"/>
          <p:cNvSpPr/>
          <p:nvPr/>
        </p:nvSpPr>
        <p:spPr>
          <a:xfrm>
            <a:off x="233213" y="4286673"/>
            <a:ext cx="3172884" cy="856404"/>
          </a:xfrm>
          <a:prstGeom prst="homePlate">
            <a:avLst/>
          </a:prstGeom>
          <a:solidFill>
            <a:schemeClr val="accent1"/>
          </a:solidFill>
          <a:ln>
            <a:solidFill>
              <a:schemeClr val="tx2"/>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867" b="1">
                <a:solidFill>
                  <a:schemeClr val="tx1"/>
                </a:solidFill>
                <a:latin typeface="+mj-lt"/>
              </a:rPr>
              <a:t>PODNOŠENJE PROJEKTNIH PRIJEDLOGA</a:t>
            </a:r>
            <a:endParaRPr lang="hr-HR" sz="1867" b="1">
              <a:solidFill>
                <a:schemeClr val="tx1"/>
              </a:solidFill>
              <a:latin typeface="+mj-lt"/>
            </a:endParaRPr>
          </a:p>
        </p:txBody>
      </p:sp>
      <p:sp>
        <p:nvSpPr>
          <p:cNvPr id="14" name="Rectangle 13"/>
          <p:cNvSpPr/>
          <p:nvPr/>
        </p:nvSpPr>
        <p:spPr>
          <a:xfrm>
            <a:off x="3620175" y="852948"/>
            <a:ext cx="7398321" cy="908051"/>
          </a:xfrm>
          <a:prstGeom prst="rect">
            <a:avLst/>
          </a:prstGeom>
          <a:ln/>
        </p:spPr>
        <p:style>
          <a:lnRef idx="1">
            <a:schemeClr val="accent1"/>
          </a:lnRef>
          <a:fillRef idx="1003">
            <a:schemeClr val="lt1"/>
          </a:fillRef>
          <a:effectRef idx="1">
            <a:schemeClr val="accent1"/>
          </a:effectRef>
          <a:fontRef idx="minor">
            <a:schemeClr val="dk1"/>
          </a:fontRef>
        </p:style>
        <p:txBody>
          <a:bodyPr anchor="ctr"/>
          <a:lstStyle/>
          <a:p>
            <a:pPr algn="ctr" eaLnBrk="1" hangingPunct="1">
              <a:defRPr/>
            </a:pPr>
            <a:r>
              <a:rPr lang="en-US" sz="1870">
                <a:solidFill>
                  <a:schemeClr val="tx1"/>
                </a:solidFill>
                <a:latin typeface="+mj-lt"/>
                <a:cs typeface="Times New Roman" pitchFamily="18" charset="0"/>
              </a:rPr>
              <a:t>o</a:t>
            </a:r>
            <a:r>
              <a:rPr lang="hr-HR" sz="1870">
                <a:solidFill>
                  <a:schemeClr val="tx1"/>
                </a:solidFill>
                <a:latin typeface="+mj-lt"/>
                <a:cs typeface="Times New Roman" pitchFamily="18" charset="0"/>
              </a:rPr>
              <a:t>tvoreni postupak u modalitetu </a:t>
            </a:r>
            <a:r>
              <a:rPr lang="en-GB" sz="1870" err="1">
                <a:solidFill>
                  <a:schemeClr val="tx1"/>
                </a:solidFill>
                <a:latin typeface="+mj-lt"/>
                <a:cs typeface="Times New Roman" pitchFamily="18" charset="0"/>
              </a:rPr>
              <a:t>trajno</a:t>
            </a:r>
            <a:r>
              <a:rPr lang="en-GB" sz="1870">
                <a:solidFill>
                  <a:schemeClr val="tx1"/>
                </a:solidFill>
                <a:latin typeface="+mj-lt"/>
                <a:cs typeface="Times New Roman" pitchFamily="18" charset="0"/>
              </a:rPr>
              <a:t> </a:t>
            </a:r>
            <a:r>
              <a:rPr lang="en-GB" sz="1870" err="1">
                <a:solidFill>
                  <a:schemeClr val="tx1"/>
                </a:solidFill>
                <a:latin typeface="+mj-lt"/>
                <a:cs typeface="Times New Roman" pitchFamily="18" charset="0"/>
              </a:rPr>
              <a:t>otvorenog</a:t>
            </a:r>
            <a:r>
              <a:rPr lang="hr-HR" sz="1870">
                <a:solidFill>
                  <a:schemeClr val="tx1"/>
                </a:solidFill>
                <a:latin typeface="+mj-lt"/>
                <a:cs typeface="Times New Roman" pitchFamily="18" charset="0"/>
              </a:rPr>
              <a:t> </a:t>
            </a:r>
            <a:r>
              <a:rPr lang="en-US" sz="1870">
                <a:solidFill>
                  <a:schemeClr val="tx1"/>
                </a:solidFill>
                <a:latin typeface="+mj-lt"/>
                <a:cs typeface="Times New Roman" pitchFamily="18" charset="0"/>
              </a:rPr>
              <a:t>P</a:t>
            </a:r>
            <a:r>
              <a:rPr lang="hr-HR" sz="1870" err="1">
                <a:solidFill>
                  <a:schemeClr val="tx1"/>
                </a:solidFill>
                <a:latin typeface="+mj-lt"/>
                <a:cs typeface="Times New Roman" pitchFamily="18" charset="0"/>
              </a:rPr>
              <a:t>oziva</a:t>
            </a:r>
            <a:endParaRPr lang="hr-HR" sz="1870">
              <a:solidFill>
                <a:schemeClr val="tx1"/>
              </a:solidFill>
              <a:latin typeface="+mj-lt"/>
              <a:cs typeface="Times New Roman" pitchFamily="18" charset="0"/>
            </a:endParaRPr>
          </a:p>
        </p:txBody>
      </p:sp>
      <p:sp>
        <p:nvSpPr>
          <p:cNvPr id="15" name="Rectangle 14"/>
          <p:cNvSpPr/>
          <p:nvPr/>
        </p:nvSpPr>
        <p:spPr>
          <a:xfrm>
            <a:off x="3632294" y="2588938"/>
            <a:ext cx="7495309" cy="953475"/>
          </a:xfrm>
          <a:prstGeom prst="rect">
            <a:avLst/>
          </a:prstGeom>
          <a:ln/>
        </p:spPr>
        <p:style>
          <a:lnRef idx="1">
            <a:schemeClr val="accent1"/>
          </a:lnRef>
          <a:fillRef idx="1003">
            <a:schemeClr val="lt1"/>
          </a:fillRef>
          <a:effectRef idx="1">
            <a:schemeClr val="accent1"/>
          </a:effectRef>
          <a:fontRef idx="minor">
            <a:schemeClr val="dk1"/>
          </a:fontRef>
        </p:style>
        <p:txBody>
          <a:bodyPr anchor="ctr"/>
          <a:lstStyle/>
          <a:p>
            <a:pPr marL="0" lvl="1" algn="ctr">
              <a:defRPr/>
            </a:pPr>
            <a:r>
              <a:rPr lang="hr-HR" altLang="sr-Latn-RS" sz="1870">
                <a:solidFill>
                  <a:schemeClr val="tx1"/>
                </a:solidFill>
                <a:latin typeface="+mj-lt"/>
                <a:cs typeface="Times New Roman" pitchFamily="18" charset="0"/>
              </a:rPr>
              <a:t>MSP</a:t>
            </a:r>
            <a:r>
              <a:rPr lang="en-US" altLang="sr-Latn-RS" sz="1870">
                <a:solidFill>
                  <a:schemeClr val="tx1"/>
                </a:solidFill>
                <a:latin typeface="+mj-lt"/>
                <a:cs typeface="Times New Roman" pitchFamily="18" charset="0"/>
              </a:rPr>
              <a:t>: </a:t>
            </a:r>
            <a:r>
              <a:rPr lang="hr-HR" altLang="sr-Latn-RS" sz="1870">
                <a:solidFill>
                  <a:schemeClr val="tx1"/>
                </a:solidFill>
                <a:latin typeface="+mj-lt"/>
                <a:cs typeface="Times New Roman" pitchFamily="18" charset="0"/>
              </a:rPr>
              <a:t>mikro, mala ili srednja poduzeća</a:t>
            </a:r>
          </a:p>
        </p:txBody>
      </p:sp>
      <p:sp>
        <p:nvSpPr>
          <p:cNvPr id="16" name="Rectangle 15"/>
          <p:cNvSpPr/>
          <p:nvPr/>
        </p:nvSpPr>
        <p:spPr>
          <a:xfrm>
            <a:off x="3632294" y="4278879"/>
            <a:ext cx="7495309" cy="991947"/>
          </a:xfrm>
          <a:prstGeom prst="rect">
            <a:avLst/>
          </a:prstGeom>
          <a:ln/>
        </p:spPr>
        <p:style>
          <a:lnRef idx="1">
            <a:schemeClr val="accent1"/>
          </a:lnRef>
          <a:fillRef idx="1003">
            <a:schemeClr val="lt1"/>
          </a:fillRef>
          <a:effectRef idx="1">
            <a:schemeClr val="accent1"/>
          </a:effectRef>
          <a:fontRef idx="minor">
            <a:schemeClr val="dk1"/>
          </a:fontRef>
        </p:style>
        <p:txBody>
          <a:bodyPr anchor="ctr"/>
          <a:lstStyle/>
          <a:p>
            <a:pPr algn="ctr"/>
            <a:r>
              <a:rPr lang="en-US" altLang="en-US"/>
              <a:t> </a:t>
            </a:r>
            <a:r>
              <a:rPr lang="en-US" altLang="en-US">
                <a:latin typeface="+mj-lt"/>
              </a:rPr>
              <a:t>od </a:t>
            </a:r>
            <a:r>
              <a:rPr lang="pl-PL" altLang="en-US">
                <a:latin typeface="+mj-lt"/>
              </a:rPr>
              <a:t>20. svibnja 2022.</a:t>
            </a:r>
            <a:r>
              <a:rPr lang="en-US" altLang="en-US">
                <a:latin typeface="+mj-lt"/>
              </a:rPr>
              <a:t> </a:t>
            </a:r>
            <a:r>
              <a:rPr lang="pl-PL" altLang="en-US">
                <a:latin typeface="+mj-lt"/>
              </a:rPr>
              <a:t>od 11:00 sati</a:t>
            </a:r>
            <a:r>
              <a:rPr lang="en-US" altLang="en-US">
                <a:latin typeface="+mj-lt"/>
              </a:rPr>
              <a:t> </a:t>
            </a:r>
            <a:r>
              <a:rPr lang="pl-PL" altLang="en-US">
                <a:latin typeface="+mj-lt"/>
              </a:rPr>
              <a:t>do iskorištenja raspoloživih sredstava za Poziv</a:t>
            </a:r>
            <a:r>
              <a:rPr lang="en-US" altLang="en-US">
                <a:latin typeface="+mj-lt"/>
              </a:rPr>
              <a:t> (</a:t>
            </a:r>
            <a:r>
              <a:rPr lang="pl-PL" altLang="en-US">
                <a:latin typeface="+mj-lt"/>
              </a:rPr>
              <a:t>najkasnije do 30. lipnja 2023.</a:t>
            </a:r>
            <a:r>
              <a:rPr lang="en-GB" altLang="en-US">
                <a:latin typeface="+mj-lt"/>
              </a:rPr>
              <a:t> u 11:00 sati</a:t>
            </a:r>
            <a:r>
              <a:rPr lang="en-US" altLang="en-US">
                <a:latin typeface="+mj-lt"/>
              </a:rPr>
              <a:t>)</a:t>
            </a:r>
            <a:endParaRPr lang="hr-HR">
              <a:latin typeface="+mj-lt"/>
            </a:endParaRPr>
          </a:p>
        </p:txBody>
      </p:sp>
      <p:pic>
        <p:nvPicPr>
          <p:cNvPr id="11" name="Slika 6">
            <a:extLst>
              <a:ext uri="{FF2B5EF4-FFF2-40B4-BE49-F238E27FC236}">
                <a16:creationId xmlns:a16="http://schemas.microsoft.com/office/drawing/2014/main" id="{03591F79-57C2-412B-B2C8-88FCDAA7FA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0995" y="6246702"/>
            <a:ext cx="2136479" cy="474773"/>
          </a:xfrm>
          <a:prstGeom prst="rect">
            <a:avLst/>
          </a:prstGeom>
        </p:spPr>
      </p:pic>
    </p:spTree>
    <p:extLst>
      <p:ext uri="{BB962C8B-B14F-4D97-AF65-F5344CB8AC3E}">
        <p14:creationId xmlns:p14="http://schemas.microsoft.com/office/powerpoint/2010/main" val="3784267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p:cNvSpPr txBox="1"/>
          <p:nvPr/>
        </p:nvSpPr>
        <p:spPr>
          <a:xfrm>
            <a:off x="691572" y="640081"/>
            <a:ext cx="1118256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POKAZATELJI POZIVA</a:t>
            </a:r>
          </a:p>
        </p:txBody>
      </p:sp>
      <p:graphicFrame>
        <p:nvGraphicFramePr>
          <p:cNvPr id="6" name="Table 5"/>
          <p:cNvGraphicFramePr>
            <a:graphicFrameLocks noGrp="1"/>
          </p:cNvGraphicFramePr>
          <p:nvPr>
            <p:extLst>
              <p:ext uri="{D42A27DB-BD31-4B8C-83A1-F6EECF244321}">
                <p14:modId xmlns:p14="http://schemas.microsoft.com/office/powerpoint/2010/main" val="2390232167"/>
              </p:ext>
            </p:extLst>
          </p:nvPr>
        </p:nvGraphicFramePr>
        <p:xfrm>
          <a:off x="691572" y="1477207"/>
          <a:ext cx="11182564" cy="2225040"/>
        </p:xfrm>
        <a:graphic>
          <a:graphicData uri="http://schemas.openxmlformats.org/drawingml/2006/table">
            <a:tbl>
              <a:tblPr firstRow="1" bandRow="1">
                <a:tableStyleId>{5C22544A-7EE6-4342-B048-85BDC9FD1C3A}</a:tableStyleId>
              </a:tblPr>
              <a:tblGrid>
                <a:gridCol w="11182564">
                  <a:extLst>
                    <a:ext uri="{9D8B030D-6E8A-4147-A177-3AD203B41FA5}">
                      <a16:colId xmlns:a16="http://schemas.microsoft.com/office/drawing/2014/main" val="82850324"/>
                    </a:ext>
                  </a:extLst>
                </a:gridCol>
              </a:tblGrid>
              <a:tr h="370840">
                <a:tc>
                  <a:txBody>
                    <a:bodyPr/>
                    <a:lstStyle/>
                    <a:p>
                      <a:pPr algn="ctr"/>
                      <a:r>
                        <a:rPr lang="en-US" baseline="0">
                          <a:solidFill>
                            <a:schemeClr val="tx1"/>
                          </a:solidFill>
                          <a:latin typeface="+mj-lt"/>
                        </a:rPr>
                        <a:t>POKAZATELJI REZULTATA</a:t>
                      </a:r>
                      <a:endParaRPr lang="en-US">
                        <a:solidFill>
                          <a:schemeClr val="tx1"/>
                        </a:solidFill>
                        <a:latin typeface="+mj-lt"/>
                      </a:endParaRPr>
                    </a:p>
                  </a:txBody>
                  <a:tcPr/>
                </a:tc>
                <a:extLst>
                  <a:ext uri="{0D108BD9-81ED-4DB2-BD59-A6C34878D82A}">
                    <a16:rowId xmlns:a16="http://schemas.microsoft.com/office/drawing/2014/main" val="656082458"/>
                  </a:ext>
                </a:extLst>
              </a:tr>
              <a:tr h="370840">
                <a:tc>
                  <a:txBody>
                    <a:bodyPr/>
                    <a:lstStyle/>
                    <a:p>
                      <a:pPr algn="ctr"/>
                      <a:r>
                        <a:rPr lang="en-US" sz="1800" b="0" i="0" u="none" strike="noStrike" kern="1200" baseline="0">
                          <a:solidFill>
                            <a:schemeClr val="dk1"/>
                          </a:solidFill>
                          <a:latin typeface="+mj-lt"/>
                          <a:ea typeface="+mn-ea"/>
                          <a:cs typeface="+mn-cs"/>
                        </a:rPr>
                        <a:t>Broj poduzeća koja su primila potporu 	</a:t>
                      </a:r>
                    </a:p>
                  </a:txBody>
                  <a:tcPr/>
                </a:tc>
                <a:extLst>
                  <a:ext uri="{0D108BD9-81ED-4DB2-BD59-A6C34878D82A}">
                    <a16:rowId xmlns:a16="http://schemas.microsoft.com/office/drawing/2014/main" val="3912452272"/>
                  </a:ext>
                </a:extLst>
              </a:tr>
              <a:tr h="370840">
                <a:tc>
                  <a:txBody>
                    <a:bodyPr/>
                    <a:lstStyle/>
                    <a:p>
                      <a:pPr algn="ctr"/>
                      <a:r>
                        <a:rPr lang="en-US" sz="1800" b="0" i="0" u="none" strike="noStrike" kern="1200" baseline="0">
                          <a:solidFill>
                            <a:schemeClr val="dk1"/>
                          </a:solidFill>
                          <a:latin typeface="+mj-lt"/>
                          <a:ea typeface="+mn-ea"/>
                          <a:cs typeface="+mn-cs"/>
                        </a:rPr>
                        <a:t>Broj poduzeća koja su primila potporu u obliku bespovratnih sredstava</a:t>
                      </a:r>
                      <a:endParaRPr lang="en-US">
                        <a:latin typeface="+mj-lt"/>
                      </a:endParaRPr>
                    </a:p>
                  </a:txBody>
                  <a:tcPr/>
                </a:tc>
                <a:extLst>
                  <a:ext uri="{0D108BD9-81ED-4DB2-BD59-A6C34878D82A}">
                    <a16:rowId xmlns:a16="http://schemas.microsoft.com/office/drawing/2014/main" val="379184545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a:solidFill>
                            <a:schemeClr val="dk1"/>
                          </a:solidFill>
                          <a:latin typeface="+mj-lt"/>
                          <a:ea typeface="+mn-ea"/>
                          <a:cs typeface="+mn-cs"/>
                        </a:rPr>
                        <a:t>Broj novih poduzeća koja su primila potporu</a:t>
                      </a:r>
                      <a:endParaRPr lang="en-US">
                        <a:latin typeface="+mj-lt"/>
                      </a:endParaRPr>
                    </a:p>
                  </a:txBody>
                  <a:tcPr/>
                </a:tc>
                <a:extLst>
                  <a:ext uri="{0D108BD9-81ED-4DB2-BD59-A6C34878D82A}">
                    <a16:rowId xmlns:a16="http://schemas.microsoft.com/office/drawing/2014/main" val="237991322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0" i="0" u="none" strike="noStrike" kern="1200" baseline="0" dirty="0">
                          <a:solidFill>
                            <a:schemeClr val="dk1"/>
                          </a:solidFill>
                          <a:latin typeface="+mj-lt"/>
                          <a:ea typeface="+mn-ea"/>
                          <a:cs typeface="+mn-cs"/>
                        </a:rPr>
                        <a:t>Privatna ulaganja u iznosu jednakom javnoj potpori 	</a:t>
                      </a:r>
                    </a:p>
                  </a:txBody>
                  <a:tcPr/>
                </a:tc>
                <a:extLst>
                  <a:ext uri="{0D108BD9-81ED-4DB2-BD59-A6C34878D82A}">
                    <a16:rowId xmlns:a16="http://schemas.microsoft.com/office/drawing/2014/main" val="1902763852"/>
                  </a:ext>
                </a:extLst>
              </a:tr>
              <a:tr h="370840">
                <a:tc>
                  <a:txBody>
                    <a:bodyPr/>
                    <a:lstStyle/>
                    <a:p>
                      <a:pPr algn="ctr"/>
                      <a:r>
                        <a:rPr lang="en-US" dirty="0" err="1">
                          <a:latin typeface="+mj-lt"/>
                        </a:rPr>
                        <a:t>Poduzeća</a:t>
                      </a:r>
                      <a:r>
                        <a:rPr lang="en-US" dirty="0">
                          <a:latin typeface="+mj-lt"/>
                        </a:rPr>
                        <a:t> </a:t>
                      </a:r>
                      <a:r>
                        <a:rPr lang="en-US" dirty="0" err="1">
                          <a:latin typeface="+mj-lt"/>
                        </a:rPr>
                        <a:t>koja</a:t>
                      </a:r>
                      <a:r>
                        <a:rPr lang="en-US" dirty="0">
                          <a:latin typeface="+mj-lt"/>
                        </a:rPr>
                        <a:t> </a:t>
                      </a:r>
                      <a:r>
                        <a:rPr lang="en-US" dirty="0" err="1">
                          <a:latin typeface="+mj-lt"/>
                        </a:rPr>
                        <a:t>primaju</a:t>
                      </a:r>
                      <a:r>
                        <a:rPr lang="en-US" dirty="0">
                          <a:latin typeface="+mj-lt"/>
                        </a:rPr>
                        <a:t> </a:t>
                      </a:r>
                      <a:r>
                        <a:rPr lang="en-US" dirty="0" err="1">
                          <a:latin typeface="+mj-lt"/>
                        </a:rPr>
                        <a:t>potporu</a:t>
                      </a:r>
                      <a:r>
                        <a:rPr lang="en-US" dirty="0">
                          <a:latin typeface="+mj-lt"/>
                        </a:rPr>
                        <a:t> </a:t>
                      </a:r>
                      <a:r>
                        <a:rPr lang="en-US" dirty="0" err="1">
                          <a:latin typeface="+mj-lt"/>
                        </a:rPr>
                        <a:t>za</a:t>
                      </a:r>
                      <a:r>
                        <a:rPr lang="en-US" dirty="0">
                          <a:latin typeface="+mj-lt"/>
                        </a:rPr>
                        <a:t> </a:t>
                      </a:r>
                      <a:r>
                        <a:rPr lang="en-US" dirty="0" err="1">
                          <a:latin typeface="+mj-lt"/>
                        </a:rPr>
                        <a:t>razvoj</a:t>
                      </a:r>
                      <a:r>
                        <a:rPr lang="en-US" dirty="0">
                          <a:latin typeface="+mj-lt"/>
                        </a:rPr>
                        <a:t> </a:t>
                      </a:r>
                      <a:r>
                        <a:rPr lang="en-US" dirty="0" err="1">
                          <a:latin typeface="+mj-lt"/>
                        </a:rPr>
                        <a:t>ili</a:t>
                      </a:r>
                      <a:r>
                        <a:rPr lang="en-US" dirty="0">
                          <a:latin typeface="+mj-lt"/>
                        </a:rPr>
                        <a:t> </a:t>
                      </a:r>
                      <a:r>
                        <a:rPr lang="en-US" dirty="0" err="1">
                          <a:latin typeface="+mj-lt"/>
                        </a:rPr>
                        <a:t>uvođenje</a:t>
                      </a:r>
                      <a:r>
                        <a:rPr lang="en-US" dirty="0">
                          <a:latin typeface="+mj-lt"/>
                        </a:rPr>
                        <a:t> </a:t>
                      </a:r>
                      <a:r>
                        <a:rPr lang="en-US" dirty="0" err="1">
                          <a:latin typeface="+mj-lt"/>
                        </a:rPr>
                        <a:t>digitalnih</a:t>
                      </a:r>
                      <a:r>
                        <a:rPr lang="en-US" dirty="0">
                          <a:latin typeface="+mj-lt"/>
                        </a:rPr>
                        <a:t> </a:t>
                      </a:r>
                      <a:r>
                        <a:rPr lang="en-US" dirty="0" err="1">
                          <a:latin typeface="+mj-lt"/>
                        </a:rPr>
                        <a:t>proizvoda</a:t>
                      </a:r>
                      <a:r>
                        <a:rPr lang="en-US" dirty="0">
                          <a:latin typeface="+mj-lt"/>
                        </a:rPr>
                        <a:t>, </a:t>
                      </a:r>
                      <a:r>
                        <a:rPr lang="en-US" dirty="0" err="1">
                          <a:latin typeface="+mj-lt"/>
                        </a:rPr>
                        <a:t>usluga</a:t>
                      </a:r>
                      <a:r>
                        <a:rPr lang="en-US" dirty="0">
                          <a:latin typeface="+mj-lt"/>
                        </a:rPr>
                        <a:t> i </a:t>
                      </a:r>
                      <a:r>
                        <a:rPr lang="en-US" dirty="0" err="1">
                          <a:latin typeface="+mj-lt"/>
                        </a:rPr>
                        <a:t>aplikacija</a:t>
                      </a:r>
                      <a:endParaRPr lang="en-US" dirty="0">
                        <a:latin typeface="+mj-lt"/>
                      </a:endParaRPr>
                    </a:p>
                  </a:txBody>
                  <a:tcPr/>
                </a:tc>
                <a:extLst>
                  <a:ext uri="{0D108BD9-81ED-4DB2-BD59-A6C34878D82A}">
                    <a16:rowId xmlns:a16="http://schemas.microsoft.com/office/drawing/2014/main" val="346979745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09021160"/>
              </p:ext>
            </p:extLst>
          </p:nvPr>
        </p:nvGraphicFramePr>
        <p:xfrm>
          <a:off x="691572" y="3702247"/>
          <a:ext cx="11182564" cy="1833040"/>
        </p:xfrm>
        <a:graphic>
          <a:graphicData uri="http://schemas.openxmlformats.org/drawingml/2006/table">
            <a:tbl>
              <a:tblPr firstRow="1" bandRow="1">
                <a:tableStyleId>{5C22544A-7EE6-4342-B048-85BDC9FD1C3A}</a:tableStyleId>
              </a:tblPr>
              <a:tblGrid>
                <a:gridCol w="11182564">
                  <a:extLst>
                    <a:ext uri="{9D8B030D-6E8A-4147-A177-3AD203B41FA5}">
                      <a16:colId xmlns:a16="http://schemas.microsoft.com/office/drawing/2014/main" val="2741736913"/>
                    </a:ext>
                  </a:extLst>
                </a:gridCol>
              </a:tblGrid>
              <a:tr h="366608">
                <a:tc>
                  <a:txBody>
                    <a:bodyPr/>
                    <a:lstStyle/>
                    <a:p>
                      <a:pPr algn="ctr"/>
                      <a:r>
                        <a:rPr lang="en-US" dirty="0">
                          <a:solidFill>
                            <a:schemeClr val="tx1"/>
                          </a:solidFill>
                          <a:latin typeface="+mj-lt"/>
                        </a:rPr>
                        <a:t>OBVEZNI POKAZATELJI</a:t>
                      </a:r>
                      <a:r>
                        <a:rPr lang="en-US" baseline="0" dirty="0">
                          <a:solidFill>
                            <a:schemeClr val="tx1"/>
                          </a:solidFill>
                          <a:latin typeface="+mj-lt"/>
                        </a:rPr>
                        <a:t> NEPOSREDNIH REZULTATA</a:t>
                      </a:r>
                      <a:r>
                        <a:rPr lang="hr-HR" baseline="0" dirty="0">
                          <a:solidFill>
                            <a:schemeClr val="tx1"/>
                          </a:solidFill>
                          <a:latin typeface="+mj-lt"/>
                        </a:rPr>
                        <a:t>,</a:t>
                      </a:r>
                      <a:r>
                        <a:rPr lang="en-US" baseline="0" dirty="0">
                          <a:solidFill>
                            <a:schemeClr val="tx1"/>
                          </a:solidFill>
                          <a:latin typeface="+mj-lt"/>
                        </a:rPr>
                        <a:t> SPECIFIČNI ZA POZIV</a:t>
                      </a:r>
                      <a:endParaRPr lang="en-US" dirty="0">
                        <a:solidFill>
                          <a:schemeClr val="tx1"/>
                        </a:solidFill>
                        <a:latin typeface="+mj-lt"/>
                      </a:endParaRPr>
                    </a:p>
                  </a:txBody>
                  <a:tcPr/>
                </a:tc>
                <a:extLst>
                  <a:ext uri="{0D108BD9-81ED-4DB2-BD59-A6C34878D82A}">
                    <a16:rowId xmlns:a16="http://schemas.microsoft.com/office/drawing/2014/main" val="3628682123"/>
                  </a:ext>
                </a:extLst>
              </a:tr>
              <a:tr h="366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a:solidFill>
                            <a:schemeClr val="dk1"/>
                          </a:solidFill>
                          <a:latin typeface="+mj-lt"/>
                          <a:ea typeface="+mn-ea"/>
                          <a:cs typeface="+mn-cs"/>
                        </a:rPr>
                        <a:t>Stvorena radna mjesta u subjektima s primljenom potporom 	</a:t>
                      </a:r>
                    </a:p>
                  </a:txBody>
                  <a:tcPr/>
                </a:tc>
                <a:extLst>
                  <a:ext uri="{0D108BD9-81ED-4DB2-BD59-A6C34878D82A}">
                    <a16:rowId xmlns:a16="http://schemas.microsoft.com/office/drawing/2014/main" val="1990519768"/>
                  </a:ext>
                </a:extLst>
              </a:tr>
              <a:tr h="366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err="1">
                          <a:solidFill>
                            <a:schemeClr val="dk1"/>
                          </a:solidFill>
                          <a:latin typeface="+mj-lt"/>
                          <a:ea typeface="+mn-ea"/>
                          <a:cs typeface="+mn-cs"/>
                        </a:rPr>
                        <a:t>Povećanje</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prihoda</a:t>
                      </a:r>
                      <a:r>
                        <a:rPr lang="en-US" sz="1800" b="0" i="0" u="none" strike="noStrike" kern="1200" baseline="0" dirty="0">
                          <a:solidFill>
                            <a:schemeClr val="dk1"/>
                          </a:solidFill>
                          <a:latin typeface="+mj-lt"/>
                          <a:ea typeface="+mn-ea"/>
                          <a:cs typeface="+mn-cs"/>
                        </a:rPr>
                        <a:t> od </a:t>
                      </a:r>
                      <a:r>
                        <a:rPr lang="en-US" sz="1800" b="0" i="0" u="none" strike="noStrike" kern="1200" baseline="0" dirty="0" err="1">
                          <a:solidFill>
                            <a:schemeClr val="dk1"/>
                          </a:solidFill>
                          <a:latin typeface="+mj-lt"/>
                          <a:ea typeface="+mn-ea"/>
                          <a:cs typeface="+mn-cs"/>
                        </a:rPr>
                        <a:t>izvoza</a:t>
                      </a:r>
                      <a:r>
                        <a:rPr lang="en-US" sz="1800" b="0" i="0" u="none" strike="noStrike" kern="1200" baseline="0" dirty="0">
                          <a:solidFill>
                            <a:schemeClr val="dk1"/>
                          </a:solidFill>
                          <a:latin typeface="+mj-lt"/>
                          <a:ea typeface="+mn-ea"/>
                          <a:cs typeface="+mn-cs"/>
                        </a:rPr>
                        <a:t> 	</a:t>
                      </a:r>
                    </a:p>
                  </a:txBody>
                  <a:tcPr/>
                </a:tc>
                <a:extLst>
                  <a:ext uri="{0D108BD9-81ED-4DB2-BD59-A6C34878D82A}">
                    <a16:rowId xmlns:a16="http://schemas.microsoft.com/office/drawing/2014/main" val="614533477"/>
                  </a:ext>
                </a:extLst>
              </a:tr>
              <a:tr h="366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err="1">
                          <a:solidFill>
                            <a:schemeClr val="dk1"/>
                          </a:solidFill>
                          <a:latin typeface="+mj-lt"/>
                          <a:ea typeface="+mn-ea"/>
                          <a:cs typeface="+mn-cs"/>
                        </a:rPr>
                        <a:t>Povećani</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prihod</a:t>
                      </a:r>
                      <a:r>
                        <a:rPr lang="en-US" sz="1800" b="0" i="0" u="none" strike="noStrike" kern="1200" baseline="0" dirty="0">
                          <a:solidFill>
                            <a:schemeClr val="dk1"/>
                          </a:solidFill>
                          <a:latin typeface="+mj-lt"/>
                          <a:ea typeface="+mn-ea"/>
                          <a:cs typeface="+mn-cs"/>
                        </a:rPr>
                        <a:t> od </a:t>
                      </a:r>
                      <a:r>
                        <a:rPr lang="en-US" sz="1800" b="0" i="0" u="none" strike="noStrike" kern="1200" baseline="0" dirty="0" err="1">
                          <a:solidFill>
                            <a:schemeClr val="dk1"/>
                          </a:solidFill>
                          <a:latin typeface="+mj-lt"/>
                          <a:ea typeface="+mn-ea"/>
                          <a:cs typeface="+mn-cs"/>
                        </a:rPr>
                        <a:t>prodaje</a:t>
                      </a:r>
                      <a:r>
                        <a:rPr lang="en-US" sz="1800" b="0" i="0" u="none" strike="noStrike" kern="1200" baseline="0" dirty="0">
                          <a:solidFill>
                            <a:schemeClr val="dk1"/>
                          </a:solidFill>
                          <a:latin typeface="+mj-lt"/>
                          <a:ea typeface="+mn-ea"/>
                          <a:cs typeface="+mn-cs"/>
                        </a:rPr>
                        <a:t> 	</a:t>
                      </a:r>
                    </a:p>
                  </a:txBody>
                  <a:tcPr/>
                </a:tc>
                <a:extLst>
                  <a:ext uri="{0D108BD9-81ED-4DB2-BD59-A6C34878D82A}">
                    <a16:rowId xmlns:a16="http://schemas.microsoft.com/office/drawing/2014/main" val="2823115973"/>
                  </a:ext>
                </a:extLst>
              </a:tr>
              <a:tr h="366608">
                <a:tc>
                  <a:txBody>
                    <a:bodyPr/>
                    <a:lstStyle/>
                    <a:p>
                      <a:pPr algn="ctr"/>
                      <a:r>
                        <a:rPr lang="it-IT" dirty="0">
                          <a:latin typeface="+mj-lt"/>
                        </a:rPr>
                        <a:t>Broj inovativnih proizvoda/ usluga/ procesa koji su novi za tržište</a:t>
                      </a:r>
                      <a:endParaRPr lang="en-US" dirty="0">
                        <a:latin typeface="+mj-lt"/>
                      </a:endParaRPr>
                    </a:p>
                  </a:txBody>
                  <a:tcPr/>
                </a:tc>
                <a:extLst>
                  <a:ext uri="{0D108BD9-81ED-4DB2-BD59-A6C34878D82A}">
                    <a16:rowId xmlns:a16="http://schemas.microsoft.com/office/drawing/2014/main" val="2782574397"/>
                  </a:ext>
                </a:extLst>
              </a:tr>
            </a:tbl>
          </a:graphicData>
        </a:graphic>
      </p:graphicFrame>
      <p:pic>
        <p:nvPicPr>
          <p:cNvPr id="9" name="Slika 6">
            <a:extLst>
              <a:ext uri="{FF2B5EF4-FFF2-40B4-BE49-F238E27FC236}">
                <a16:creationId xmlns:a16="http://schemas.microsoft.com/office/drawing/2014/main" id="{E748B226-3B6C-4E5C-8363-6B27AEBAC3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4490" y="6241623"/>
            <a:ext cx="2136479" cy="474773"/>
          </a:xfrm>
          <a:prstGeom prst="rect">
            <a:avLst/>
          </a:prstGeom>
        </p:spPr>
      </p:pic>
    </p:spTree>
    <p:extLst>
      <p:ext uri="{BB962C8B-B14F-4D97-AF65-F5344CB8AC3E}">
        <p14:creationId xmlns:p14="http://schemas.microsoft.com/office/powerpoint/2010/main" val="1264840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91571" y="1582341"/>
            <a:ext cx="11182565" cy="3970318"/>
          </a:xfrm>
          <a:prstGeom prst="rect">
            <a:avLst/>
          </a:prstGeom>
        </p:spPr>
        <p:style>
          <a:lnRef idx="0">
            <a:scrgbClr r="0" g="0" b="0"/>
          </a:lnRef>
          <a:fillRef idx="1003">
            <a:schemeClr val="lt1"/>
          </a:fillRef>
          <a:effectRef idx="0">
            <a:scrgbClr r="0" g="0" b="0"/>
          </a:effectRef>
          <a:fontRef idx="major"/>
        </p:style>
        <p:txBody>
          <a:bodyPr wrap="square">
            <a:spAutoFit/>
          </a:bodyPr>
          <a:lstStyle/>
          <a:p>
            <a:pPr marL="342900" indent="-342900" algn="just">
              <a:buFont typeface="Arial" panose="020B0604020202020204" pitchFamily="34" charset="0"/>
              <a:buChar char="•"/>
            </a:pPr>
            <a:r>
              <a:rPr lang="en-US" dirty="0" err="1">
                <a:solidFill>
                  <a:srgbClr val="000000"/>
                </a:solidFill>
              </a:rPr>
              <a:t>pravna</a:t>
            </a:r>
            <a:r>
              <a:rPr lang="en-US" dirty="0">
                <a:solidFill>
                  <a:srgbClr val="000000"/>
                </a:solidFill>
              </a:rPr>
              <a:t> </a:t>
            </a:r>
            <a:r>
              <a:rPr lang="en-US" dirty="0" err="1">
                <a:solidFill>
                  <a:srgbClr val="000000"/>
                </a:solidFill>
              </a:rPr>
              <a:t>ili</a:t>
            </a:r>
            <a:r>
              <a:rPr lang="en-US" dirty="0">
                <a:solidFill>
                  <a:srgbClr val="000000"/>
                </a:solidFill>
              </a:rPr>
              <a:t> </a:t>
            </a:r>
            <a:r>
              <a:rPr lang="en-US" dirty="0" err="1">
                <a:solidFill>
                  <a:srgbClr val="000000"/>
                </a:solidFill>
              </a:rPr>
              <a:t>fizička</a:t>
            </a:r>
            <a:r>
              <a:rPr lang="en-US" dirty="0">
                <a:solidFill>
                  <a:srgbClr val="000000"/>
                </a:solidFill>
              </a:rPr>
              <a:t> </a:t>
            </a:r>
            <a:r>
              <a:rPr lang="en-US" dirty="0" err="1">
                <a:solidFill>
                  <a:srgbClr val="000000"/>
                </a:solidFill>
              </a:rPr>
              <a:t>osoba</a:t>
            </a:r>
            <a:r>
              <a:rPr lang="en-US" dirty="0">
                <a:solidFill>
                  <a:srgbClr val="000000"/>
                </a:solidFill>
              </a:rPr>
              <a:t> </a:t>
            </a:r>
            <a:r>
              <a:rPr lang="en-US" dirty="0" err="1">
                <a:solidFill>
                  <a:srgbClr val="000000"/>
                </a:solidFill>
              </a:rPr>
              <a:t>koja</a:t>
            </a:r>
            <a:r>
              <a:rPr lang="en-US" dirty="0">
                <a:solidFill>
                  <a:srgbClr val="000000"/>
                </a:solidFill>
              </a:rPr>
              <a:t> je </a:t>
            </a:r>
            <a:r>
              <a:rPr lang="en-US" b="1" dirty="0" err="1">
                <a:solidFill>
                  <a:srgbClr val="000000"/>
                </a:solidFill>
              </a:rPr>
              <a:t>mikro</a:t>
            </a:r>
            <a:r>
              <a:rPr lang="en-US" b="1" dirty="0">
                <a:solidFill>
                  <a:srgbClr val="000000"/>
                </a:solidFill>
              </a:rPr>
              <a:t>, </a:t>
            </a:r>
            <a:r>
              <a:rPr lang="en-US" b="1" dirty="0" err="1">
                <a:solidFill>
                  <a:srgbClr val="000000"/>
                </a:solidFill>
              </a:rPr>
              <a:t>mali</a:t>
            </a:r>
            <a:r>
              <a:rPr lang="en-US" b="1" dirty="0">
                <a:solidFill>
                  <a:srgbClr val="000000"/>
                </a:solidFill>
              </a:rPr>
              <a:t> </a:t>
            </a:r>
            <a:r>
              <a:rPr lang="en-US" b="1" dirty="0" err="1">
                <a:solidFill>
                  <a:srgbClr val="000000"/>
                </a:solidFill>
              </a:rPr>
              <a:t>ili</a:t>
            </a:r>
            <a:r>
              <a:rPr lang="en-US" b="1" dirty="0">
                <a:solidFill>
                  <a:srgbClr val="000000"/>
                </a:solidFill>
              </a:rPr>
              <a:t> </a:t>
            </a:r>
            <a:r>
              <a:rPr lang="en-US" b="1" dirty="0" err="1">
                <a:solidFill>
                  <a:srgbClr val="000000"/>
                </a:solidFill>
              </a:rPr>
              <a:t>srednji</a:t>
            </a:r>
            <a:r>
              <a:rPr lang="en-US" b="1" dirty="0">
                <a:solidFill>
                  <a:srgbClr val="000000"/>
                </a:solidFill>
              </a:rPr>
              <a:t> </a:t>
            </a:r>
            <a:r>
              <a:rPr lang="en-US" b="1" dirty="0" err="1">
                <a:solidFill>
                  <a:srgbClr val="000000"/>
                </a:solidFill>
              </a:rPr>
              <a:t>poduzetnik</a:t>
            </a:r>
            <a:r>
              <a:rPr lang="en-US" b="1" dirty="0">
                <a:solidFill>
                  <a:srgbClr val="000000"/>
                </a:solidFill>
              </a:rPr>
              <a:t> </a:t>
            </a:r>
            <a:r>
              <a:rPr lang="en-US" dirty="0">
                <a:solidFill>
                  <a:srgbClr val="000000"/>
                </a:solidFill>
              </a:rPr>
              <a:t>(MSP) </a:t>
            </a:r>
            <a:r>
              <a:rPr lang="en-US" dirty="0" err="1">
                <a:solidFill>
                  <a:srgbClr val="000000"/>
                </a:solidFill>
              </a:rPr>
              <a:t>sukladno</a:t>
            </a:r>
            <a:r>
              <a:rPr lang="en-US" dirty="0">
                <a:solidFill>
                  <a:srgbClr val="000000"/>
                </a:solidFill>
              </a:rPr>
              <a:t> </a:t>
            </a:r>
            <a:r>
              <a:rPr lang="en-US" dirty="0" err="1">
                <a:solidFill>
                  <a:srgbClr val="000000"/>
                </a:solidFill>
              </a:rPr>
              <a:t>definiciji</a:t>
            </a:r>
            <a:r>
              <a:rPr lang="en-US" dirty="0">
                <a:solidFill>
                  <a:srgbClr val="000000"/>
                </a:solidFill>
              </a:rPr>
              <a:t> </a:t>
            </a:r>
            <a:r>
              <a:rPr lang="en-US" dirty="0" err="1">
                <a:solidFill>
                  <a:srgbClr val="000000"/>
                </a:solidFill>
              </a:rPr>
              <a:t>malih</a:t>
            </a:r>
            <a:r>
              <a:rPr lang="en-US" dirty="0">
                <a:solidFill>
                  <a:srgbClr val="000000"/>
                </a:solidFill>
              </a:rPr>
              <a:t> i </a:t>
            </a:r>
            <a:r>
              <a:rPr lang="en-US" dirty="0" err="1">
                <a:solidFill>
                  <a:srgbClr val="000000"/>
                </a:solidFill>
              </a:rPr>
              <a:t>srednjih</a:t>
            </a:r>
            <a:r>
              <a:rPr lang="en-US" dirty="0">
                <a:solidFill>
                  <a:srgbClr val="000000"/>
                </a:solidFill>
              </a:rPr>
              <a:t> </a:t>
            </a:r>
            <a:r>
              <a:rPr lang="en-US" dirty="0" err="1">
                <a:solidFill>
                  <a:srgbClr val="000000"/>
                </a:solidFill>
              </a:rPr>
              <a:t>poduzeća</a:t>
            </a:r>
            <a:r>
              <a:rPr lang="en-US" dirty="0">
                <a:solidFill>
                  <a:srgbClr val="000000"/>
                </a:solidFill>
              </a:rPr>
              <a:t> </a:t>
            </a:r>
            <a:r>
              <a:rPr lang="en-US" dirty="0" err="1">
                <a:solidFill>
                  <a:srgbClr val="000000"/>
                </a:solidFill>
              </a:rPr>
              <a:t>na</a:t>
            </a:r>
            <a:r>
              <a:rPr lang="en-US" dirty="0">
                <a:solidFill>
                  <a:srgbClr val="000000"/>
                </a:solidFill>
              </a:rPr>
              <a:t> </a:t>
            </a:r>
            <a:r>
              <a:rPr lang="en-US" dirty="0" err="1">
                <a:solidFill>
                  <a:srgbClr val="000000"/>
                </a:solidFill>
              </a:rPr>
              <a:t>način</a:t>
            </a:r>
            <a:r>
              <a:rPr lang="en-US" dirty="0">
                <a:solidFill>
                  <a:srgbClr val="000000"/>
                </a:solidFill>
              </a:rPr>
              <a:t> </a:t>
            </a:r>
            <a:r>
              <a:rPr lang="en-US" dirty="0" err="1">
                <a:solidFill>
                  <a:srgbClr val="000000"/>
                </a:solidFill>
              </a:rPr>
              <a:t>utvrđen</a:t>
            </a:r>
            <a:r>
              <a:rPr lang="en-US" dirty="0">
                <a:solidFill>
                  <a:srgbClr val="000000"/>
                </a:solidFill>
              </a:rPr>
              <a:t> u </a:t>
            </a:r>
            <a:r>
              <a:rPr lang="en-US" dirty="0" err="1">
                <a:solidFill>
                  <a:srgbClr val="000000"/>
                </a:solidFill>
              </a:rPr>
              <a:t>Prilogu</a:t>
            </a:r>
            <a:r>
              <a:rPr lang="en-US" dirty="0">
                <a:solidFill>
                  <a:srgbClr val="000000"/>
                </a:solidFill>
              </a:rPr>
              <a:t> I. </a:t>
            </a:r>
            <a:r>
              <a:rPr lang="en-US" dirty="0" err="1">
                <a:solidFill>
                  <a:srgbClr val="000000"/>
                </a:solidFill>
              </a:rPr>
              <a:t>Definicija</a:t>
            </a:r>
            <a:r>
              <a:rPr lang="en-US" dirty="0">
                <a:solidFill>
                  <a:srgbClr val="000000"/>
                </a:solidFill>
              </a:rPr>
              <a:t> </a:t>
            </a:r>
            <a:r>
              <a:rPr lang="en-US" dirty="0" err="1">
                <a:solidFill>
                  <a:srgbClr val="000000"/>
                </a:solidFill>
              </a:rPr>
              <a:t>malih</a:t>
            </a:r>
            <a:r>
              <a:rPr lang="en-US" dirty="0">
                <a:solidFill>
                  <a:srgbClr val="000000"/>
                </a:solidFill>
              </a:rPr>
              <a:t> i </a:t>
            </a:r>
            <a:r>
              <a:rPr lang="en-US" dirty="0" err="1">
                <a:solidFill>
                  <a:srgbClr val="000000"/>
                </a:solidFill>
              </a:rPr>
              <a:t>srednjih</a:t>
            </a:r>
            <a:r>
              <a:rPr lang="en-US" dirty="0">
                <a:solidFill>
                  <a:srgbClr val="000000"/>
                </a:solidFill>
              </a:rPr>
              <a:t> </a:t>
            </a:r>
            <a:r>
              <a:rPr lang="en-US" dirty="0" err="1">
                <a:solidFill>
                  <a:srgbClr val="000000"/>
                </a:solidFill>
              </a:rPr>
              <a:t>poduzeća</a:t>
            </a:r>
            <a:r>
              <a:rPr lang="en-US" dirty="0">
                <a:solidFill>
                  <a:srgbClr val="000000"/>
                </a:solidFill>
              </a:rPr>
              <a:t> </a:t>
            </a:r>
            <a:r>
              <a:rPr lang="en-US" dirty="0" err="1">
                <a:solidFill>
                  <a:srgbClr val="000000"/>
                </a:solidFill>
              </a:rPr>
              <a:t>Uredbe</a:t>
            </a:r>
            <a:r>
              <a:rPr lang="en-US" dirty="0">
                <a:solidFill>
                  <a:srgbClr val="000000"/>
                </a:solidFill>
              </a:rPr>
              <a:t> GBER. </a:t>
            </a:r>
          </a:p>
          <a:p>
            <a:pPr marL="342900" indent="-342900" algn="just">
              <a:buFont typeface="Arial" panose="020B0604020202020204" pitchFamily="34" charset="0"/>
              <a:buChar char="•"/>
            </a:pPr>
            <a:endParaRPr lang="hr-HR" b="1" dirty="0">
              <a:solidFill>
                <a:srgbClr val="000000"/>
              </a:solidFill>
              <a:latin typeface="+mj-lt"/>
            </a:endParaRPr>
          </a:p>
          <a:p>
            <a:pPr marL="342900" indent="-342900" algn="just">
              <a:buFont typeface="Arial" panose="020B0604020202020204" pitchFamily="34" charset="0"/>
              <a:buChar char="•"/>
            </a:pPr>
            <a:r>
              <a:rPr lang="en-US" b="1" dirty="0">
                <a:solidFill>
                  <a:srgbClr val="000000"/>
                </a:solidFill>
                <a:latin typeface="+mj-lt"/>
              </a:rPr>
              <a:t>MSP-</a:t>
            </a:r>
            <a:r>
              <a:rPr lang="en-US" b="1" dirty="0" err="1">
                <a:solidFill>
                  <a:srgbClr val="000000"/>
                </a:solidFill>
                <a:latin typeface="+mj-lt"/>
              </a:rPr>
              <a:t>ovi</a:t>
            </a:r>
            <a:r>
              <a:rPr lang="en-US" b="1" dirty="0">
                <a:solidFill>
                  <a:srgbClr val="000000"/>
                </a:solidFill>
                <a:latin typeface="+mj-lt"/>
              </a:rPr>
              <a:t> </a:t>
            </a:r>
            <a:r>
              <a:rPr lang="en-US" b="1" dirty="0" err="1">
                <a:solidFill>
                  <a:srgbClr val="000000"/>
                </a:solidFill>
                <a:latin typeface="+mj-lt"/>
              </a:rPr>
              <a:t>sa</a:t>
            </a:r>
            <a:r>
              <a:rPr lang="en-US" b="1" dirty="0">
                <a:solidFill>
                  <a:srgbClr val="000000"/>
                </a:solidFill>
                <a:latin typeface="+mj-lt"/>
              </a:rPr>
              <a:t> </a:t>
            </a:r>
            <a:r>
              <a:rPr lang="en-US" b="1" dirty="0" err="1">
                <a:solidFill>
                  <a:srgbClr val="000000"/>
                </a:solidFill>
                <a:latin typeface="+mj-lt"/>
              </a:rPr>
              <a:t>zrelim</a:t>
            </a:r>
            <a:r>
              <a:rPr lang="en-US" b="1" dirty="0">
                <a:solidFill>
                  <a:srgbClr val="000000"/>
                </a:solidFill>
                <a:latin typeface="+mj-lt"/>
              </a:rPr>
              <a:t> </a:t>
            </a:r>
            <a:r>
              <a:rPr lang="en-US" b="1" dirty="0" err="1">
                <a:solidFill>
                  <a:srgbClr val="000000"/>
                </a:solidFill>
                <a:latin typeface="+mj-lt"/>
              </a:rPr>
              <a:t>inovacijskim</a:t>
            </a:r>
            <a:r>
              <a:rPr lang="en-US" b="1" dirty="0">
                <a:solidFill>
                  <a:srgbClr val="000000"/>
                </a:solidFill>
                <a:latin typeface="+mj-lt"/>
              </a:rPr>
              <a:t> </a:t>
            </a:r>
            <a:r>
              <a:rPr lang="en-US" b="1" dirty="0" err="1">
                <a:solidFill>
                  <a:srgbClr val="000000"/>
                </a:solidFill>
                <a:latin typeface="+mj-lt"/>
              </a:rPr>
              <a:t>projektima</a:t>
            </a:r>
            <a:r>
              <a:rPr lang="en-US" b="1" dirty="0">
                <a:solidFill>
                  <a:srgbClr val="000000"/>
                </a:solidFill>
                <a:latin typeface="+mj-lt"/>
              </a:rPr>
              <a:t> </a:t>
            </a:r>
            <a:r>
              <a:rPr lang="en-US" dirty="0">
                <a:solidFill>
                  <a:srgbClr val="000000"/>
                </a:solidFill>
                <a:latin typeface="+mj-lt"/>
              </a:rPr>
              <a:t>(TRL 7 </a:t>
            </a:r>
            <a:r>
              <a:rPr lang="en-US" dirty="0" err="1">
                <a:solidFill>
                  <a:srgbClr val="000000"/>
                </a:solidFill>
              </a:rPr>
              <a:t>Demonstracija</a:t>
            </a:r>
            <a:r>
              <a:rPr lang="en-US" dirty="0">
                <a:solidFill>
                  <a:srgbClr val="000000"/>
                </a:solidFill>
              </a:rPr>
              <a:t> </a:t>
            </a:r>
            <a:r>
              <a:rPr lang="en-US" dirty="0" err="1">
                <a:solidFill>
                  <a:srgbClr val="000000"/>
                </a:solidFill>
              </a:rPr>
              <a:t>tehnologije</a:t>
            </a:r>
            <a:r>
              <a:rPr lang="en-US" dirty="0">
                <a:solidFill>
                  <a:srgbClr val="000000"/>
                </a:solidFill>
              </a:rPr>
              <a:t> u </a:t>
            </a:r>
            <a:r>
              <a:rPr lang="en-US" dirty="0" err="1">
                <a:solidFill>
                  <a:srgbClr val="000000"/>
                </a:solidFill>
              </a:rPr>
              <a:t>operativnom</a:t>
            </a:r>
            <a:r>
              <a:rPr lang="en-US" dirty="0">
                <a:solidFill>
                  <a:srgbClr val="000000"/>
                </a:solidFill>
              </a:rPr>
              <a:t> </a:t>
            </a:r>
            <a:r>
              <a:rPr lang="en-US" dirty="0" err="1">
                <a:solidFill>
                  <a:srgbClr val="000000"/>
                </a:solidFill>
              </a:rPr>
              <a:t>okruženju</a:t>
            </a:r>
            <a:r>
              <a:rPr lang="en-US" dirty="0">
                <a:solidFill>
                  <a:srgbClr val="000000"/>
                </a:solidFill>
              </a:rPr>
              <a:t> </a:t>
            </a:r>
            <a:r>
              <a:rPr lang="en-US" dirty="0" err="1">
                <a:solidFill>
                  <a:srgbClr val="000000"/>
                </a:solidFill>
              </a:rPr>
              <a:t>ili</a:t>
            </a:r>
            <a:r>
              <a:rPr lang="en-US" dirty="0">
                <a:solidFill>
                  <a:srgbClr val="000000"/>
                </a:solidFill>
              </a:rPr>
              <a:t> </a:t>
            </a:r>
            <a:r>
              <a:rPr lang="en-US" dirty="0">
                <a:solidFill>
                  <a:srgbClr val="000000"/>
                </a:solidFill>
                <a:latin typeface="+mj-lt"/>
              </a:rPr>
              <a:t>TRL </a:t>
            </a:r>
            <a:r>
              <a:rPr lang="en-US" dirty="0">
                <a:solidFill>
                  <a:srgbClr val="000000"/>
                </a:solidFill>
              </a:rPr>
              <a:t>8 </a:t>
            </a:r>
            <a:r>
              <a:rPr lang="en-US" dirty="0" err="1">
                <a:solidFill>
                  <a:srgbClr val="000000"/>
                </a:solidFill>
              </a:rPr>
              <a:t>Uspostavljen</a:t>
            </a:r>
            <a:r>
              <a:rPr lang="en-US" dirty="0">
                <a:solidFill>
                  <a:srgbClr val="000000"/>
                </a:solidFill>
              </a:rPr>
              <a:t> i </a:t>
            </a:r>
            <a:r>
              <a:rPr lang="en-US" dirty="0" err="1">
                <a:solidFill>
                  <a:srgbClr val="000000"/>
                </a:solidFill>
              </a:rPr>
              <a:t>kvalificiran</a:t>
            </a:r>
            <a:r>
              <a:rPr lang="en-US" dirty="0">
                <a:solidFill>
                  <a:srgbClr val="000000"/>
                </a:solidFill>
              </a:rPr>
              <a:t> </a:t>
            </a:r>
            <a:r>
              <a:rPr lang="en-US" dirty="0" err="1">
                <a:solidFill>
                  <a:srgbClr val="000000"/>
                </a:solidFill>
              </a:rPr>
              <a:t>tehnološki</a:t>
            </a:r>
            <a:r>
              <a:rPr lang="en-US" dirty="0">
                <a:solidFill>
                  <a:srgbClr val="000000"/>
                </a:solidFill>
              </a:rPr>
              <a:t> </a:t>
            </a:r>
            <a:r>
              <a:rPr lang="en-US" dirty="0" err="1">
                <a:solidFill>
                  <a:srgbClr val="000000"/>
                </a:solidFill>
              </a:rPr>
              <a:t>sustav</a:t>
            </a:r>
            <a:r>
              <a:rPr lang="en-US" dirty="0">
                <a:solidFill>
                  <a:srgbClr val="000000"/>
                </a:solidFill>
              </a:rPr>
              <a:t> )</a:t>
            </a:r>
          </a:p>
          <a:p>
            <a:pPr marL="342900" indent="-342900" algn="just">
              <a:buFont typeface="Arial" panose="020B0604020202020204" pitchFamily="34" charset="0"/>
              <a:buChar char="•"/>
            </a:pPr>
            <a:endParaRPr lang="en-US" dirty="0">
              <a:solidFill>
                <a:srgbClr val="000000"/>
              </a:solidFill>
              <a:latin typeface="+mj-lt"/>
            </a:endParaRPr>
          </a:p>
          <a:p>
            <a:pPr marL="342900" indent="-342900" algn="just">
              <a:buFont typeface="Arial" panose="020B0604020202020204" pitchFamily="34" charset="0"/>
              <a:buChar char="•"/>
            </a:pPr>
            <a:r>
              <a:rPr lang="en-US" dirty="0" err="1">
                <a:solidFill>
                  <a:srgbClr val="000000"/>
                </a:solidFill>
                <a:latin typeface="+mj-lt"/>
              </a:rPr>
              <a:t>Prijavitelj</a:t>
            </a:r>
            <a:r>
              <a:rPr lang="en-US" dirty="0">
                <a:solidFill>
                  <a:srgbClr val="000000"/>
                </a:solidFill>
                <a:latin typeface="+mj-lt"/>
              </a:rPr>
              <a:t> mora </a:t>
            </a:r>
            <a:r>
              <a:rPr lang="en-US" dirty="0" err="1">
                <a:solidFill>
                  <a:srgbClr val="000000"/>
                </a:solidFill>
                <a:latin typeface="+mj-lt"/>
              </a:rPr>
              <a:t>imati</a:t>
            </a:r>
            <a:r>
              <a:rPr lang="en-US" dirty="0">
                <a:solidFill>
                  <a:srgbClr val="000000"/>
                </a:solidFill>
                <a:latin typeface="+mj-lt"/>
              </a:rPr>
              <a:t> </a:t>
            </a:r>
            <a:r>
              <a:rPr lang="en-US" b="1" dirty="0" err="1">
                <a:solidFill>
                  <a:srgbClr val="000000"/>
                </a:solidFill>
                <a:latin typeface="+mj-lt"/>
              </a:rPr>
              <a:t>najmanje</a:t>
            </a:r>
            <a:r>
              <a:rPr lang="en-US" b="1" dirty="0">
                <a:solidFill>
                  <a:srgbClr val="000000"/>
                </a:solidFill>
                <a:latin typeface="+mj-lt"/>
              </a:rPr>
              <a:t> </a:t>
            </a:r>
            <a:r>
              <a:rPr lang="en-US" b="1" dirty="0" err="1">
                <a:solidFill>
                  <a:srgbClr val="000000"/>
                </a:solidFill>
                <a:latin typeface="+mj-lt"/>
              </a:rPr>
              <a:t>jednog</a:t>
            </a:r>
            <a:r>
              <a:rPr lang="en-US" b="1" dirty="0">
                <a:solidFill>
                  <a:srgbClr val="000000"/>
                </a:solidFill>
                <a:latin typeface="+mj-lt"/>
              </a:rPr>
              <a:t> </a:t>
            </a:r>
            <a:r>
              <a:rPr lang="en-US" b="1" dirty="0" err="1">
                <a:solidFill>
                  <a:srgbClr val="000000"/>
                </a:solidFill>
                <a:latin typeface="+mj-lt"/>
              </a:rPr>
              <a:t>zaposlenog</a:t>
            </a:r>
            <a:r>
              <a:rPr lang="en-US" b="1" dirty="0">
                <a:solidFill>
                  <a:srgbClr val="000000"/>
                </a:solidFill>
                <a:latin typeface="+mj-lt"/>
              </a:rPr>
              <a:t> </a:t>
            </a:r>
            <a:r>
              <a:rPr lang="en-US" dirty="0" err="1">
                <a:solidFill>
                  <a:srgbClr val="000000"/>
                </a:solidFill>
                <a:latin typeface="+mj-lt"/>
              </a:rPr>
              <a:t>na</a:t>
            </a:r>
            <a:r>
              <a:rPr lang="en-US" dirty="0">
                <a:solidFill>
                  <a:srgbClr val="000000"/>
                </a:solidFill>
                <a:latin typeface="+mj-lt"/>
              </a:rPr>
              <a:t> </a:t>
            </a:r>
            <a:r>
              <a:rPr lang="en-US" dirty="0" err="1">
                <a:solidFill>
                  <a:srgbClr val="000000"/>
                </a:solidFill>
                <a:latin typeface="+mj-lt"/>
              </a:rPr>
              <a:t>puno</a:t>
            </a:r>
            <a:r>
              <a:rPr lang="en-US" dirty="0">
                <a:solidFill>
                  <a:srgbClr val="000000"/>
                </a:solidFill>
                <a:latin typeface="+mj-lt"/>
              </a:rPr>
              <a:t> </a:t>
            </a:r>
            <a:r>
              <a:rPr lang="en-US" dirty="0" err="1">
                <a:solidFill>
                  <a:srgbClr val="000000"/>
                </a:solidFill>
                <a:latin typeface="+mj-lt"/>
              </a:rPr>
              <a:t>radno</a:t>
            </a:r>
            <a:r>
              <a:rPr lang="en-US" dirty="0">
                <a:solidFill>
                  <a:srgbClr val="000000"/>
                </a:solidFill>
                <a:latin typeface="+mj-lt"/>
              </a:rPr>
              <a:t> </a:t>
            </a:r>
            <a:r>
              <a:rPr lang="en-US" dirty="0" err="1">
                <a:solidFill>
                  <a:srgbClr val="000000"/>
                </a:solidFill>
                <a:latin typeface="+mj-lt"/>
              </a:rPr>
              <a:t>vrijeme</a:t>
            </a:r>
            <a:r>
              <a:rPr lang="en-US" dirty="0">
                <a:solidFill>
                  <a:srgbClr val="000000"/>
                </a:solidFill>
                <a:latin typeface="+mj-lt"/>
              </a:rPr>
              <a:t> (</a:t>
            </a:r>
            <a:r>
              <a:rPr lang="en-US" dirty="0" err="1">
                <a:solidFill>
                  <a:srgbClr val="000000"/>
                </a:solidFill>
                <a:latin typeface="+mj-lt"/>
              </a:rPr>
              <a:t>temeljem</a:t>
            </a:r>
            <a:r>
              <a:rPr lang="en-US" dirty="0">
                <a:solidFill>
                  <a:srgbClr val="000000"/>
                </a:solidFill>
                <a:latin typeface="+mj-lt"/>
              </a:rPr>
              <a:t> sati </a:t>
            </a:r>
            <a:r>
              <a:rPr lang="en-US" dirty="0" err="1">
                <a:solidFill>
                  <a:srgbClr val="000000"/>
                </a:solidFill>
                <a:latin typeface="+mj-lt"/>
              </a:rPr>
              <a:t>rada</a:t>
            </a:r>
            <a:r>
              <a:rPr lang="en-US" dirty="0">
                <a:solidFill>
                  <a:srgbClr val="000000"/>
                </a:solidFill>
                <a:latin typeface="+mj-lt"/>
              </a:rPr>
              <a:t>) u </a:t>
            </a:r>
            <a:r>
              <a:rPr lang="en-US" dirty="0" err="1">
                <a:solidFill>
                  <a:srgbClr val="000000"/>
                </a:solidFill>
                <a:latin typeface="+mj-lt"/>
              </a:rPr>
              <a:t>godini</a:t>
            </a:r>
            <a:r>
              <a:rPr lang="en-US" dirty="0">
                <a:solidFill>
                  <a:srgbClr val="000000"/>
                </a:solidFill>
                <a:latin typeface="+mj-lt"/>
              </a:rPr>
              <a:t> </a:t>
            </a:r>
            <a:r>
              <a:rPr lang="en-US" dirty="0" err="1">
                <a:solidFill>
                  <a:srgbClr val="000000"/>
                </a:solidFill>
                <a:latin typeface="+mj-lt"/>
              </a:rPr>
              <a:t>koja</a:t>
            </a:r>
            <a:r>
              <a:rPr lang="en-US" dirty="0">
                <a:solidFill>
                  <a:srgbClr val="000000"/>
                </a:solidFill>
                <a:latin typeface="+mj-lt"/>
              </a:rPr>
              <a:t> </a:t>
            </a:r>
            <a:r>
              <a:rPr lang="en-US" dirty="0" err="1">
                <a:solidFill>
                  <a:srgbClr val="000000"/>
                </a:solidFill>
                <a:latin typeface="+mj-lt"/>
              </a:rPr>
              <a:t>prethodi</a:t>
            </a:r>
            <a:r>
              <a:rPr lang="en-US" dirty="0">
                <a:solidFill>
                  <a:srgbClr val="000000"/>
                </a:solidFill>
                <a:latin typeface="+mj-lt"/>
              </a:rPr>
              <a:t> </a:t>
            </a:r>
            <a:r>
              <a:rPr lang="en-US" dirty="0" err="1">
                <a:solidFill>
                  <a:srgbClr val="000000"/>
                </a:solidFill>
                <a:latin typeface="+mj-lt"/>
              </a:rPr>
              <a:t>godini</a:t>
            </a:r>
            <a:r>
              <a:rPr lang="en-US" dirty="0">
                <a:solidFill>
                  <a:srgbClr val="000000"/>
                </a:solidFill>
                <a:latin typeface="+mj-lt"/>
              </a:rPr>
              <a:t> u </a:t>
            </a:r>
            <a:r>
              <a:rPr lang="en-US" dirty="0" err="1">
                <a:solidFill>
                  <a:srgbClr val="000000"/>
                </a:solidFill>
                <a:latin typeface="+mj-lt"/>
              </a:rPr>
              <a:t>kojoj</a:t>
            </a:r>
            <a:r>
              <a:rPr lang="en-US" dirty="0">
                <a:solidFill>
                  <a:srgbClr val="000000"/>
                </a:solidFill>
                <a:latin typeface="+mj-lt"/>
              </a:rPr>
              <a:t> je </a:t>
            </a:r>
            <a:r>
              <a:rPr lang="en-US" dirty="0" err="1">
                <a:solidFill>
                  <a:srgbClr val="000000"/>
                </a:solidFill>
                <a:latin typeface="+mj-lt"/>
              </a:rPr>
              <a:t>podnesen</a:t>
            </a:r>
            <a:r>
              <a:rPr lang="en-US" dirty="0">
                <a:solidFill>
                  <a:srgbClr val="000000"/>
                </a:solidFill>
                <a:latin typeface="+mj-lt"/>
              </a:rPr>
              <a:t> </a:t>
            </a:r>
            <a:r>
              <a:rPr lang="en-US" dirty="0" err="1">
                <a:solidFill>
                  <a:srgbClr val="000000"/>
                </a:solidFill>
                <a:latin typeface="+mj-lt"/>
              </a:rPr>
              <a:t>projektni</a:t>
            </a:r>
            <a:r>
              <a:rPr lang="en-US" dirty="0">
                <a:solidFill>
                  <a:srgbClr val="000000"/>
                </a:solidFill>
                <a:latin typeface="+mj-lt"/>
              </a:rPr>
              <a:t> </a:t>
            </a:r>
            <a:r>
              <a:rPr lang="en-US" dirty="0" err="1">
                <a:solidFill>
                  <a:srgbClr val="000000"/>
                </a:solidFill>
                <a:latin typeface="+mj-lt"/>
              </a:rPr>
              <a:t>prijedlog</a:t>
            </a:r>
            <a:r>
              <a:rPr lang="en-US" dirty="0">
                <a:solidFill>
                  <a:srgbClr val="000000"/>
                </a:solidFill>
                <a:latin typeface="+mj-lt"/>
              </a:rPr>
              <a:t>. </a:t>
            </a:r>
          </a:p>
          <a:p>
            <a:pPr algn="just"/>
            <a:endParaRPr lang="en-US" dirty="0">
              <a:solidFill>
                <a:srgbClr val="000000"/>
              </a:solidFill>
              <a:latin typeface="+mj-lt"/>
            </a:endParaRPr>
          </a:p>
          <a:p>
            <a:pPr marL="342900" indent="-342900" algn="just">
              <a:buFont typeface="Arial" panose="020B0604020202020204" pitchFamily="34" charset="0"/>
              <a:buChar char="•"/>
            </a:pPr>
            <a:r>
              <a:rPr lang="en-US" dirty="0" err="1">
                <a:solidFill>
                  <a:srgbClr val="000000"/>
                </a:solidFill>
                <a:latin typeface="+mj-lt"/>
              </a:rPr>
              <a:t>Prijavitelj</a:t>
            </a:r>
            <a:r>
              <a:rPr lang="en-US" dirty="0">
                <a:solidFill>
                  <a:srgbClr val="000000"/>
                </a:solidFill>
                <a:latin typeface="+mj-lt"/>
              </a:rPr>
              <a:t> u </a:t>
            </a:r>
            <a:r>
              <a:rPr lang="en-US" dirty="0" err="1">
                <a:solidFill>
                  <a:srgbClr val="000000"/>
                </a:solidFill>
                <a:latin typeface="+mj-lt"/>
              </a:rPr>
              <a:t>projektnom</a:t>
            </a:r>
            <a:r>
              <a:rPr lang="en-US" dirty="0">
                <a:solidFill>
                  <a:srgbClr val="000000"/>
                </a:solidFill>
                <a:latin typeface="+mj-lt"/>
              </a:rPr>
              <a:t> </a:t>
            </a:r>
            <a:r>
              <a:rPr lang="en-US" dirty="0" err="1">
                <a:solidFill>
                  <a:srgbClr val="000000"/>
                </a:solidFill>
                <a:latin typeface="+mj-lt"/>
              </a:rPr>
              <a:t>prijedlogu</a:t>
            </a:r>
            <a:r>
              <a:rPr lang="en-US" dirty="0">
                <a:solidFill>
                  <a:srgbClr val="000000"/>
                </a:solidFill>
                <a:latin typeface="+mj-lt"/>
              </a:rPr>
              <a:t> mora </a:t>
            </a:r>
            <a:r>
              <a:rPr lang="en-US" dirty="0" err="1">
                <a:solidFill>
                  <a:srgbClr val="000000"/>
                </a:solidFill>
                <a:latin typeface="+mj-lt"/>
              </a:rPr>
              <a:t>navesti</a:t>
            </a:r>
            <a:r>
              <a:rPr lang="en-US" dirty="0">
                <a:solidFill>
                  <a:srgbClr val="000000"/>
                </a:solidFill>
                <a:latin typeface="+mj-lt"/>
              </a:rPr>
              <a:t> </a:t>
            </a:r>
            <a:r>
              <a:rPr lang="en-US" b="1" dirty="0" err="1">
                <a:solidFill>
                  <a:srgbClr val="000000"/>
                </a:solidFill>
                <a:latin typeface="+mj-lt"/>
              </a:rPr>
              <a:t>vlastite</a:t>
            </a:r>
            <a:r>
              <a:rPr lang="en-US" b="1" dirty="0">
                <a:solidFill>
                  <a:srgbClr val="000000"/>
                </a:solidFill>
                <a:latin typeface="+mj-lt"/>
              </a:rPr>
              <a:t> </a:t>
            </a:r>
            <a:r>
              <a:rPr lang="en-US" b="1" dirty="0" err="1">
                <a:solidFill>
                  <a:srgbClr val="000000"/>
                </a:solidFill>
                <a:latin typeface="+mj-lt"/>
              </a:rPr>
              <a:t>kapacitete</a:t>
            </a:r>
            <a:r>
              <a:rPr lang="en-US" b="1" dirty="0">
                <a:solidFill>
                  <a:srgbClr val="000000"/>
                </a:solidFill>
                <a:latin typeface="+mj-lt"/>
              </a:rPr>
              <a:t> za </a:t>
            </a:r>
            <a:r>
              <a:rPr lang="en-US" b="1" dirty="0" err="1">
                <a:solidFill>
                  <a:srgbClr val="000000"/>
                </a:solidFill>
                <a:latin typeface="+mj-lt"/>
              </a:rPr>
              <a:t>provedbu</a:t>
            </a:r>
            <a:r>
              <a:rPr lang="en-US" b="1" dirty="0">
                <a:solidFill>
                  <a:srgbClr val="000000"/>
                </a:solidFill>
                <a:latin typeface="+mj-lt"/>
              </a:rPr>
              <a:t> </a:t>
            </a:r>
            <a:r>
              <a:rPr lang="en-US" dirty="0" err="1">
                <a:solidFill>
                  <a:srgbClr val="000000"/>
                </a:solidFill>
                <a:latin typeface="+mj-lt"/>
              </a:rPr>
              <a:t>projekta</a:t>
            </a:r>
            <a:r>
              <a:rPr lang="en-US" dirty="0">
                <a:solidFill>
                  <a:srgbClr val="000000"/>
                </a:solidFill>
                <a:latin typeface="+mj-lt"/>
              </a:rPr>
              <a:t> (</a:t>
            </a:r>
            <a:r>
              <a:rPr lang="en-US" dirty="0" err="1">
                <a:solidFill>
                  <a:srgbClr val="000000"/>
                </a:solidFill>
                <a:latin typeface="+mj-lt"/>
              </a:rPr>
              <a:t>obrazložiti</a:t>
            </a:r>
            <a:r>
              <a:rPr lang="en-US" dirty="0">
                <a:solidFill>
                  <a:srgbClr val="000000"/>
                </a:solidFill>
                <a:latin typeface="+mj-lt"/>
              </a:rPr>
              <a:t> </a:t>
            </a:r>
            <a:r>
              <a:rPr lang="en-US" dirty="0" err="1">
                <a:solidFill>
                  <a:srgbClr val="000000"/>
                </a:solidFill>
                <a:latin typeface="+mj-lt"/>
              </a:rPr>
              <a:t>financijske</a:t>
            </a:r>
            <a:r>
              <a:rPr lang="en-US" dirty="0">
                <a:solidFill>
                  <a:srgbClr val="000000"/>
                </a:solidFill>
                <a:latin typeface="+mj-lt"/>
              </a:rPr>
              <a:t>, </a:t>
            </a:r>
            <a:r>
              <a:rPr lang="en-US" dirty="0" err="1">
                <a:solidFill>
                  <a:srgbClr val="000000"/>
                </a:solidFill>
                <a:latin typeface="+mj-lt"/>
              </a:rPr>
              <a:t>ljudske</a:t>
            </a:r>
            <a:r>
              <a:rPr lang="en-US" dirty="0">
                <a:solidFill>
                  <a:srgbClr val="000000"/>
                </a:solidFill>
                <a:latin typeface="+mj-lt"/>
              </a:rPr>
              <a:t>, </a:t>
            </a:r>
            <a:r>
              <a:rPr lang="en-US" dirty="0" err="1">
                <a:solidFill>
                  <a:srgbClr val="000000"/>
                </a:solidFill>
                <a:latin typeface="+mj-lt"/>
              </a:rPr>
              <a:t>tehničke</a:t>
            </a:r>
            <a:r>
              <a:rPr lang="en-US" dirty="0">
                <a:solidFill>
                  <a:srgbClr val="000000"/>
                </a:solidFill>
                <a:latin typeface="+mj-lt"/>
              </a:rPr>
              <a:t> </a:t>
            </a:r>
            <a:r>
              <a:rPr lang="en-US" dirty="0" err="1">
                <a:solidFill>
                  <a:srgbClr val="000000"/>
                </a:solidFill>
                <a:latin typeface="+mj-lt"/>
              </a:rPr>
              <a:t>i</a:t>
            </a:r>
            <a:r>
              <a:rPr lang="en-US" dirty="0">
                <a:solidFill>
                  <a:srgbClr val="000000"/>
                </a:solidFill>
                <a:latin typeface="+mj-lt"/>
              </a:rPr>
              <a:t>/</a:t>
            </a:r>
            <a:r>
              <a:rPr lang="en-US" dirty="0" err="1">
                <a:solidFill>
                  <a:srgbClr val="000000"/>
                </a:solidFill>
                <a:latin typeface="+mj-lt"/>
              </a:rPr>
              <a:t>ili</a:t>
            </a:r>
            <a:r>
              <a:rPr lang="en-US" dirty="0">
                <a:solidFill>
                  <a:srgbClr val="000000"/>
                </a:solidFill>
                <a:latin typeface="+mj-lt"/>
              </a:rPr>
              <a:t> </a:t>
            </a:r>
            <a:r>
              <a:rPr lang="en-US" dirty="0" err="1">
                <a:solidFill>
                  <a:srgbClr val="000000"/>
                </a:solidFill>
                <a:latin typeface="+mj-lt"/>
              </a:rPr>
              <a:t>tehnološke</a:t>
            </a:r>
            <a:r>
              <a:rPr lang="en-US" dirty="0">
                <a:solidFill>
                  <a:srgbClr val="000000"/>
                </a:solidFill>
                <a:latin typeface="+mj-lt"/>
              </a:rPr>
              <a:t> </a:t>
            </a:r>
            <a:r>
              <a:rPr lang="en-US" dirty="0" err="1">
                <a:solidFill>
                  <a:srgbClr val="000000"/>
                </a:solidFill>
                <a:latin typeface="+mj-lt"/>
              </a:rPr>
              <a:t>resurse</a:t>
            </a:r>
            <a:r>
              <a:rPr lang="en-US" dirty="0">
                <a:solidFill>
                  <a:srgbClr val="000000"/>
                </a:solidFill>
                <a:latin typeface="+mj-lt"/>
              </a:rPr>
              <a:t>) </a:t>
            </a:r>
            <a:r>
              <a:rPr lang="en-US" dirty="0" err="1">
                <a:solidFill>
                  <a:srgbClr val="000000"/>
                </a:solidFill>
                <a:latin typeface="+mj-lt"/>
              </a:rPr>
              <a:t>potrebne</a:t>
            </a:r>
            <a:r>
              <a:rPr lang="en-US" dirty="0">
                <a:solidFill>
                  <a:srgbClr val="000000"/>
                </a:solidFill>
                <a:latin typeface="+mj-lt"/>
              </a:rPr>
              <a:t> za </a:t>
            </a:r>
            <a:r>
              <a:rPr lang="en-US" dirty="0" err="1">
                <a:solidFill>
                  <a:srgbClr val="000000"/>
                </a:solidFill>
                <a:latin typeface="+mj-lt"/>
              </a:rPr>
              <a:t>organizaciju</a:t>
            </a:r>
            <a:r>
              <a:rPr lang="en-US" dirty="0">
                <a:solidFill>
                  <a:srgbClr val="000000"/>
                </a:solidFill>
                <a:latin typeface="+mj-lt"/>
              </a:rPr>
              <a:t> </a:t>
            </a:r>
            <a:r>
              <a:rPr lang="en-US" dirty="0" err="1">
                <a:solidFill>
                  <a:srgbClr val="000000"/>
                </a:solidFill>
                <a:latin typeface="+mj-lt"/>
              </a:rPr>
              <a:t>predmetne</a:t>
            </a:r>
            <a:r>
              <a:rPr lang="en-US" dirty="0">
                <a:solidFill>
                  <a:srgbClr val="000000"/>
                </a:solidFill>
                <a:latin typeface="+mj-lt"/>
              </a:rPr>
              <a:t> </a:t>
            </a:r>
            <a:r>
              <a:rPr lang="en-US" dirty="0" err="1">
                <a:solidFill>
                  <a:srgbClr val="000000"/>
                </a:solidFill>
                <a:latin typeface="+mj-lt"/>
              </a:rPr>
              <a:t>aktivnosti</a:t>
            </a:r>
            <a:r>
              <a:rPr lang="en-US" dirty="0">
                <a:solidFill>
                  <a:srgbClr val="000000"/>
                </a:solidFill>
                <a:latin typeface="+mj-lt"/>
              </a:rPr>
              <a:t>, </a:t>
            </a:r>
            <a:r>
              <a:rPr lang="en-US" dirty="0" err="1">
                <a:solidFill>
                  <a:srgbClr val="000000"/>
                </a:solidFill>
                <a:latin typeface="+mj-lt"/>
              </a:rPr>
              <a:t>kao</a:t>
            </a:r>
            <a:r>
              <a:rPr lang="en-US" dirty="0">
                <a:solidFill>
                  <a:srgbClr val="000000"/>
                </a:solidFill>
                <a:latin typeface="+mj-lt"/>
              </a:rPr>
              <a:t> </a:t>
            </a:r>
            <a:r>
              <a:rPr lang="en-US" dirty="0" err="1">
                <a:solidFill>
                  <a:srgbClr val="000000"/>
                </a:solidFill>
                <a:latin typeface="+mj-lt"/>
              </a:rPr>
              <a:t>i</a:t>
            </a:r>
            <a:r>
              <a:rPr lang="en-US" dirty="0">
                <a:solidFill>
                  <a:srgbClr val="000000"/>
                </a:solidFill>
                <a:latin typeface="+mj-lt"/>
              </a:rPr>
              <a:t> za </a:t>
            </a:r>
            <a:r>
              <a:rPr lang="en-US" dirty="0" err="1">
                <a:solidFill>
                  <a:srgbClr val="000000"/>
                </a:solidFill>
                <a:latin typeface="+mj-lt"/>
              </a:rPr>
              <a:t>provedbu</a:t>
            </a:r>
            <a:r>
              <a:rPr lang="en-US" dirty="0">
                <a:solidFill>
                  <a:srgbClr val="000000"/>
                </a:solidFill>
                <a:latin typeface="+mj-lt"/>
              </a:rPr>
              <a:t> post-</a:t>
            </a:r>
            <a:r>
              <a:rPr lang="en-US" dirty="0" err="1">
                <a:solidFill>
                  <a:srgbClr val="000000"/>
                </a:solidFill>
                <a:latin typeface="+mj-lt"/>
              </a:rPr>
              <a:t>projektnih</a:t>
            </a:r>
            <a:r>
              <a:rPr lang="en-US" dirty="0">
                <a:solidFill>
                  <a:srgbClr val="000000"/>
                </a:solidFill>
                <a:latin typeface="+mj-lt"/>
              </a:rPr>
              <a:t> </a:t>
            </a:r>
            <a:r>
              <a:rPr lang="en-US" dirty="0" err="1">
                <a:solidFill>
                  <a:srgbClr val="000000"/>
                </a:solidFill>
                <a:latin typeface="+mj-lt"/>
              </a:rPr>
              <a:t>aktivnosti</a:t>
            </a:r>
            <a:r>
              <a:rPr lang="en-US" dirty="0">
                <a:solidFill>
                  <a:srgbClr val="000000"/>
                </a:solidFill>
                <a:latin typeface="+mj-lt"/>
              </a:rPr>
              <a:t>. </a:t>
            </a:r>
          </a:p>
          <a:p>
            <a:pPr marL="342900" indent="-342900" algn="just">
              <a:buFont typeface="Arial" panose="020B0604020202020204" pitchFamily="34" charset="0"/>
              <a:buChar char="•"/>
            </a:pPr>
            <a:endParaRPr lang="en-US" dirty="0">
              <a:solidFill>
                <a:srgbClr val="000000"/>
              </a:solidFill>
              <a:latin typeface="+mj-lt"/>
            </a:endParaRPr>
          </a:p>
          <a:p>
            <a:pPr marL="342900" indent="-342900" algn="just">
              <a:buFont typeface="Arial" panose="020B0604020202020204" pitchFamily="34" charset="0"/>
              <a:buChar char="•"/>
            </a:pPr>
            <a:r>
              <a:rPr lang="en-US" dirty="0" err="1">
                <a:latin typeface="+mj-lt"/>
              </a:rPr>
              <a:t>Prijavitelji</a:t>
            </a:r>
            <a:r>
              <a:rPr lang="en-US" dirty="0">
                <a:latin typeface="+mj-lt"/>
              </a:rPr>
              <a:t> </a:t>
            </a:r>
            <a:r>
              <a:rPr lang="en-US" dirty="0" err="1">
                <a:latin typeface="+mj-lt"/>
              </a:rPr>
              <a:t>moraju</a:t>
            </a:r>
            <a:r>
              <a:rPr lang="en-US" dirty="0">
                <a:latin typeface="+mj-lt"/>
              </a:rPr>
              <a:t> </a:t>
            </a:r>
            <a:r>
              <a:rPr lang="en-US" dirty="0" err="1">
                <a:latin typeface="+mj-lt"/>
              </a:rPr>
              <a:t>djelovati</a:t>
            </a:r>
            <a:r>
              <a:rPr lang="en-US" dirty="0">
                <a:latin typeface="+mj-lt"/>
              </a:rPr>
              <a:t> </a:t>
            </a:r>
            <a:r>
              <a:rPr lang="en-US" dirty="0" err="1">
                <a:latin typeface="+mj-lt"/>
              </a:rPr>
              <a:t>pojedinačno</a:t>
            </a:r>
            <a:r>
              <a:rPr lang="en-US" dirty="0">
                <a:latin typeface="+mj-lt"/>
              </a:rPr>
              <a:t>. </a:t>
            </a:r>
            <a:r>
              <a:rPr lang="en-US" dirty="0" err="1">
                <a:latin typeface="+mj-lt"/>
              </a:rPr>
              <a:t>Partnerske</a:t>
            </a:r>
            <a:r>
              <a:rPr lang="en-US" dirty="0">
                <a:latin typeface="+mj-lt"/>
              </a:rPr>
              <a:t> </a:t>
            </a:r>
            <a:r>
              <a:rPr lang="en-US" dirty="0" err="1">
                <a:latin typeface="+mj-lt"/>
              </a:rPr>
              <a:t>organizacije</a:t>
            </a:r>
            <a:r>
              <a:rPr lang="en-US" dirty="0">
                <a:latin typeface="+mj-lt"/>
              </a:rPr>
              <a:t> </a:t>
            </a:r>
            <a:r>
              <a:rPr lang="en-US" dirty="0" err="1">
                <a:latin typeface="+mj-lt"/>
              </a:rPr>
              <a:t>i</a:t>
            </a:r>
            <a:r>
              <a:rPr lang="en-US" dirty="0">
                <a:latin typeface="+mj-lt"/>
              </a:rPr>
              <a:t> </a:t>
            </a:r>
            <a:r>
              <a:rPr lang="en-US" dirty="0" err="1">
                <a:latin typeface="+mj-lt"/>
              </a:rPr>
              <a:t>partnerstvo</a:t>
            </a:r>
            <a:r>
              <a:rPr lang="en-US" dirty="0">
                <a:latin typeface="+mj-lt"/>
              </a:rPr>
              <a:t> </a:t>
            </a:r>
            <a:r>
              <a:rPr lang="en-US" dirty="0" err="1">
                <a:latin typeface="+mj-lt"/>
              </a:rPr>
              <a:t>bilo</a:t>
            </a:r>
            <a:r>
              <a:rPr lang="en-US" dirty="0">
                <a:latin typeface="+mj-lt"/>
              </a:rPr>
              <a:t> </a:t>
            </a:r>
            <a:r>
              <a:rPr lang="en-US" dirty="0" err="1">
                <a:latin typeface="+mj-lt"/>
              </a:rPr>
              <a:t>koje</a:t>
            </a:r>
            <a:r>
              <a:rPr lang="en-US" dirty="0">
                <a:latin typeface="+mj-lt"/>
              </a:rPr>
              <a:t> </a:t>
            </a:r>
            <a:r>
              <a:rPr lang="en-US" dirty="0" err="1">
                <a:latin typeface="+mj-lt"/>
              </a:rPr>
              <a:t>vrste</a:t>
            </a:r>
            <a:r>
              <a:rPr lang="en-US" dirty="0">
                <a:latin typeface="+mj-lt"/>
              </a:rPr>
              <a:t> </a:t>
            </a:r>
            <a:r>
              <a:rPr lang="en-US" b="1" dirty="0" err="1">
                <a:latin typeface="+mj-lt"/>
              </a:rPr>
              <a:t>nisu</a:t>
            </a:r>
            <a:r>
              <a:rPr lang="en-US" b="1" dirty="0">
                <a:latin typeface="+mj-lt"/>
              </a:rPr>
              <a:t> </a:t>
            </a:r>
            <a:r>
              <a:rPr lang="en-US" b="1" dirty="0" err="1">
                <a:latin typeface="+mj-lt"/>
              </a:rPr>
              <a:t>prihvatljivi</a:t>
            </a:r>
            <a:r>
              <a:rPr lang="en-US" b="1" dirty="0">
                <a:latin typeface="+mj-lt"/>
              </a:rPr>
              <a:t>. </a:t>
            </a:r>
          </a:p>
        </p:txBody>
      </p:sp>
      <p:sp>
        <p:nvSpPr>
          <p:cNvPr id="4" name="TextBox 3"/>
          <p:cNvSpPr txBox="1"/>
          <p:nvPr/>
        </p:nvSpPr>
        <p:spPr>
          <a:xfrm>
            <a:off x="691572" y="640081"/>
            <a:ext cx="1118256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PRIHVATLJIVI PRIJAVITELJI</a:t>
            </a:r>
          </a:p>
        </p:txBody>
      </p:sp>
      <p:pic>
        <p:nvPicPr>
          <p:cNvPr id="7" name="Slika 6">
            <a:extLst>
              <a:ext uri="{FF2B5EF4-FFF2-40B4-BE49-F238E27FC236}">
                <a16:creationId xmlns:a16="http://schemas.microsoft.com/office/drawing/2014/main" id="{DF8EE1FF-3706-4C9C-BADA-07C29E2E3E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0405" y="6217919"/>
            <a:ext cx="2136479" cy="474773"/>
          </a:xfrm>
          <a:prstGeom prst="rect">
            <a:avLst/>
          </a:prstGeom>
        </p:spPr>
      </p:pic>
    </p:spTree>
    <p:extLst>
      <p:ext uri="{BB962C8B-B14F-4D97-AF65-F5344CB8AC3E}">
        <p14:creationId xmlns:p14="http://schemas.microsoft.com/office/powerpoint/2010/main" val="382939664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3157</TotalTime>
  <Words>4704</Words>
  <Application>Microsoft Office PowerPoint</Application>
  <PresentationFormat>Widescreen</PresentationFormat>
  <Paragraphs>496</Paragraphs>
  <Slides>36</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Arial</vt:lpstr>
      <vt:lpstr>Calibri</vt:lpstr>
      <vt:lpstr>Calibri Light</vt:lpstr>
      <vt:lpstr>Neo Sans</vt:lpstr>
      <vt:lpstr>Times New Roman</vt:lpstr>
      <vt:lpstr>VladaRHSans Bld</vt:lpstr>
      <vt:lpstr>VladaRHSans Med</vt:lpstr>
      <vt:lpstr>VladaRHSans Reg</vt:lpstr>
      <vt:lpstr>Custom Design</vt:lpstr>
      <vt:lpstr>Program radionice</vt:lpstr>
      <vt:lpstr>  Poziv na dostavu projektnih prijedloga  Komercijalizacija inovacija  Referentni broj C 1.1.2. R2-I5</vt:lpstr>
      <vt:lpstr>Strateški i zakonodavni okvir</vt:lpstr>
      <vt:lpstr>Nacionalni plan oporavka i otpornosti 2021.-2026.</vt:lpstr>
      <vt:lpstr>C 1.1.2. R2-I5 Komercijalizacija inovacija</vt:lpstr>
      <vt:lpstr>PREDMET POZIVA:  Ovim Pozivom će se poticati ulaganja neophodna za komercijalizaciju inovacija i rezultata istraživanja i razvoja. Poticat će se inovativni projekti s najvećom vjerojatnošću za komercijalni uspjeh, a čime će se pokrenuti poslovne aktivnosti i pokretanje proizvodnje na temelju primijenjenih rješenja. Rezultati projekta su inovacije koje su spremne za tržište (TRL 9).  SVRHA (CILJ) POZIVA:   Ovim Pozivom potaknut će se komercijalizacija inovativnih proizvoda i usluga koji su nastali primjenom rezultata istraživanja, razvoja i inovacija (in-house ili pribavljenih od drugih strana po tržišnim uvjetima), čime će se povećati inovativni kapacitet MSP-ova te povećati izvoz inovativnih proizvoda, usluga ili tehnologija MSP-ova. </vt:lpstr>
      <vt:lpstr> </vt:lpstr>
      <vt:lpstr> </vt:lpstr>
      <vt:lpstr> </vt:lpstr>
      <vt:lpstr> </vt:lpstr>
      <vt:lpstr> </vt:lpstr>
      <vt:lpstr> </vt:lpstr>
      <vt:lpstr> </vt:lpstr>
      <vt:lpstr> </vt:lpstr>
      <vt:lpstr>PowerPoint Presentation</vt:lpstr>
      <vt:lpstr> </vt:lpstr>
      <vt:lpstr> </vt:lpstr>
      <vt:lpstr> </vt:lpstr>
      <vt:lpstr> </vt:lpstr>
      <vt:lpstr> </vt:lpstr>
      <vt:lpstr> </vt:lpstr>
      <vt:lpstr> </vt:lpstr>
      <vt:lpstr> </vt:lpstr>
      <vt:lpstr> </vt:lpstr>
      <vt:lpstr>PowerPoint Presentation</vt:lpstr>
      <vt:lpstr> </vt:lpstr>
      <vt:lpstr> </vt:lpstr>
      <vt:lpstr> </vt:lpstr>
      <vt:lpstr>PowerPoint Presentation</vt:lpstr>
      <vt:lpstr>POKAZATELJI</vt:lpstr>
      <vt:lpstr>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Naziv poziva: C1.1.1. R4-I1 Potpora poduzećima za tranziciju na energetski i   resursno učinkovito gospodarstvo</dc:title>
  <dc:creator>Vlastica Pašalić</dc:creator>
  <cp:lastModifiedBy>Sanja Fišer</cp:lastModifiedBy>
  <cp:revision>208</cp:revision>
  <cp:lastPrinted>2022-04-14T07:19:24Z</cp:lastPrinted>
  <dcterms:created xsi:type="dcterms:W3CDTF">2021-11-10T11:37:50Z</dcterms:created>
  <dcterms:modified xsi:type="dcterms:W3CDTF">2022-04-14T09:51:15Z</dcterms:modified>
</cp:coreProperties>
</file>